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74" r:id="rId4"/>
  </p:sldMasterIdLst>
  <p:notesMasterIdLst>
    <p:notesMasterId r:id="rId21"/>
  </p:notesMasterIdLst>
  <p:handoutMasterIdLst>
    <p:handoutMasterId r:id="rId22"/>
  </p:handoutMasterIdLst>
  <p:sldIdLst>
    <p:sldId id="731" r:id="rId5"/>
    <p:sldId id="670" r:id="rId6"/>
    <p:sldId id="706" r:id="rId7"/>
    <p:sldId id="703" r:id="rId8"/>
    <p:sldId id="736" r:id="rId9"/>
    <p:sldId id="664" r:id="rId10"/>
    <p:sldId id="702" r:id="rId11"/>
    <p:sldId id="708" r:id="rId12"/>
    <p:sldId id="654" r:id="rId13"/>
    <p:sldId id="732" r:id="rId14"/>
    <p:sldId id="737" r:id="rId15"/>
    <p:sldId id="739" r:id="rId16"/>
    <p:sldId id="740" r:id="rId17"/>
    <p:sldId id="741" r:id="rId18"/>
    <p:sldId id="743" r:id="rId19"/>
    <p:sldId id="742" r:id="rId20"/>
  </p:sldIdLst>
  <p:sldSz cx="12192000" cy="6858000"/>
  <p:notesSz cx="6669088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568E64-C040-8020-9DE9-7A081071E06F}" name="Alain Henry" initials="AH" userId="S::ah@plan.be::78fca11b-370e-496b-8493-df3300669ba5" providerId="AD"/>
  <p188:author id="{9F677F7F-146C-88DD-F9B8-DCC5379C3C70}" name="Patricia Delbaere" initials="PD" userId="S::dp@plan.be::6186563c-1e6d-49a5-a853-139a25caed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Vandresse" initials="MV" lastIdx="11" clrIdx="0">
    <p:extLst>
      <p:ext uri="{19B8F6BF-5375-455C-9EA6-DF929625EA0E}">
        <p15:presenceInfo xmlns:p15="http://schemas.microsoft.com/office/powerpoint/2012/main" userId="S::vm@plan.be::dc6953a7-0c8f-4226-ab10-0474ab5fe2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1"/>
    <a:srgbClr val="000000"/>
    <a:srgbClr val="E246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89176" autoAdjust="0"/>
  </p:normalViewPr>
  <p:slideViewPr>
    <p:cSldViewPr snapToGrid="0" showGuides="1">
      <p:cViewPr varScale="1">
        <p:scale>
          <a:sx n="111" d="100"/>
          <a:sy n="111" d="100"/>
        </p:scale>
        <p:origin x="5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768" y="114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358" y="0"/>
            <a:ext cx="28897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358" y="9431814"/>
            <a:ext cx="28897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650947-53F1-4278-996F-8F12658ADD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09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7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" y="746125"/>
            <a:ext cx="6611938" cy="3719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627" y="4715907"/>
            <a:ext cx="488983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358" y="0"/>
            <a:ext cx="28897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8897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358" y="9431814"/>
            <a:ext cx="2889731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448BE4-9F08-4500-BBB7-EF2BFCC415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213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448BE4-9F08-4500-BBB7-EF2BFCC415FD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64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093540" y="4343400"/>
            <a:ext cx="10080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508627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458962"/>
            <a:ext cx="12188316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 flipV="1">
            <a:off x="-509" y="6415927"/>
            <a:ext cx="121888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F488F5-1E57-410B-AD5B-CD5A84CA7E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0051" y="5102800"/>
            <a:ext cx="10058400" cy="508000"/>
          </a:xfrm>
        </p:spPr>
        <p:txBody>
          <a:bodyPr/>
          <a:lstStyle>
            <a:lvl1pPr>
              <a:lnSpc>
                <a:spcPct val="50000"/>
              </a:lnSpc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52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(large) +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458962"/>
            <a:ext cx="12192000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 flipV="1">
            <a:off x="-510" y="6415927"/>
            <a:ext cx="1220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DE8E4-26FE-4360-81A3-3F2C9748AE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97280" y="3045689"/>
            <a:ext cx="4939200" cy="315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3BA9C7A5-7F28-4200-8E9E-F970B1FD15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920" y="3045689"/>
            <a:ext cx="4939200" cy="315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966A3D3-3D52-45BD-941A-17759030DD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7279" y="1344983"/>
            <a:ext cx="10058399" cy="1480465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 marL="268288" indent="-268288">
              <a:buFont typeface="Calibri" panose="020F0502020204030204" pitchFamily="34" charset="0"/>
              <a:buChar char="-"/>
              <a:defRPr sz="1800"/>
            </a:lvl3pPr>
            <a:lvl4pPr marL="628650" indent="-266700">
              <a:buFont typeface="Calibri" panose="020F0502020204030204" pitchFamily="34" charset="0"/>
              <a:buChar char="-"/>
              <a:defRPr sz="1600"/>
            </a:lvl4pPr>
            <a:lvl5pPr marL="989013" indent="-273050" defTabSz="989013">
              <a:buFont typeface="Calibri" panose="020F0502020204030204" pitchFamily="34" charset="0"/>
              <a:buChar char="-"/>
              <a:defRPr sz="1400"/>
            </a:lvl5pPr>
          </a:lstStyle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731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6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ntents +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458962"/>
            <a:ext cx="12192000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 flipV="1">
            <a:off x="-510" y="6415927"/>
            <a:ext cx="1220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E3F5B-DF0C-4541-AF9A-A1663D32B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346200"/>
            <a:ext cx="4937760" cy="148401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800"/>
            </a:lvl1pPr>
            <a:lvl2pPr marL="442913" indent="-242888">
              <a:buFont typeface="Arial" panose="020B0604020202020204" pitchFamily="34" charset="0"/>
              <a:buChar char="•"/>
              <a:defRPr sz="1600"/>
            </a:lvl2pPr>
            <a:lvl3pPr marL="803275" indent="-268288">
              <a:defRPr lang="en-US" sz="14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3pPr>
            <a:lvl4pPr marL="1081088" indent="-279400">
              <a:defRPr sz="1200"/>
            </a:lvl4pPr>
            <a:lvl5pPr marL="1347788" indent="-269875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EDE8E4-26FE-4360-81A3-3F2C9748AE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97280" y="3045689"/>
            <a:ext cx="4939200" cy="315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88A630D-F5BA-47B7-9461-480E78C8C1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7920" y="1346200"/>
            <a:ext cx="4937760" cy="1484013"/>
          </a:xfrm>
        </p:spPr>
        <p:txBody>
          <a:bodyPr/>
          <a:lstStyle>
            <a:lvl1pPr>
              <a:spcAft>
                <a:spcPts val="600"/>
              </a:spcAft>
              <a:defRPr lang="en-US" altLang="en-US" sz="1800" kern="1200" baseline="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1pPr>
            <a:lvl2pPr marL="442913" indent="-242888">
              <a:buFont typeface="Arial" panose="020B0604020202020204" pitchFamily="34" charset="0"/>
              <a:buChar char="•"/>
              <a:defRPr lang="en-US" altLang="en-US" sz="1600" kern="1200" dirty="0" smtClean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2pPr>
            <a:lvl3pPr marL="820737" indent="-285750">
              <a:defRPr lang="en-US" altLang="en-US" sz="1400" kern="1200" dirty="0" smtClean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3pPr>
            <a:lvl4pPr>
              <a:defRPr lang="en-US" altLang="en-US" sz="1200" kern="1200" dirty="0" smtClean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>
              <a:defRPr lang="en-US" altLang="en-US" sz="12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3BA9C7A5-7F28-4200-8E9E-F970B1FD15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920" y="3045689"/>
            <a:ext cx="4939200" cy="315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16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6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341438"/>
            <a:ext cx="4937760" cy="2335211"/>
          </a:xfrm>
        </p:spPr>
        <p:txBody>
          <a:bodyPr/>
          <a:lstStyle>
            <a:lvl1pPr>
              <a:spcAft>
                <a:spcPts val="10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" y="6458962"/>
            <a:ext cx="12204000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flipV="1">
            <a:off x="-510" y="6415927"/>
            <a:ext cx="1220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578E8A-6762-4DA4-8C70-FB719C89F7C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97279" y="3864023"/>
            <a:ext cx="4937760" cy="2335211"/>
          </a:xfrm>
        </p:spPr>
        <p:txBody>
          <a:bodyPr/>
          <a:lstStyle>
            <a:lvl1pPr>
              <a:spcAft>
                <a:spcPts val="10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991B30F-C58C-41FA-A75C-BECEB564F46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30068" y="1341438"/>
            <a:ext cx="4937760" cy="2335211"/>
          </a:xfrm>
        </p:spPr>
        <p:txBody>
          <a:bodyPr/>
          <a:lstStyle>
            <a:lvl1pPr>
              <a:spcAft>
                <a:spcPts val="10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FF21EBE-B217-43BB-BA92-379C9C068D1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30068" y="3863364"/>
            <a:ext cx="4937760" cy="2335211"/>
          </a:xfrm>
        </p:spPr>
        <p:txBody>
          <a:bodyPr/>
          <a:lstStyle>
            <a:lvl1pPr>
              <a:spcAft>
                <a:spcPts val="10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951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6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D9AE-ADAA-4D40-8086-6238BDE0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F5119-79BE-4EB6-813D-C3B56F8841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956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51300" y="0"/>
            <a:ext cx="2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 marL="442913" indent="-266700">
              <a:buFont typeface="Arial" panose="020B0604020202020204" pitchFamily="34" charset="0"/>
              <a:buChar char="•"/>
              <a:defRPr/>
            </a:lvl2pPr>
            <a:lvl3pPr marL="973138" indent="-342900">
              <a:defRPr lang="en-US" altLang="en-US" sz="18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3pPr>
            <a:lvl4pPr marL="1363663" indent="-285750">
              <a:defRPr lang="en-US" altLang="en-US" sz="16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1717675" indent="-285750">
              <a:defRPr lang="en-US" altLang="en-US" sz="14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701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14900"/>
            <a:ext cx="12188825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87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838200"/>
          </a:xfrm>
        </p:spPr>
        <p:txBody>
          <a:bodyPr lIns="0">
            <a:normAutofit/>
          </a:bodyPr>
          <a:lstStyle>
            <a:lvl1pPr marL="0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58962"/>
            <a:ext cx="12188825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flipV="1">
            <a:off x="0" y="6414037"/>
            <a:ext cx="121888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4A79E2-4E75-46E5-9DE2-D075F3B97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1341438"/>
            <a:ext cx="10058400" cy="4754562"/>
          </a:xfrm>
        </p:spPr>
        <p:txBody>
          <a:bodyPr/>
          <a:lstStyle>
            <a:lvl1pPr marL="0" indent="0">
              <a:spcAft>
                <a:spcPts val="600"/>
              </a:spcAft>
              <a:defRPr/>
            </a:lvl1pPr>
            <a:lvl2pPr marL="542925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2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2pPr>
            <a:lvl3pPr marL="896938" indent="-266700">
              <a:spcAft>
                <a:spcPts val="600"/>
              </a:spcAft>
              <a:tabLst/>
              <a:defRPr/>
            </a:lvl3pPr>
            <a:lvl4pPr marL="1346200" indent="-268288">
              <a:spcAft>
                <a:spcPts val="600"/>
              </a:spcAft>
              <a:defRPr/>
            </a:lvl4pPr>
            <a:lvl5pPr marL="1793875" indent="-266700"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900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6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458962"/>
            <a:ext cx="12192000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" name="Straight Connector 3"/>
          <p:cNvCxnSpPr/>
          <p:nvPr/>
        </p:nvCxnSpPr>
        <p:spPr>
          <a:xfrm>
            <a:off x="1093540" y="4343400"/>
            <a:ext cx="10080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lIns="0"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-6860" y="6415927"/>
            <a:ext cx="1220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896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800"/>
          </a:xfrm>
        </p:spPr>
        <p:txBody>
          <a:bodyPr rIns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458962"/>
            <a:ext cx="12204000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flipV="1">
            <a:off x="-510" y="6415927"/>
            <a:ext cx="1220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3738E-E425-41BD-87BF-E3789C6BA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280" y="1344239"/>
            <a:ext cx="4939200" cy="4878000"/>
          </a:xfrm>
        </p:spPr>
        <p:txBody>
          <a:bodyPr/>
          <a:lstStyle>
            <a:lvl1pPr>
              <a:defRPr sz="2300"/>
            </a:lvl1pPr>
            <a:lvl2pPr marL="442913" indent="-266700">
              <a:buFont typeface="Arial" panose="020B0604020202020204" pitchFamily="34" charset="0"/>
              <a:buChar char="•"/>
              <a:defRPr sz="2000"/>
            </a:lvl2pPr>
            <a:lvl3pPr marL="895350" indent="-265113">
              <a:buFont typeface="Calibri" panose="020F0502020204030204" pitchFamily="34" charset="0"/>
              <a:buChar char="-"/>
              <a:defRPr sz="1800"/>
            </a:lvl3pPr>
            <a:lvl4pPr marL="1347788" indent="-269875">
              <a:buFont typeface="Calibri" panose="020F0502020204030204" pitchFamily="34" charset="0"/>
              <a:buChar char="-"/>
              <a:defRPr sz="1600"/>
            </a:lvl4pPr>
            <a:lvl5pPr marL="1700213" indent="-268288">
              <a:buFont typeface="Calibri" panose="020F0502020204030204" pitchFamily="34" charset="0"/>
              <a:buChar char="-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6D3E582-8060-4F78-8A6F-21328E56CB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6415" y="1344239"/>
            <a:ext cx="4937125" cy="4878000"/>
          </a:xfrm>
        </p:spPr>
        <p:txBody>
          <a:bodyPr/>
          <a:lstStyle>
            <a:lvl1pPr>
              <a:defRPr sz="2300"/>
            </a:lvl1pPr>
            <a:lvl2pPr marL="442913" indent="-242888">
              <a:buFont typeface="Arial" panose="020B0604020202020204" pitchFamily="34" charset="0"/>
              <a:buChar char="•"/>
              <a:defRPr lang="en-US" sz="20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2pPr>
            <a:lvl3pPr marL="915988" indent="-285750">
              <a:buFont typeface="Calibri" panose="020F0502020204030204" pitchFamily="34" charset="0"/>
              <a:buChar char="-"/>
              <a:defRPr lang="en-US" altLang="en-US" sz="18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3pPr>
            <a:lvl4pPr marL="1363663" indent="-285750">
              <a:buFont typeface="Calibri" panose="020F0502020204030204" pitchFamily="34" charset="0"/>
              <a:buChar char="-"/>
              <a:defRPr lang="en-US" altLang="en-US" sz="16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1717675" indent="-285750">
              <a:buFont typeface="Calibri" panose="020F0502020204030204" pitchFamily="34" charset="0"/>
              <a:buChar char="-"/>
              <a:defRPr lang="nl-NL" altLang="en-US" sz="14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756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6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ntent +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540D78F-E5F7-4453-A94A-190718570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01" y="1962150"/>
            <a:ext cx="4939200" cy="4271994"/>
          </a:xfrm>
        </p:spPr>
        <p:txBody>
          <a:bodyPr/>
          <a:lstStyle>
            <a:lvl1pPr>
              <a:defRPr sz="2300"/>
            </a:lvl1pPr>
            <a:lvl2pPr marL="442913" indent="-242888">
              <a:buFont typeface="Arial" panose="020B0604020202020204" pitchFamily="34" charset="0"/>
              <a:buChar char="•"/>
              <a:defRPr lang="en-US" sz="20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2pPr>
            <a:lvl3pPr marL="915988" indent="-285750">
              <a:buFont typeface="Calibri" panose="020F0502020204030204" pitchFamily="34" charset="0"/>
              <a:buChar char="-"/>
              <a:defRPr lang="en-US" altLang="en-US" sz="18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3pPr>
            <a:lvl4pPr marL="1363663" indent="-285750">
              <a:buFont typeface="Calibri" panose="020F0502020204030204" pitchFamily="34" charset="0"/>
              <a:buChar char="-"/>
              <a:defRPr lang="en-US" altLang="en-US" sz="16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1717675" indent="-285750">
              <a:buFont typeface="Calibri" panose="020F0502020204030204" pitchFamily="34" charset="0"/>
              <a:buChar char="-"/>
              <a:defRPr lang="nl-NL" altLang="en-US" sz="14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351060"/>
            <a:ext cx="4937760" cy="537197"/>
          </a:xfrm>
        </p:spPr>
        <p:txBody>
          <a:bodyPr lIns="0" rIns="0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351060"/>
            <a:ext cx="4937760" cy="537197"/>
          </a:xfrm>
        </p:spPr>
        <p:txBody>
          <a:bodyPr lIns="0" rIns="0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" y="6458962"/>
            <a:ext cx="12192000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 flipV="1">
            <a:off x="-510" y="6415927"/>
            <a:ext cx="1220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3AE3A5C-A3B5-43BD-8A27-659AE9EDBC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6480" y="1962150"/>
            <a:ext cx="4939200" cy="4271994"/>
          </a:xfrm>
        </p:spPr>
        <p:txBody>
          <a:bodyPr/>
          <a:lstStyle>
            <a:lvl1pPr>
              <a:defRPr sz="2300"/>
            </a:lvl1pPr>
            <a:lvl2pPr marL="442913" indent="-242888">
              <a:buFont typeface="Arial" panose="020B0604020202020204" pitchFamily="34" charset="0"/>
              <a:buChar char="•"/>
              <a:defRPr sz="2000"/>
            </a:lvl2pPr>
            <a:lvl3pPr marL="915988" indent="-285750">
              <a:buFont typeface="Calibri" panose="020F0502020204030204" pitchFamily="34" charset="0"/>
              <a:buChar char="-"/>
              <a:defRPr lang="en-US" altLang="en-US" sz="18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3pPr>
            <a:lvl4pPr marL="1363663" indent="-285750">
              <a:buFont typeface="Calibri" panose="020F0502020204030204" pitchFamily="34" charset="0"/>
              <a:buChar char="-"/>
              <a:defRPr lang="en-US" altLang="en-US" sz="16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1717675" indent="-285750">
              <a:buFont typeface="Calibri" panose="020F0502020204030204" pitchFamily="34" charset="0"/>
              <a:buChar char="-"/>
              <a:defRPr lang="nl-NL" altLang="en-US" sz="14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97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6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838200"/>
          </a:xfrm>
        </p:spPr>
        <p:txBody>
          <a:bodyPr lIns="0">
            <a:normAutofit/>
          </a:bodyPr>
          <a:lstStyle>
            <a:lvl1pPr marL="0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63" y="1341439"/>
            <a:ext cx="10058400" cy="4751858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500" baseline="0"/>
            </a:lvl1pPr>
            <a:lvl2pPr>
              <a:defRPr sz="2200" baseline="0"/>
            </a:lvl2pPr>
            <a:lvl3pPr marL="566738" indent="-182563">
              <a:buFont typeface="Calibri" panose="020F0502020204030204" pitchFamily="34" charset="0"/>
              <a:buChar char="-"/>
              <a:defRPr sz="2000" baseline="0"/>
            </a:lvl3pPr>
            <a:lvl4pPr marL="749300" indent="-182563">
              <a:buFont typeface="Calibri" panose="020F0502020204030204" pitchFamily="34" charset="0"/>
              <a:buChar char="-"/>
              <a:defRPr sz="1800" baseline="0"/>
            </a:lvl4pPr>
            <a:lvl5pPr marL="931863" indent="-182563">
              <a:buFont typeface="Calibri" panose="020F0502020204030204" pitchFamily="34" charset="0"/>
              <a:buChar char="-"/>
              <a:defRPr sz="180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58962"/>
            <a:ext cx="12188825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 flipV="1">
            <a:off x="0" y="6414037"/>
            <a:ext cx="1218882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3147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+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351060"/>
            <a:ext cx="4937760" cy="537197"/>
          </a:xfrm>
        </p:spPr>
        <p:txBody>
          <a:bodyPr lIns="0" rIns="0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351060"/>
            <a:ext cx="4937760" cy="537197"/>
          </a:xfrm>
        </p:spPr>
        <p:txBody>
          <a:bodyPr lIns="0" rIns="0" anchor="t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" y="6458962"/>
            <a:ext cx="12192000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 flipV="1">
            <a:off x="-510" y="6415927"/>
            <a:ext cx="1220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A44D6EA-40AE-4F60-99AE-BEDC07BD7C1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99556" y="1965113"/>
            <a:ext cx="4939200" cy="427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695CEAFE-3DB6-4922-AB2A-DDF1DB56D8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6480" y="1965113"/>
            <a:ext cx="4939200" cy="427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435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  <p15:guide id="2" pos="6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content + 2 graph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458962"/>
            <a:ext cx="12192000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 flipV="1">
            <a:off x="-510" y="6415927"/>
            <a:ext cx="1220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CF6537-3787-4859-B35C-CAF20CD2B97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30068" y="1345032"/>
            <a:ext cx="4937760" cy="2335211"/>
          </a:xfrm>
        </p:spPr>
        <p:txBody>
          <a:bodyPr/>
          <a:lstStyle>
            <a:lvl1pPr>
              <a:spcAft>
                <a:spcPts val="10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1D0C3E-DCD1-4876-85EF-5199F06DB83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30068" y="3887981"/>
            <a:ext cx="4937760" cy="2335211"/>
          </a:xfrm>
        </p:spPr>
        <p:txBody>
          <a:bodyPr/>
          <a:lstStyle>
            <a:lvl1pPr>
              <a:spcAft>
                <a:spcPts val="10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8B4A5B0-B9A0-40D8-B5EA-8D19D700AE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7508" y="1345032"/>
            <a:ext cx="4939200" cy="4878000"/>
          </a:xfrm>
        </p:spPr>
        <p:txBody>
          <a:bodyPr/>
          <a:lstStyle>
            <a:lvl1pPr>
              <a:defRPr sz="2300"/>
            </a:lvl1pPr>
            <a:lvl2pPr marL="442913" indent="-242888">
              <a:buFont typeface="Arial" panose="020B0604020202020204" pitchFamily="34" charset="0"/>
              <a:buChar char="•"/>
              <a:defRPr lang="en-US" sz="20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2pPr>
            <a:lvl3pPr marL="895350" indent="-265113">
              <a:buFont typeface="Calibri" panose="020F0502020204030204" pitchFamily="34" charset="0"/>
              <a:buChar char="-"/>
              <a:defRPr lang="en-US" altLang="en-US" sz="18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3pPr>
            <a:lvl4pPr marL="1363663" indent="-285750">
              <a:buFont typeface="Calibri" panose="020F0502020204030204" pitchFamily="34" charset="0"/>
              <a:buChar char="-"/>
              <a:defRPr lang="en-US" altLang="en-US" sz="16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1717675" indent="-285750">
              <a:buFont typeface="Calibri" panose="020F0502020204030204" pitchFamily="34" charset="0"/>
              <a:buChar char="-"/>
              <a:defRPr lang="nl-NL" altLang="en-US" sz="14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21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6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content + 2 char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8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458962"/>
            <a:ext cx="12192000" cy="399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 flipV="1">
            <a:off x="-510" y="6415927"/>
            <a:ext cx="12204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7" descr="kaftpowerpoint-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0" y="6480480"/>
            <a:ext cx="474295" cy="35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901238" y="6458962"/>
            <a:ext cx="1311275" cy="391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CF6537-3787-4859-B35C-CAF20CD2B97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097280" y="1346230"/>
            <a:ext cx="4937760" cy="2335211"/>
          </a:xfrm>
        </p:spPr>
        <p:txBody>
          <a:bodyPr/>
          <a:lstStyle>
            <a:lvl1pPr>
              <a:spcAft>
                <a:spcPts val="10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1D0C3E-DCD1-4876-85EF-5199F06DB83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097280" y="3887981"/>
            <a:ext cx="4937760" cy="2335211"/>
          </a:xfrm>
        </p:spPr>
        <p:txBody>
          <a:bodyPr/>
          <a:lstStyle>
            <a:lvl1pPr>
              <a:spcAft>
                <a:spcPts val="1000"/>
              </a:spcAft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48E6417-620F-4EA6-AE8D-14A50199A8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6480" y="1346230"/>
            <a:ext cx="4939200" cy="4878000"/>
          </a:xfrm>
        </p:spPr>
        <p:txBody>
          <a:bodyPr/>
          <a:lstStyle>
            <a:lvl1pPr>
              <a:defRPr sz="2300"/>
            </a:lvl1pPr>
            <a:lvl2pPr marL="442913" indent="-242888">
              <a:buFont typeface="Arial" panose="020B0604020202020204" pitchFamily="34" charset="0"/>
              <a:buChar char="•"/>
              <a:defRPr sz="2000"/>
            </a:lvl2pPr>
            <a:lvl3pPr marL="915988" indent="-285750">
              <a:buFont typeface="Calibri" panose="020F0502020204030204" pitchFamily="34" charset="0"/>
              <a:buChar char="-"/>
              <a:defRPr lang="en-US" altLang="en-US" sz="18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3pPr>
            <a:lvl4pPr marL="1363663" indent="-285750">
              <a:buFont typeface="Calibri" panose="020F0502020204030204" pitchFamily="34" charset="0"/>
              <a:buChar char="-"/>
              <a:defRPr lang="en-US" altLang="en-US" sz="16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4pPr>
            <a:lvl5pPr marL="1717675" indent="-285750">
              <a:buFont typeface="Calibri" panose="020F0502020204030204" pitchFamily="34" charset="0"/>
              <a:buChar char="-"/>
              <a:defRPr lang="nl-NL" altLang="en-US" sz="1400" kern="1200" dirty="0">
                <a:solidFill>
                  <a:srgbClr val="71717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689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6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838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341439"/>
            <a:ext cx="10058400" cy="475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503634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50" r:id="rId5"/>
    <p:sldLayoutId id="2147484049" r:id="rId6"/>
    <p:sldLayoutId id="2147484052" r:id="rId7"/>
    <p:sldLayoutId id="2147484047" r:id="rId8"/>
    <p:sldLayoutId id="2147484048" r:id="rId9"/>
    <p:sldLayoutId id="2147484051" r:id="rId10"/>
    <p:sldLayoutId id="2147484046" r:id="rId11"/>
    <p:sldLayoutId id="2147484044" r:id="rId12"/>
    <p:sldLayoutId id="2147484041" r:id="rId13"/>
    <p:sldLayoutId id="2147484038" r:id="rId14"/>
    <p:sldLayoutId id="2147484039" r:id="rId15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kern="1200" spc="-50">
          <a:solidFill>
            <a:srgbClr val="71717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717171"/>
          </a:solidFill>
          <a:latin typeface="Trebuchet MS" panose="020B060302020202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717171"/>
          </a:solidFill>
          <a:latin typeface="Trebuchet MS" panose="020B060302020202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717171"/>
          </a:solidFill>
          <a:latin typeface="Trebuchet MS" panose="020B060302020202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717171"/>
          </a:solidFill>
          <a:latin typeface="Trebuchet MS" panose="020B060302020202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717171"/>
          </a:solidFill>
          <a:latin typeface="Calibri" panose="020F05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717171"/>
          </a:solidFill>
          <a:latin typeface="Calibri" panose="020F05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717171"/>
          </a:solidFill>
          <a:latin typeface="Calibri" panose="020F05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717171"/>
          </a:solidFill>
          <a:latin typeface="Calibri" panose="020F05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200"/>
        </a:spcBef>
        <a:spcAft>
          <a:spcPts val="600"/>
        </a:spcAft>
        <a:buClr>
          <a:schemeClr val="accent1"/>
        </a:buClr>
        <a:buSzPct val="100000"/>
        <a:buFont typeface="Calibri" panose="020F0502020204030204" pitchFamily="34" charset="0"/>
        <a:buNone/>
        <a:defRPr lang="en-US" altLang="en-US" sz="2500" kern="1200" baseline="0" dirty="0" smtClean="0">
          <a:solidFill>
            <a:srgbClr val="717171"/>
          </a:solidFill>
          <a:latin typeface="+mn-lt"/>
          <a:ea typeface="+mn-ea"/>
          <a:cs typeface="+mn-cs"/>
        </a:defRPr>
      </a:lvl1pPr>
      <a:lvl2pPr marL="449263" indent="-249238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lang="en-US" altLang="en-US" sz="2200" kern="1200" dirty="0">
          <a:solidFill>
            <a:srgbClr val="717171"/>
          </a:solidFill>
          <a:latin typeface="+mn-lt"/>
          <a:ea typeface="+mn-ea"/>
          <a:cs typeface="+mn-cs"/>
        </a:defRPr>
      </a:lvl2pPr>
      <a:lvl3pPr marL="973138" indent="-342900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-"/>
        <a:defRPr lang="en-US" altLang="en-US" sz="2000" kern="1200" dirty="0">
          <a:solidFill>
            <a:srgbClr val="717171"/>
          </a:solidFill>
          <a:latin typeface="+mn-lt"/>
          <a:ea typeface="+mn-ea"/>
          <a:cs typeface="+mn-cs"/>
        </a:defRPr>
      </a:lvl3pPr>
      <a:lvl4pPr marL="1363662" indent="-285750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-"/>
        <a:defRPr lang="en-US" altLang="en-US" kern="1200" dirty="0">
          <a:solidFill>
            <a:srgbClr val="717171"/>
          </a:solidFill>
          <a:latin typeface="+mn-lt"/>
          <a:ea typeface="+mn-ea"/>
          <a:cs typeface="+mn-cs"/>
        </a:defRPr>
      </a:lvl4pPr>
      <a:lvl5pPr marL="1812925" indent="-285750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-"/>
        <a:defRPr lang="en-US" altLang="en-US" sz="1600" kern="1200" dirty="0">
          <a:solidFill>
            <a:srgbClr val="71717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cators.be/" TargetMode="External"/><Relationship Id="rId2" Type="http://schemas.openxmlformats.org/officeDocument/2006/relationships/hyperlink" Target="http://www.plan.b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h@plan.be" TargetMode="External"/><Relationship Id="rId4" Type="http://schemas.openxmlformats.org/officeDocument/2006/relationships/hyperlink" Target="mailto:dp@plan.b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icators.b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ndicators.b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747C-9B78-C707-1C59-C87E6A13C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4C25-C6FE-1F0A-F93E-8A1E73B97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Sustainable development indicators for Belgium</a:t>
            </a:r>
            <a:br>
              <a:rPr lang="nl-NL"/>
            </a:br>
            <a:r>
              <a:rPr lang="nl-NL" sz="2800"/>
              <a:t>Where do we stand on the way to the SDGs ?</a:t>
            </a:r>
            <a:endParaRPr lang="nl-NL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C5677-2CEE-4D3F-9E62-7CAF64D0D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BE"/>
              <a:t>MERI-BELSPO conference, April 25,2024</a:t>
            </a:r>
            <a:endParaRPr lang="fr-BE" dirty="0"/>
          </a:p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FDEE3-4F9D-760A-8CE6-6D7637490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280" y="5151440"/>
            <a:ext cx="10058400" cy="508000"/>
          </a:xfrm>
        </p:spPr>
        <p:txBody>
          <a:bodyPr/>
          <a:lstStyle/>
          <a:p>
            <a:r>
              <a:rPr lang="nl-NL"/>
              <a:t>Alain Henry</a:t>
            </a:r>
          </a:p>
          <a:p>
            <a:r>
              <a:rPr lang="nl-NL"/>
              <a:t>Task Force Sustainable Devlopment, Federal Planning Bureau</a:t>
            </a:r>
            <a:br>
              <a:rPr lang="nl-NL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382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EB78-56AE-64CE-D2CC-F9C56912C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1" y="288000"/>
            <a:ext cx="10259743" cy="975406"/>
          </a:xfrm>
        </p:spPr>
        <p:txBody>
          <a:bodyPr>
            <a:noAutofit/>
          </a:bodyPr>
          <a:lstStyle/>
          <a:p>
            <a:r>
              <a:rPr lang="nl-BE"/>
              <a:t>Belgium in the EU per SD component</a:t>
            </a:r>
            <a:endParaRPr lang="nl-NL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B9AB97-C0B9-D0D6-2CEE-45EB96AC5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27345"/>
              </p:ext>
            </p:extLst>
          </p:nvPr>
        </p:nvGraphicFramePr>
        <p:xfrm>
          <a:off x="1096961" y="1746774"/>
          <a:ext cx="10259743" cy="3199200"/>
        </p:xfrm>
        <a:graphic>
          <a:graphicData uri="http://schemas.openxmlformats.org/drawingml/2006/table">
            <a:tbl>
              <a:tblPr firstRow="1" bandRow="1"/>
              <a:tblGrid>
                <a:gridCol w="2507938">
                  <a:extLst>
                    <a:ext uri="{9D8B030D-6E8A-4147-A177-3AD203B41FA5}">
                      <a16:colId xmlns:a16="http://schemas.microsoft.com/office/drawing/2014/main" val="524450379"/>
                    </a:ext>
                  </a:extLst>
                </a:gridCol>
                <a:gridCol w="1550361">
                  <a:extLst>
                    <a:ext uri="{9D8B030D-6E8A-4147-A177-3AD203B41FA5}">
                      <a16:colId xmlns:a16="http://schemas.microsoft.com/office/drawing/2014/main" val="3930671415"/>
                    </a:ext>
                  </a:extLst>
                </a:gridCol>
                <a:gridCol w="1550361">
                  <a:extLst>
                    <a:ext uri="{9D8B030D-6E8A-4147-A177-3AD203B41FA5}">
                      <a16:colId xmlns:a16="http://schemas.microsoft.com/office/drawing/2014/main" val="1094166370"/>
                    </a:ext>
                  </a:extLst>
                </a:gridCol>
                <a:gridCol w="1550361">
                  <a:extLst>
                    <a:ext uri="{9D8B030D-6E8A-4147-A177-3AD203B41FA5}">
                      <a16:colId xmlns:a16="http://schemas.microsoft.com/office/drawing/2014/main" val="3359250519"/>
                    </a:ext>
                  </a:extLst>
                </a:gridCol>
                <a:gridCol w="1550361">
                  <a:extLst>
                    <a:ext uri="{9D8B030D-6E8A-4147-A177-3AD203B41FA5}">
                      <a16:colId xmlns:a16="http://schemas.microsoft.com/office/drawing/2014/main" val="253743444"/>
                    </a:ext>
                  </a:extLst>
                </a:gridCol>
                <a:gridCol w="1550361">
                  <a:extLst>
                    <a:ext uri="{9D8B030D-6E8A-4147-A177-3AD203B41FA5}">
                      <a16:colId xmlns:a16="http://schemas.microsoft.com/office/drawing/2014/main" val="4156512940"/>
                    </a:ext>
                  </a:extLst>
                </a:gridCol>
              </a:tblGrid>
              <a:tr h="432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100" b="0" cap="small" baseline="0" noProof="0">
                          <a:solidFill>
                            <a:schemeClr val="bg1"/>
                          </a:solidFill>
                        </a:rPr>
                        <a:t> BE compared to EU</a:t>
                      </a:r>
                      <a:endParaRPr lang="nl-BE" sz="2100" b="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400" b="0" cap="small" baseline="0" noProof="0">
                          <a:solidFill>
                            <a:schemeClr val="bg1"/>
                          </a:solidFill>
                        </a:rPr>
                        <a:t>Component</a:t>
                      </a:r>
                      <a:endParaRPr lang="nl-BE" sz="2400" b="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D687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2400" b="0" cap="small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2400" b="0" cap="small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400" b="0" cap="small" baseline="0" noProof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nl-BE" sz="2400" b="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818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nl-BE" sz="2200" kern="1200" cap="small" baseline="0" noProof="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Social</a:t>
                      </a:r>
                      <a:endParaRPr lang="nl-BE" sz="2200" kern="1200" cap="small" baseline="0" noProof="0" dirty="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200" cap="small" baseline="0" noProof="0">
                          <a:solidFill>
                            <a:schemeClr val="bg1"/>
                          </a:solidFill>
                        </a:rPr>
                        <a:t>Environ-mental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200" kern="1200" cap="small" baseline="0" noProof="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Economic</a:t>
                      </a:r>
                      <a:endParaRPr lang="nl-NL" sz="2200" kern="1200" cap="small" baseline="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000" kern="1200" cap="small" baseline="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Governance</a:t>
                      </a:r>
                      <a:endParaRPr lang="nl-NL" sz="2000" kern="1200" cap="small" baseline="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D6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31039"/>
                  </a:ext>
                </a:extLst>
              </a:tr>
              <a:tr h="50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400" cap="small" baseline="0" noProof="0">
                          <a:solidFill>
                            <a:srgbClr val="2D687E"/>
                          </a:solidFill>
                        </a:rPr>
                        <a:t>Top third</a:t>
                      </a:r>
                      <a:endParaRPr lang="nl-BE" sz="24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 defTabSz="893763"/>
                      <a:r>
                        <a:rPr lang="en-US" sz="2400" dirty="0">
                          <a:solidFill>
                            <a:srgbClr val="2D687E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R="45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2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22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06280"/>
                  </a:ext>
                </a:extLst>
              </a:tr>
              <a:tr h="50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400" cap="small" baseline="0" noProof="0">
                          <a:solidFill>
                            <a:srgbClr val="2D687E"/>
                          </a:solidFill>
                        </a:rPr>
                        <a:t>Middle third</a:t>
                      </a:r>
                      <a:endParaRPr lang="nl-BE" sz="24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15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solidFill>
                            <a:srgbClr val="2D687E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R="45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2D687E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R="4572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0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23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46989"/>
                  </a:ext>
                </a:extLst>
              </a:tr>
              <a:tr h="50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400" cap="small" baseline="0" noProof="0">
                          <a:solidFill>
                            <a:srgbClr val="2D687E"/>
                          </a:solidFill>
                        </a:rPr>
                        <a:t>Bottom third</a:t>
                      </a:r>
                    </a:p>
                  </a:txBody>
                  <a:tcPr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3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7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2D687E"/>
                          </a:solidFill>
                          <a:latin typeface="+mj-lt"/>
                        </a:rPr>
                        <a:t>4</a:t>
                      </a:r>
                      <a:endParaRPr lang="en-US" sz="2400" dirty="0">
                        <a:solidFill>
                          <a:srgbClr val="2D687E"/>
                        </a:solidFill>
                        <a:latin typeface="+mj-lt"/>
                      </a:endParaRPr>
                    </a:p>
                  </a:txBody>
                  <a:tcPr marR="4572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2D687E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R="4572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 dirty="0">
                          <a:solidFill>
                            <a:srgbClr val="2D687E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R="457200" anchor="ctr">
                    <a:lnL w="12700" cmpd="sng">
                      <a:noFill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12205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nl-BE" sz="2400" cap="small" baseline="0" noProof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nl-BE" sz="240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R="4572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R="4572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11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R="4572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3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R="4572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r"/>
                      <a:r>
                        <a:rPr lang="nl-BE" sz="2400" dirty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R="45720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908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A7D6D35-25C1-9E79-1774-AB441C183821}"/>
              </a:ext>
            </a:extLst>
          </p:cNvPr>
          <p:cNvSpPr txBox="1"/>
          <p:nvPr/>
        </p:nvSpPr>
        <p:spPr>
          <a:xfrm>
            <a:off x="1064303" y="1315376"/>
            <a:ext cx="724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1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Number of indicators (</a:t>
            </a:r>
            <a:r>
              <a:rPr kumimoji="0" lang="nl-BE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</a:t>
            </a:r>
            <a:r>
              <a:rPr kumimoji="0" lang="nl-BE" sz="2400" b="0" i="1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59)</a:t>
            </a: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nl-BE" sz="24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| </a:t>
            </a:r>
            <a:r>
              <a:rPr kumimoji="0" lang="nl-BE" sz="2400" b="0" i="1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most recent year</a:t>
            </a:r>
            <a:endParaRPr kumimoji="0" lang="nl-NL" sz="24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5DF11-C041-2B1D-5D92-B0D57F7E7FCA}"/>
              </a:ext>
            </a:extLst>
          </p:cNvPr>
          <p:cNvSpPr txBox="1"/>
          <p:nvPr/>
        </p:nvSpPr>
        <p:spPr>
          <a:xfrm>
            <a:off x="1101624" y="5112199"/>
            <a:ext cx="260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 scores better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3CE6DE-CC02-CFC3-2384-7D47C948C33C}"/>
              </a:ext>
            </a:extLst>
          </p:cNvPr>
          <p:cNvSpPr txBox="1"/>
          <p:nvPr/>
        </p:nvSpPr>
        <p:spPr>
          <a:xfrm>
            <a:off x="1101625" y="5617701"/>
            <a:ext cx="2860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 scores worse</a:t>
            </a:r>
            <a:endParaRPr kumimoji="0" lang="nl-NL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65082-0497-72FD-4006-7E9B3CFAD9B5}"/>
              </a:ext>
            </a:extLst>
          </p:cNvPr>
          <p:cNvCxnSpPr>
            <a:cxnSpLocks/>
          </p:cNvCxnSpPr>
          <p:nvPr/>
        </p:nvCxnSpPr>
        <p:spPr>
          <a:xfrm>
            <a:off x="3391145" y="5344225"/>
            <a:ext cx="1183531" cy="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ECB479-EE2D-AE07-C344-B3A59DF47428}"/>
              </a:ext>
            </a:extLst>
          </p:cNvPr>
          <p:cNvCxnSpPr>
            <a:cxnSpLocks/>
          </p:cNvCxnSpPr>
          <p:nvPr/>
        </p:nvCxnSpPr>
        <p:spPr>
          <a:xfrm>
            <a:off x="6096000" y="4983010"/>
            <a:ext cx="0" cy="900000"/>
          </a:xfrm>
          <a:prstGeom prst="line">
            <a:avLst/>
          </a:prstGeom>
          <a:ln w="50800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64597C-F08B-C6CD-D493-003FE38BCF56}"/>
              </a:ext>
            </a:extLst>
          </p:cNvPr>
          <p:cNvCxnSpPr>
            <a:cxnSpLocks/>
          </p:cNvCxnSpPr>
          <p:nvPr/>
        </p:nvCxnSpPr>
        <p:spPr>
          <a:xfrm>
            <a:off x="4554798" y="4983010"/>
            <a:ext cx="0" cy="360000"/>
          </a:xfrm>
          <a:prstGeom prst="line">
            <a:avLst/>
          </a:prstGeom>
          <a:ln w="50800">
            <a:solidFill>
              <a:srgbClr val="00B05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61B80A-9583-6151-2F23-841741A416AE}"/>
              </a:ext>
            </a:extLst>
          </p:cNvPr>
          <p:cNvCxnSpPr>
            <a:cxnSpLocks/>
            <a:stCxn id="7" idx="3"/>
            <a:endCxn id="7" idx="3"/>
          </p:cNvCxnSpPr>
          <p:nvPr/>
        </p:nvCxnSpPr>
        <p:spPr>
          <a:xfrm>
            <a:off x="3962401" y="5848534"/>
            <a:ext cx="0" cy="0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5373BC-D0A7-B452-A744-FCE928E19C61}"/>
              </a:ext>
            </a:extLst>
          </p:cNvPr>
          <p:cNvCxnSpPr>
            <a:cxnSpLocks/>
          </p:cNvCxnSpPr>
          <p:nvPr/>
        </p:nvCxnSpPr>
        <p:spPr>
          <a:xfrm>
            <a:off x="4023009" y="5863176"/>
            <a:ext cx="2088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7E6299C-7909-CD82-4A2D-880688ACD7D7}"/>
              </a:ext>
            </a:extLst>
          </p:cNvPr>
          <p:cNvSpPr txBox="1"/>
          <p:nvPr/>
        </p:nvSpPr>
        <p:spPr>
          <a:xfrm>
            <a:off x="8216149" y="5109869"/>
            <a:ext cx="3671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nl-BE" sz="2000" b="1" i="0" u="none" strike="noStrike" kern="1200" cap="none" spc="0" normalizeH="0" baseline="0" noProof="0">
                <a:ln>
                  <a:noFill/>
                </a:ln>
                <a:solidFill>
                  <a:srgbClr val="F57F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 not confuse</a:t>
            </a:r>
            <a:br>
              <a:rPr kumimoji="0" lang="nl-BE" sz="2000" b="1" i="0" u="none" strike="noStrike" kern="1200" cap="none" spc="0" normalizeH="0" baseline="0" noProof="0">
                <a:ln>
                  <a:noFill/>
                </a:ln>
                <a:solidFill>
                  <a:srgbClr val="F57F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nl-BE" sz="2000" b="1">
                <a:solidFill>
                  <a:srgbClr val="717171"/>
                </a:solidFill>
              </a:rPr>
              <a:t>international comparison </a:t>
            </a:r>
            <a:r>
              <a:rPr lang="nl-BE" sz="2000" b="1" dirty="0">
                <a:solidFill>
                  <a:schemeClr val="accent1"/>
                </a:solidFill>
              </a:rPr>
              <a:t>&amp;</a:t>
            </a:r>
            <a:br>
              <a:rPr lang="nl-BE" sz="2000" b="1">
                <a:solidFill>
                  <a:schemeClr val="accent1"/>
                </a:solidFill>
              </a:rPr>
            </a:br>
            <a:r>
              <a:rPr kumimoji="0" lang="nl-BE" sz="2000" b="1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trend assessment towards SDG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81FCEF-94D7-7206-E4C7-EFEC996C7DDA}"/>
              </a:ext>
            </a:extLst>
          </p:cNvPr>
          <p:cNvSpPr txBox="1"/>
          <p:nvPr/>
        </p:nvSpPr>
        <p:spPr>
          <a:xfrm>
            <a:off x="8250702" y="5033541"/>
            <a:ext cx="304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1" i="0" u="none" strike="noStrike" kern="1200" cap="none" spc="0" normalizeH="0" baseline="0" noProof="0">
                <a:ln>
                  <a:noFill/>
                </a:ln>
                <a:solidFill>
                  <a:srgbClr val="F57F1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!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4C5B0C2-B3D3-B092-0CEE-3B162E78F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</p:spPr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982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080F-B506-DCAC-EC0B-B123BA2D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/>
              <a:t>42 indicators broken down by Region</a:t>
            </a:r>
            <a:endParaRPr lang="fr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85DD9-8BF3-4390-C3C6-796AB672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A6ABE-5CC3-F5FD-1342-9BB0D5256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nl-BE" altLang="en-US"/>
              <a:t>Overview in 42 charts: BE and three regions, 2015-2022</a:t>
            </a:r>
          </a:p>
          <a:p>
            <a:pPr lvl="2"/>
            <a:r>
              <a:rPr lang="nl-BE" altLang="en-US"/>
              <a:t>Descriptive approach</a:t>
            </a:r>
          </a:p>
          <a:p>
            <a:pPr lvl="1"/>
            <a:r>
              <a:rPr lang="nl-BE" altLang="en-US"/>
              <a:t>Ranking of regions very stable over 2015-2022</a:t>
            </a:r>
          </a:p>
          <a:p>
            <a:pPr lvl="2"/>
            <a:r>
              <a:rPr lang="nl-BE" altLang="en-US"/>
              <a:t>26 indicators with no changes in ranking</a:t>
            </a:r>
          </a:p>
          <a:p>
            <a:pPr lvl="2"/>
            <a:r>
              <a:rPr lang="nl-BE" altLang="en-US"/>
              <a:t>4 indicators with only 1 year of data</a:t>
            </a:r>
          </a:p>
          <a:p>
            <a:pPr lvl="2"/>
            <a:r>
              <a:rPr lang="nl-BE" altLang="en-US"/>
              <a:t>7 indicators with one change for only one year</a:t>
            </a:r>
          </a:p>
          <a:p>
            <a:pPr lvl="2"/>
            <a:r>
              <a:rPr lang="nl-BE" altLang="en-US"/>
              <a:t>5 indicators with more changes in the ranking</a:t>
            </a:r>
          </a:p>
          <a:p>
            <a:pPr lvl="1"/>
            <a:r>
              <a:rPr lang="nl-BE" altLang="en-US"/>
              <a:t>Evolution of regions over 2015-2022</a:t>
            </a:r>
          </a:p>
          <a:p>
            <a:pPr lvl="2"/>
            <a:r>
              <a:rPr lang="nl-BE" altLang="en-US"/>
              <a:t>18 indicators: all regions move in the desired direction (towards the objective)</a:t>
            </a:r>
          </a:p>
          <a:p>
            <a:pPr lvl="2"/>
            <a:r>
              <a:rPr lang="nl-BE" altLang="en-US"/>
              <a:t>5 indicators: all regions move in the undesired direction</a:t>
            </a:r>
          </a:p>
          <a:p>
            <a:pPr lvl="2"/>
            <a:r>
              <a:rPr lang="nl-BE" altLang="en-US"/>
              <a:t>14 indicators: various directions</a:t>
            </a:r>
          </a:p>
          <a:p>
            <a:pPr lvl="2"/>
            <a:r>
              <a:rPr lang="nl-BE" altLang="en-US"/>
              <a:t>5 indicators: without changes</a:t>
            </a: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411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73DC-B2EB-5532-08CB-1452BBAF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Breakdown across various categories of population </a:t>
            </a:r>
            <a:endParaRPr lang="fr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26C39-B6E7-DCCF-D7E0-E2A371E78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9FAC0-76E6-A821-022D-E6A1B6110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6902" y="1341438"/>
            <a:ext cx="10412550" cy="4754562"/>
          </a:xfrm>
        </p:spPr>
        <p:txBody>
          <a:bodyPr/>
          <a:lstStyle/>
          <a:p>
            <a:pPr lvl="1"/>
            <a:r>
              <a:rPr lang="en-US"/>
              <a:t>"</a:t>
            </a:r>
            <a:r>
              <a:rPr lang="en-US" b="1" i="1"/>
              <a:t>Leave No One Behind</a:t>
            </a:r>
            <a:r>
              <a:rPr lang="en-US"/>
              <a:t>" = "</a:t>
            </a:r>
            <a:r>
              <a:rPr lang="en-US" i="1"/>
              <a:t>we wish to see the Goals and targets met for all nations and peoples and for all segments of society. And we will endeavour to reach the furthest behind first.</a:t>
            </a:r>
            <a:r>
              <a:rPr lang="en-US"/>
              <a:t>" (2030 Agenda, §4) </a:t>
            </a:r>
          </a:p>
          <a:p>
            <a:r>
              <a:rPr lang="en-US"/>
              <a:t>Women / men (38 indicators)</a:t>
            </a:r>
          </a:p>
          <a:p>
            <a:pPr lvl="1"/>
            <a:r>
              <a:rPr lang="en-US"/>
              <a:t>No difference: </a:t>
            </a:r>
            <a:r>
              <a:rPr lang="en-US" i="1"/>
              <a:t>Life Satisfaction </a:t>
            </a:r>
            <a:r>
              <a:rPr lang="en-US"/>
              <a:t>(i20) and </a:t>
            </a:r>
            <a:r>
              <a:rPr lang="en-US" i="1"/>
              <a:t>Dwellings without adequate heating</a:t>
            </a:r>
            <a:r>
              <a:rPr lang="en-US"/>
              <a:t> (i34)</a:t>
            </a:r>
          </a:p>
          <a:p>
            <a:pPr lvl="1"/>
            <a:r>
              <a:rPr lang="en-US"/>
              <a:t>Worst situation: 19 for women and 17 for men</a:t>
            </a:r>
          </a:p>
          <a:p>
            <a:pPr lvl="1"/>
            <a:r>
              <a:rPr lang="en-US"/>
              <a:t>Biggest differences against women: </a:t>
            </a:r>
            <a:r>
              <a:rPr lang="en-US" i="1"/>
              <a:t>Postponement or cancellation of health care for financial reasons</a:t>
            </a:r>
            <a:r>
              <a:rPr lang="en-US"/>
              <a:t> (i07) and </a:t>
            </a:r>
            <a:r>
              <a:rPr lang="en-US" i="1"/>
              <a:t>Security feeling in public spaces</a:t>
            </a:r>
            <a:r>
              <a:rPr lang="en-US"/>
              <a:t> (i73)</a:t>
            </a:r>
          </a:p>
          <a:p>
            <a:pPr lvl="1"/>
            <a:r>
              <a:rPr lang="en-US"/>
              <a:t>Biggest differences against men: </a:t>
            </a:r>
            <a:r>
              <a:rPr lang="en-US" i="1"/>
              <a:t>Road deaths </a:t>
            </a:r>
            <a:r>
              <a:rPr lang="en-US"/>
              <a:t>(i20) and </a:t>
            </a:r>
            <a:r>
              <a:rPr lang="en-US" i="1"/>
              <a:t>Fatal accidents at work</a:t>
            </a:r>
            <a:r>
              <a:rPr lang="en-US"/>
              <a:t> (i42)</a:t>
            </a:r>
          </a:p>
          <a:p>
            <a:r>
              <a:rPr lang="en-US"/>
              <a:t>Other breakdowns: age (16), income (20), education (11), household type (6), …</a:t>
            </a: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9716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9D191-C6EF-BC88-7891-5924A4E7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Many differences are stable over time, except </a:t>
            </a:r>
            <a:endParaRPr lang="fr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A62B8-98A6-F491-341E-8BA8C2470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E4A85C-B135-B31B-7C5F-553AC6AFBD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fr-BE" i="1"/>
              <a:t>Guaranteed minimum income beneficiaries </a:t>
            </a:r>
            <a:r>
              <a:rPr lang="fr-BE"/>
              <a:t>(i05): share of beneficiaries aged 18-24 has more than doubled</a:t>
            </a:r>
          </a:p>
          <a:p>
            <a:pPr lvl="1"/>
            <a:r>
              <a:rPr lang="fr-BE" i="1"/>
              <a:t>Mental disorders </a:t>
            </a:r>
            <a:r>
              <a:rPr lang="fr-BE"/>
              <a:t>(i17): differences by income level have increased</a:t>
            </a:r>
          </a:p>
          <a:p>
            <a:pPr lvl="1"/>
            <a:r>
              <a:rPr lang="fr-BE" i="1"/>
              <a:t>Higher education graduates </a:t>
            </a:r>
            <a:r>
              <a:rPr lang="fr-BE"/>
              <a:t>(i24): share of men (25-34 years old) increases more slowly than the share of women</a:t>
            </a:r>
          </a:p>
          <a:p>
            <a:pPr lvl="1"/>
            <a:r>
              <a:rPr lang="fr-BE" i="1"/>
              <a:t>Long-term work incapacity</a:t>
            </a:r>
            <a:r>
              <a:rPr lang="fr-BE"/>
              <a:t> (i38): rapid increase for</a:t>
            </a:r>
          </a:p>
          <a:p>
            <a:pPr lvl="2"/>
            <a:r>
              <a:rPr lang="fr-BE"/>
              <a:t>people between 50 and 64</a:t>
            </a:r>
          </a:p>
          <a:p>
            <a:pPr lvl="2"/>
            <a:r>
              <a:rPr lang="fr-BE"/>
              <a:t>women</a:t>
            </a: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999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BD8B-AD8D-6D77-01D4-7E6649F2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Conclusions</a:t>
            </a:r>
            <a:endParaRPr lang="fr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3E97CC-9280-E793-F7FF-A1F45C999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AB1B5-A3F2-6BA7-57FA-CBB210C6C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Cooperation with all Belgian actors</a:t>
            </a:r>
          </a:p>
          <a:p>
            <a:r>
              <a:rPr lang="nl-BE"/>
              <a:t>With unchanged policies, few SDGs would be reached in 2030</a:t>
            </a:r>
          </a:p>
          <a:p>
            <a:r>
              <a:rPr lang="nl-BE"/>
              <a:t>Need of more quantitative objectives for a more accurate assessment of the trends towards the SDGs</a:t>
            </a:r>
          </a:p>
          <a:p>
            <a:r>
              <a:rPr lang="nl-BE"/>
              <a:t>Useful to zoom on specific categories of population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2597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83AA-BF00-988F-0006-1398C91B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Thank you</a:t>
            </a:r>
            <a:endParaRPr lang="fr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1AAF21-3F27-47EC-0E36-9EB315D8D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0D5BE-AE99-782F-E65F-EB5E64E3A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/>
              <a:t>More information</a:t>
            </a:r>
          </a:p>
          <a:p>
            <a:pPr lvl="1"/>
            <a:r>
              <a:rPr lang="nl-BE">
                <a:hlinkClick r:id="rId2"/>
              </a:rPr>
              <a:t>www.plan.be</a:t>
            </a:r>
            <a:r>
              <a:rPr lang="nl-BE"/>
              <a:t> </a:t>
            </a:r>
          </a:p>
          <a:p>
            <a:pPr lvl="1"/>
            <a:r>
              <a:rPr lang="nl-BE">
                <a:hlinkClick r:id="rId3"/>
              </a:rPr>
              <a:t>www.indicators.be</a:t>
            </a:r>
            <a:r>
              <a:rPr lang="nl-BE"/>
              <a:t> </a:t>
            </a:r>
          </a:p>
          <a:p>
            <a:r>
              <a:rPr lang="nl-BE"/>
              <a:t>Questions</a:t>
            </a:r>
          </a:p>
          <a:p>
            <a:pPr lvl="1"/>
            <a:r>
              <a:rPr lang="nl-BE"/>
              <a:t>Patricia Delbaere – </a:t>
            </a:r>
            <a:r>
              <a:rPr lang="nl-BE">
                <a:hlinkClick r:id="rId4"/>
              </a:rPr>
              <a:t>dp@plan.be</a:t>
            </a:r>
            <a:r>
              <a:rPr lang="nl-BE"/>
              <a:t> </a:t>
            </a:r>
          </a:p>
          <a:p>
            <a:pPr lvl="1"/>
            <a:r>
              <a:rPr lang="nl-BE"/>
              <a:t>Alain Henry – </a:t>
            </a:r>
            <a:r>
              <a:rPr lang="nl-BE">
                <a:hlinkClick r:id="rId5"/>
              </a:rPr>
              <a:t>ah@plan.be</a:t>
            </a:r>
            <a:endParaRPr lang="nl-BE"/>
          </a:p>
          <a:p>
            <a:pPr lvl="1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147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B747C-9B78-C707-1C59-C87E6A13C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C4C25-C6FE-1F0A-F93E-8A1E73B97D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Sustainable development indicators for Belgium</a:t>
            </a:r>
            <a:br>
              <a:rPr lang="nl-NL"/>
            </a:br>
            <a:r>
              <a:rPr lang="nl-NL" sz="2800"/>
              <a:t>Where do we stand on the way to the SDG’s ?</a:t>
            </a:r>
            <a:endParaRPr lang="nl-NL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C5677-2CEE-4D3F-9E62-7CAF64D0D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BE"/>
              <a:t>MERI-BELSPO conference, April 25,2024</a:t>
            </a:r>
            <a:endParaRPr lang="fr-BE" dirty="0"/>
          </a:p>
          <a:p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FDEE3-4F9D-760A-8CE6-6D7637490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280" y="5151440"/>
            <a:ext cx="10058400" cy="508000"/>
          </a:xfrm>
        </p:spPr>
        <p:txBody>
          <a:bodyPr/>
          <a:lstStyle/>
          <a:p>
            <a:r>
              <a:rPr lang="nl-NL"/>
              <a:t>Alain Henry</a:t>
            </a:r>
          </a:p>
          <a:p>
            <a:r>
              <a:rPr lang="nl-NL"/>
              <a:t>Task Force Sustainable Devlopment, Federal Planning Bureau</a:t>
            </a:r>
            <a:br>
              <a:rPr lang="nl-NL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526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1325-FED1-4DE9-A23D-398EC0B2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United Nations </a:t>
            </a:r>
            <a:r>
              <a:rPr lang="en-BE" dirty="0"/>
              <a:t>– Sustainable Development Goals	</a:t>
            </a:r>
            <a:endParaRPr lang="nl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AC4CC-A5F0-40FA-A354-33309643B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5950D-EF8F-44B4-B14B-EE64951CF7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850" y="1431211"/>
            <a:ext cx="10782300" cy="4754562"/>
          </a:xfrm>
        </p:spPr>
        <p:txBody>
          <a:bodyPr/>
          <a:lstStyle/>
          <a:p>
            <a:pPr lvl="1">
              <a:buSzPct val="100000"/>
            </a:pPr>
            <a:r>
              <a:rPr lang="en-US" altLang="en-US" i="1"/>
              <a:t>Transforming our world: the 2030 Agenda for Sustainable Development</a:t>
            </a:r>
            <a:r>
              <a:rPr lang="fr-BE" altLang="en-US" i="1"/>
              <a:t> </a:t>
            </a:r>
            <a:r>
              <a:rPr lang="fr-BE" altLang="en-US"/>
              <a:t>(UN, </a:t>
            </a:r>
            <a:r>
              <a:rPr lang="fr-BE" altLang="en-US" dirty="0"/>
              <a:t>2015)</a:t>
            </a:r>
            <a:endParaRPr lang="nl-BE" altLang="en-US" dirty="0"/>
          </a:p>
          <a:p>
            <a:pPr lvl="1">
              <a:buSzPct val="100000"/>
            </a:pPr>
            <a:r>
              <a:rPr lang="en-US" altLang="en-US" i="1"/>
              <a:t>The Goals and targets will be followed up and reviewed using a set of global indicators. These will be complemented by indicators at the regional and national levels which will be developed by Member States (UN, 2015, §75)</a:t>
            </a:r>
          </a:p>
          <a:p>
            <a:pPr lvl="1">
              <a:buSzPct val="100000"/>
            </a:pPr>
            <a:r>
              <a:rPr lang="nl-BE" altLang="en-US"/>
              <a:t>FPB activities on SDG indicators fall within the scope of</a:t>
            </a:r>
            <a:endParaRPr lang="nl-BE" altLang="en-US" dirty="0"/>
          </a:p>
          <a:p>
            <a:pPr lvl="2">
              <a:buSzPct val="100000"/>
            </a:pPr>
            <a:r>
              <a:rPr lang="nl-BE" altLang="en-US"/>
              <a:t>Interfederal Statistical Institute – working group on SDG indicators</a:t>
            </a:r>
          </a:p>
          <a:p>
            <a:pPr lvl="2">
              <a:buSzPct val="100000"/>
            </a:pPr>
            <a:r>
              <a:rPr lang="nl-BE" altLang="en-US"/>
              <a:t>Institute for National Accounts – Beyong GDP indicators</a:t>
            </a:r>
            <a:endParaRPr lang="nl-BE" altLang="en-US" dirty="0"/>
          </a:p>
          <a:p>
            <a:pPr indent="-342900"/>
            <a:endParaRPr lang="nl-BE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21488-4C55-D14D-431D-024307C14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73" t="43205" r="26549" b="17821"/>
          <a:stretch/>
        </p:blipFill>
        <p:spPr>
          <a:xfrm>
            <a:off x="4234325" y="4242745"/>
            <a:ext cx="3723349" cy="18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3BF6-EED2-54A4-5A26-ABDD84CEA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SDG indicators – organisation &amp; planning</a:t>
            </a:r>
            <a:endParaRPr lang="fr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6DAF9-ABA8-A9CA-3510-BC26BEFC8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58AA2-83AB-DF2D-DF38-E7288377F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671" y="1341438"/>
            <a:ext cx="10158984" cy="4754562"/>
          </a:xfrm>
        </p:spPr>
        <p:txBody>
          <a:bodyPr/>
          <a:lstStyle/>
          <a:p>
            <a:pPr lvl="1"/>
            <a:r>
              <a:rPr lang="nl-BE"/>
              <a:t>The Interfederal Statistical Institute (ISI) defined lists of SDG indicators for Belgium</a:t>
            </a:r>
            <a:endParaRPr lang="nl-BE" dirty="0"/>
          </a:p>
          <a:p>
            <a:pPr lvl="2"/>
            <a:r>
              <a:rPr lang="nl-BE"/>
              <a:t>Based on UN global indicators, Eurostat indicators and previous FPB works</a:t>
            </a:r>
            <a:endParaRPr lang="nl-BE" dirty="0"/>
          </a:p>
          <a:p>
            <a:pPr lvl="1"/>
            <a:r>
              <a:rPr lang="nl-BE"/>
              <a:t>2023: a set of 82 </a:t>
            </a:r>
            <a:r>
              <a:rPr lang="nl-BE" dirty="0"/>
              <a:t>indicateurs </a:t>
            </a:r>
          </a:p>
          <a:p>
            <a:pPr lvl="2"/>
            <a:r>
              <a:rPr lang="nl-BE"/>
              <a:t>Published on </a:t>
            </a:r>
            <a:r>
              <a:rPr lang="nl-BE">
                <a:hlinkClick r:id="rId2"/>
              </a:rPr>
              <a:t>www</a:t>
            </a:r>
            <a:r>
              <a:rPr lang="nl-BE" dirty="0">
                <a:hlinkClick r:id="rId2"/>
              </a:rPr>
              <a:t>.indicators.</a:t>
            </a:r>
            <a:r>
              <a:rPr lang="nl-BE">
                <a:hlinkClick r:id="rId2"/>
              </a:rPr>
              <a:t>be</a:t>
            </a:r>
            <a:r>
              <a:rPr lang="nl-BE"/>
              <a:t> by the FPB</a:t>
            </a:r>
            <a:endParaRPr lang="nl-BE" dirty="0"/>
          </a:p>
          <a:p>
            <a:pPr lvl="2"/>
            <a:r>
              <a:rPr lang="nl-BE"/>
              <a:t>Used in the second National Voluntary Review (July 2023, UN HLPF)</a:t>
            </a:r>
            <a:endParaRPr lang="nl-BE" dirty="0"/>
          </a:p>
          <a:p>
            <a:pPr lvl="1"/>
            <a:r>
              <a:rPr lang="nl-BE"/>
              <a:t>Q1 2023: lists of indicators at the heart of a debate with federal administrations and Advisory Councils</a:t>
            </a:r>
            <a:endParaRPr lang="nl-BE" dirty="0"/>
          </a:p>
          <a:p>
            <a:pPr lvl="2"/>
            <a:r>
              <a:rPr lang="nl-BE"/>
              <a:t>Starting from the 82 indicators</a:t>
            </a:r>
            <a:r>
              <a:rPr lang="nl-BE" dirty="0"/>
              <a:t>: </a:t>
            </a:r>
            <a:r>
              <a:rPr lang="nl-BE"/>
              <a:t>10 to remove, 12 new, 4 to redefine</a:t>
            </a:r>
            <a:endParaRPr lang="nl-BE" dirty="0"/>
          </a:p>
          <a:p>
            <a:pPr lvl="2"/>
            <a:r>
              <a:rPr lang="nl-BE"/>
              <a:t>Plus 23 indicators to be developped by relevant administrations, with 9 priority indicators</a:t>
            </a:r>
            <a:endParaRPr lang="nl-BE" dirty="0"/>
          </a:p>
          <a:p>
            <a:pPr lvl="1"/>
            <a:r>
              <a:rPr lang="nl-BE"/>
              <a:t>2024</a:t>
            </a:r>
            <a:r>
              <a:rPr lang="nl-BE" dirty="0"/>
              <a:t>: </a:t>
            </a:r>
            <a:r>
              <a:rPr lang="nl-BE"/>
              <a:t>78 indicators </a:t>
            </a:r>
            <a:r>
              <a:rPr lang="nl-BE" dirty="0"/>
              <a:t>(</a:t>
            </a:r>
            <a:r>
              <a:rPr lang="nl-BE"/>
              <a:t>2 new, 6 removed, 2 redefined)</a:t>
            </a:r>
            <a:endParaRPr lang="nl-BE" dirty="0"/>
          </a:p>
          <a:p>
            <a:pPr lvl="1"/>
            <a:r>
              <a:rPr lang="nl-BE"/>
              <a:t>2025</a:t>
            </a:r>
            <a:r>
              <a:rPr lang="nl-BE" dirty="0"/>
              <a:t>: </a:t>
            </a:r>
            <a:r>
              <a:rPr lang="nl-BE"/>
              <a:t>84 indicators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553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4C8A-06A5-1924-652E-EB53F61C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Changes in the 2024 report</a:t>
            </a:r>
            <a:endParaRPr lang="fr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30293-3035-AE67-415F-084FBA24B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3BA26-2697-6214-09EF-477A6DDF1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1244723"/>
            <a:ext cx="10058400" cy="4754562"/>
          </a:xfrm>
        </p:spPr>
        <p:txBody>
          <a:bodyPr/>
          <a:lstStyle/>
          <a:p>
            <a:pPr lvl="1"/>
            <a:r>
              <a:rPr lang="nl-BE"/>
              <a:t>New indicators</a:t>
            </a:r>
            <a:endParaRPr lang="nl-BE" dirty="0"/>
          </a:p>
          <a:p>
            <a:pPr lvl="2"/>
            <a:r>
              <a:rPr lang="nl-BE"/>
              <a:t>Child poverty </a:t>
            </a:r>
            <a:r>
              <a:rPr lang="nl-BE" dirty="0"/>
              <a:t>(i02)</a:t>
            </a:r>
          </a:p>
          <a:p>
            <a:pPr lvl="2"/>
            <a:r>
              <a:rPr lang="nl-BE"/>
              <a:t>Digital skills </a:t>
            </a:r>
            <a:r>
              <a:rPr lang="nl-BE" dirty="0"/>
              <a:t>(i25)</a:t>
            </a:r>
          </a:p>
          <a:p>
            <a:pPr lvl="1"/>
            <a:r>
              <a:rPr lang="nl-BE"/>
              <a:t>New definitions</a:t>
            </a:r>
          </a:p>
          <a:p>
            <a:pPr lvl="2"/>
            <a:r>
              <a:rPr lang="nl-BE"/>
              <a:t>Capital stock (</a:t>
            </a:r>
            <a:r>
              <a:rPr lang="nl-BE" dirty="0"/>
              <a:t>i45) </a:t>
            </a:r>
            <a:r>
              <a:rPr lang="nl-BE"/>
              <a:t>/</a:t>
            </a:r>
            <a:r>
              <a:rPr lang="nl-BE">
                <a:sym typeface="Wingdings" panose="05000000000000000000" pitchFamily="2" charset="2"/>
              </a:rPr>
              <a:t> Physical c</a:t>
            </a:r>
            <a:r>
              <a:rPr lang="nl-BE"/>
              <a:t>apital stock </a:t>
            </a:r>
            <a:endParaRPr lang="nl-BE" dirty="0"/>
          </a:p>
          <a:p>
            <a:pPr lvl="2"/>
            <a:r>
              <a:rPr lang="nl-BE"/>
              <a:t>Raw material consumption </a:t>
            </a:r>
            <a:r>
              <a:rPr lang="nl-BE" dirty="0"/>
              <a:t>(i55) </a:t>
            </a:r>
            <a:r>
              <a:rPr lang="nl-BE"/>
              <a:t>/ Domestic material consumption</a:t>
            </a:r>
            <a:endParaRPr lang="nl-BE" dirty="0"/>
          </a:p>
          <a:p>
            <a:pPr lvl="1"/>
            <a:r>
              <a:rPr lang="nl-BE"/>
              <a:t>Removed indicators</a:t>
            </a:r>
            <a:endParaRPr lang="nl-BE" dirty="0"/>
          </a:p>
          <a:p>
            <a:pPr lvl="2"/>
            <a:r>
              <a:rPr lang="nl-BE"/>
              <a:t>Life expectancy – included in Healthy life years (i12</a:t>
            </a:r>
            <a:r>
              <a:rPr lang="nl-BE" dirty="0"/>
              <a:t>)</a:t>
            </a:r>
          </a:p>
          <a:p>
            <a:pPr lvl="2"/>
            <a:r>
              <a:rPr lang="nl-BE"/>
              <a:t>Depression – included in Mental disorders (i17</a:t>
            </a:r>
            <a:r>
              <a:rPr lang="nl-BE" dirty="0"/>
              <a:t>)</a:t>
            </a:r>
          </a:p>
          <a:p>
            <a:pPr lvl="2"/>
            <a:r>
              <a:rPr lang="nl-BE"/>
              <a:t>Household consumption (no objective)</a:t>
            </a:r>
            <a:endParaRPr lang="nl-BE" dirty="0"/>
          </a:p>
          <a:p>
            <a:pPr lvl="2"/>
            <a:r>
              <a:rPr lang="en-US"/>
              <a:t>Gross investment in the physical capital stock</a:t>
            </a:r>
            <a:r>
              <a:rPr lang="fr-BE"/>
              <a:t> </a:t>
            </a:r>
            <a:r>
              <a:rPr lang="nl-BE"/>
              <a:t>(no objective)</a:t>
            </a:r>
            <a:endParaRPr lang="fr-BE" dirty="0"/>
          </a:p>
          <a:p>
            <a:pPr lvl="2"/>
            <a:r>
              <a:rPr lang="fr-BE"/>
              <a:t>Knowledge capital stock – included in Capital stock (i45</a:t>
            </a:r>
            <a:r>
              <a:rPr lang="fr-BE" dirty="0"/>
              <a:t>)</a:t>
            </a:r>
          </a:p>
          <a:p>
            <a:pPr lvl="2"/>
            <a:r>
              <a:rPr lang="fr-BE"/>
              <a:t>Net external position </a:t>
            </a:r>
            <a:r>
              <a:rPr lang="nl-BE"/>
              <a:t>(no objective)</a:t>
            </a:r>
            <a:endParaRPr lang="nl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541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098C-9371-FEFA-2505-492F4856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How to measure progress towards the SDG?</a:t>
            </a:r>
            <a:endParaRPr lang="fr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8B967-0D8F-3B5B-8484-D9C94F151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38C7D37C-B15D-B632-0AC0-99FCD2C28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175060"/>
              </p:ext>
            </p:extLst>
          </p:nvPr>
        </p:nvGraphicFramePr>
        <p:xfrm>
          <a:off x="4856867" y="1307540"/>
          <a:ext cx="6710558" cy="446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543800" imgH="5019420" progId="Excel.Chart.8">
                  <p:embed/>
                </p:oleObj>
              </mc:Choice>
              <mc:Fallback>
                <p:oleObj name="Chart" r:id="rId2" imgW="7543800" imgH="5019420" progId="Excel.Chart.8">
                  <p:embed/>
                  <p:pic>
                    <p:nvPicPr>
                      <p:cNvPr id="5" name="Chart 5">
                        <a:extLst>
                          <a:ext uri="{FF2B5EF4-FFF2-40B4-BE49-F238E27FC236}">
                            <a16:creationId xmlns:a16="http://schemas.microsoft.com/office/drawing/2014/main" id="{38C7D37C-B15D-B632-0AC0-99FCD2C288F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867" y="1307540"/>
                        <a:ext cx="6710558" cy="44684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7">
            <a:extLst>
              <a:ext uri="{FF2B5EF4-FFF2-40B4-BE49-F238E27FC236}">
                <a16:creationId xmlns:a16="http://schemas.microsoft.com/office/drawing/2014/main" id="{B906A66A-A74A-C4CE-A955-4437A86734C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56789" y="2140431"/>
            <a:ext cx="902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nl-BE" altLang="fr-FR" sz="4800">
                <a:solidFill>
                  <a:srgbClr val="92D050"/>
                </a:solidFill>
                <a:latin typeface="Arial Black" panose="020B0A04020102020204" pitchFamily="34" charset="0"/>
              </a:rPr>
              <a:t>?</a:t>
            </a:r>
            <a:endParaRPr lang="fr-BE" altLang="fr-FR" sz="480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E8FE1EA-E6C1-7484-1A23-109174D8E63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158333" y="3987093"/>
            <a:ext cx="902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nl-BE" altLang="fr-FR" sz="4800">
                <a:solidFill>
                  <a:srgbClr val="00B0F0"/>
                </a:solidFill>
                <a:latin typeface="Arial Black" panose="020B0A04020102020204" pitchFamily="34" charset="0"/>
              </a:rPr>
              <a:t>?</a:t>
            </a:r>
            <a:endParaRPr lang="fr-BE" altLang="fr-FR" sz="480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EBF374-592C-C44F-3AF3-5103E9050B20}"/>
              </a:ext>
            </a:extLst>
          </p:cNvPr>
          <p:cNvGrpSpPr/>
          <p:nvPr/>
        </p:nvGrpSpPr>
        <p:grpSpPr>
          <a:xfrm>
            <a:off x="11021474" y="3438770"/>
            <a:ext cx="673471" cy="672051"/>
            <a:chOff x="7045896" y="4713846"/>
            <a:chExt cx="673471" cy="672051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A5AD20CF-9E47-8277-F442-3DC0E9F4B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5896" y="4713846"/>
              <a:ext cx="673471" cy="672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3FE949-327A-7F26-0F64-B886E4031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2942" y="4912356"/>
              <a:ext cx="5593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1pPr>
              <a:lvl2pPr marL="742950" indent="-285750">
                <a:defRPr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2pPr>
              <a:lvl3pPr marL="1143000" indent="-228600">
                <a:defRPr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3pPr>
              <a:lvl4pPr marL="1600200" indent="-228600">
                <a:defRPr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4pPr>
              <a:lvl5pPr marL="2057400" indent="-228600">
                <a:defRPr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0000"/>
                  </a:solidFill>
                  <a:latin typeface="Gill Sans"/>
                  <a:ea typeface="ヒラギノ角ゴ ProN W3"/>
                  <a:cs typeface="ヒラギノ角ゴ ProN W3"/>
                  <a:sym typeface="Gill Sans"/>
                </a:defRPr>
              </a:lvl9pPr>
            </a:lstStyle>
            <a:p>
              <a:pPr algn="ctr" eaLnBrk="1" hangingPunct="1"/>
              <a:r>
                <a:rPr lang="nl-BE" altLang="fr-FR" sz="1000" b="1"/>
                <a:t>SDG</a:t>
              </a:r>
              <a:endParaRPr lang="fr-BE" altLang="fr-FR" sz="1000" b="1"/>
            </a:p>
          </p:txBody>
        </p:sp>
      </p:grpSp>
      <p:sp>
        <p:nvSpPr>
          <p:cNvPr id="12" name="Shape 11">
            <a:extLst>
              <a:ext uri="{FF2B5EF4-FFF2-40B4-BE49-F238E27FC236}">
                <a16:creationId xmlns:a16="http://schemas.microsoft.com/office/drawing/2014/main" id="{8612DBA5-AC8A-10CB-0FB1-C1B28DEC679A}"/>
              </a:ext>
            </a:extLst>
          </p:cNvPr>
          <p:cNvSpPr>
            <a:spLocks noChangeAspect="1"/>
          </p:cNvSpPr>
          <p:nvPr/>
        </p:nvSpPr>
        <p:spPr>
          <a:xfrm rot="4396374">
            <a:off x="9050933" y="3590158"/>
            <a:ext cx="1444693" cy="1007081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EDD691BB-5F93-24D5-D085-EFC65EBC17EF}"/>
              </a:ext>
            </a:extLst>
          </p:cNvPr>
          <p:cNvSpPr>
            <a:spLocks noChangeAspect="1"/>
          </p:cNvSpPr>
          <p:nvPr/>
        </p:nvSpPr>
        <p:spPr>
          <a:xfrm rot="18904942" flipV="1">
            <a:off x="9424476" y="2483015"/>
            <a:ext cx="1443556" cy="1007081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2F9533D-68A3-F9D6-FD93-75FE0C8B4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8000" y="1341438"/>
            <a:ext cx="3635709" cy="4754562"/>
          </a:xfrm>
        </p:spPr>
        <p:txBody>
          <a:bodyPr/>
          <a:lstStyle/>
          <a:p>
            <a:r>
              <a:rPr lang="nl-BE"/>
              <a:t>Using indicators</a:t>
            </a:r>
          </a:p>
          <a:p>
            <a:r>
              <a:rPr lang="nl-BE"/>
              <a:t>Extrapolation of current trends: does it reach the target in 2030?</a:t>
            </a:r>
          </a:p>
          <a:p>
            <a:pPr lvl="1"/>
            <a:r>
              <a:rPr lang="nl-BE"/>
              <a:t>Using existing BAU scenarios (FPB, NECP, …)</a:t>
            </a:r>
          </a:p>
          <a:p>
            <a:pPr lvl="1"/>
            <a:r>
              <a:rPr lang="nl-BE"/>
              <a:t>Or extrapolating a trend</a:t>
            </a:r>
          </a:p>
          <a:p>
            <a:r>
              <a:rPr lang="nl-BE"/>
              <a:t>If no target, does it goes in the right direction (over 2000-2022 period)?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C125B-CF47-C773-DF87-A901D7A026D0}"/>
              </a:ext>
            </a:extLst>
          </p:cNvPr>
          <p:cNvSpPr txBox="1"/>
          <p:nvPr/>
        </p:nvSpPr>
        <p:spPr>
          <a:xfrm>
            <a:off x="6400802" y="1537109"/>
            <a:ext cx="456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Premature deaths due to chronic diseases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1DF3A-3DE8-B66D-8A1A-15F3B98A732F}"/>
              </a:ext>
            </a:extLst>
          </p:cNvPr>
          <p:cNvSpPr txBox="1">
            <a:spLocks noChangeAspect="1"/>
          </p:cNvSpPr>
          <p:nvPr/>
        </p:nvSpPr>
        <p:spPr>
          <a:xfrm>
            <a:off x="10191776" y="3344891"/>
            <a:ext cx="9022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nl-BE" sz="4800" dirty="0">
                <a:solidFill>
                  <a:srgbClr val="FFD961"/>
                </a:solidFill>
                <a:latin typeface="Arial Black" panose="020B0A04020102020204" pitchFamily="34" charset="0"/>
              </a:rPr>
              <a:t>?</a:t>
            </a:r>
            <a:endParaRPr lang="fr-BE" sz="4800" dirty="0">
              <a:solidFill>
                <a:srgbClr val="FFD96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0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07D9-9D3A-46AF-A78B-8AC9140A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00" y="288000"/>
            <a:ext cx="9914557" cy="83820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0000"/>
                </a:solidFill>
              </a:rPr>
              <a:t>indicators</a:t>
            </a:r>
            <a:r>
              <a:rPr lang="nl-NL" dirty="0"/>
              <a:t>.be </a:t>
            </a:r>
            <a:r>
              <a:rPr lang="nl-NL"/>
              <a:t>– Sustainable Development Indicators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0804A-5143-478D-B0CA-27A2B705F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0116" y="1584958"/>
            <a:ext cx="8259097" cy="4383223"/>
          </a:xfrm>
        </p:spPr>
        <p:txBody>
          <a:bodyPr/>
          <a:lstStyle/>
          <a:p>
            <a:pPr>
              <a:buClr>
                <a:srgbClr val="717171"/>
              </a:buClr>
              <a:tabLst>
                <a:tab pos="452438" algn="l"/>
                <a:tab pos="895350" algn="l"/>
              </a:tabLst>
            </a:pPr>
            <a:r>
              <a:rPr lang="nl-BE" altLang="en-US" sz="4400" dirty="0">
                <a:solidFill>
                  <a:srgbClr val="FF0000"/>
                </a:solidFill>
              </a:rPr>
              <a:t>indicators</a:t>
            </a:r>
            <a:r>
              <a:rPr lang="nl-BE" altLang="en-US" sz="4400" dirty="0"/>
              <a:t>.be</a:t>
            </a:r>
            <a:r>
              <a:rPr lang="nl-BE" sz="3200" dirty="0"/>
              <a:t> </a:t>
            </a:r>
            <a:r>
              <a:rPr lang="nl-BE" sz="3200"/>
              <a:t>// annual update</a:t>
            </a:r>
            <a:endParaRPr lang="nl-BE" sz="3200" dirty="0"/>
          </a:p>
          <a:p>
            <a:pPr>
              <a:buClr>
                <a:srgbClr val="717171"/>
              </a:buClr>
              <a:tabLst>
                <a:tab pos="452438" algn="l"/>
                <a:tab pos="895350" algn="l"/>
              </a:tabLst>
            </a:pPr>
            <a:r>
              <a:rPr lang="nl-BE" sz="2800" dirty="0">
                <a:sym typeface="Wingdings 3" panose="05040102010807070707" pitchFamily="18" charset="2"/>
              </a:rPr>
              <a:t></a:t>
            </a:r>
            <a:r>
              <a:rPr lang="nl-BE" sz="2800">
                <a:solidFill>
                  <a:schemeClr val="bg1"/>
                </a:solidFill>
              </a:rPr>
              <a:t>	</a:t>
            </a:r>
            <a:r>
              <a:rPr lang="nl-BE" sz="2800">
                <a:solidFill>
                  <a:schemeClr val="bg1"/>
                </a:solidFill>
                <a:highlight>
                  <a:srgbClr val="717171"/>
                </a:highlight>
              </a:rPr>
              <a:t>Detailed information</a:t>
            </a:r>
            <a:r>
              <a:rPr lang="nl-BE" sz="2800"/>
              <a:t> on indicators </a:t>
            </a:r>
            <a:r>
              <a:rPr lang="nl-BE" altLang="en-US" sz="2800" dirty="0"/>
              <a:t>i01 - i78</a:t>
            </a:r>
          </a:p>
          <a:p>
            <a:pPr>
              <a:buClr>
                <a:srgbClr val="717171"/>
              </a:buClr>
              <a:tabLst>
                <a:tab pos="452438" algn="l"/>
                <a:tab pos="895350" algn="l"/>
              </a:tabLst>
            </a:pPr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>
                <a:solidFill>
                  <a:srgbClr val="FF0000"/>
                </a:solidFill>
                <a:sym typeface="Wingdings 3" panose="05040102010807070707" pitchFamily="18" charset="2"/>
              </a:rPr>
              <a:t></a:t>
            </a:r>
            <a:r>
              <a:rPr lang="nl-BE" sz="2400" dirty="0">
                <a:solidFill>
                  <a:schemeClr val="bg1"/>
                </a:solidFill>
              </a:rPr>
              <a:t>	</a:t>
            </a:r>
            <a:r>
              <a:rPr lang="nl-BE" sz="2400" dirty="0">
                <a:solidFill>
                  <a:schemeClr val="bg1"/>
                </a:solidFill>
                <a:highlight>
                  <a:srgbClr val="FF0000"/>
                </a:highlight>
              </a:rPr>
              <a:t>data</a:t>
            </a:r>
            <a:r>
              <a:rPr lang="nl-BE" sz="2400" dirty="0"/>
              <a:t> </a:t>
            </a:r>
            <a:r>
              <a:rPr lang="nl-BE" sz="2400"/>
              <a:t>= charts &amp; data tables, from 1990 onwards</a:t>
            </a:r>
            <a:endParaRPr lang="nl-BE" sz="2400" dirty="0"/>
          </a:p>
          <a:p>
            <a:pPr>
              <a:buClr>
                <a:srgbClr val="717171"/>
              </a:buClr>
              <a:tabLst>
                <a:tab pos="452438" algn="l"/>
                <a:tab pos="895350" algn="l"/>
              </a:tabLst>
            </a:pPr>
            <a:r>
              <a:rPr lang="nl-BE" altLang="en-US" sz="2400" dirty="0">
                <a:solidFill>
                  <a:schemeClr val="bg1"/>
                </a:solidFill>
              </a:rPr>
              <a:t>	</a:t>
            </a:r>
            <a:r>
              <a:rPr lang="nl-BE" sz="2400" dirty="0">
                <a:solidFill>
                  <a:srgbClr val="FF0000"/>
                </a:solidFill>
                <a:sym typeface="Wingdings 3" panose="05040102010807070707" pitchFamily="18" charset="2"/>
              </a:rPr>
              <a:t></a:t>
            </a:r>
            <a:r>
              <a:rPr lang="nl-BE" altLang="en-US" sz="2400" dirty="0">
                <a:solidFill>
                  <a:schemeClr val="bg1"/>
                </a:solidFill>
              </a:rPr>
              <a:t>	</a:t>
            </a:r>
            <a:r>
              <a:rPr lang="nl-BE" altLang="en-US" sz="2400" dirty="0" err="1">
                <a:solidFill>
                  <a:schemeClr val="bg1"/>
                </a:solidFill>
                <a:highlight>
                  <a:srgbClr val="FF0000"/>
                </a:highlight>
              </a:rPr>
              <a:t>description</a:t>
            </a:r>
            <a:r>
              <a:rPr lang="nl-BE" sz="2400" dirty="0"/>
              <a:t> </a:t>
            </a:r>
            <a:r>
              <a:rPr lang="nl-BE" sz="2400"/>
              <a:t>= definitions, objectives, breakdowns (more</a:t>
            </a:r>
            <a:br>
              <a:rPr lang="nl-BE" sz="2400"/>
            </a:br>
            <a:r>
              <a:rPr lang="nl-BE" sz="2400"/>
              <a:t>				           in NL &amp; FR)</a:t>
            </a:r>
            <a:endParaRPr lang="nl-BE" sz="2400" dirty="0"/>
          </a:p>
          <a:p>
            <a:pPr>
              <a:buClr>
                <a:srgbClr val="717171"/>
              </a:buClr>
              <a:tabLst>
                <a:tab pos="452438" algn="l"/>
                <a:tab pos="895350" algn="l"/>
              </a:tabLst>
            </a:pPr>
            <a:r>
              <a:rPr lang="nl-BE" altLang="en-US" sz="2400" dirty="0">
                <a:solidFill>
                  <a:schemeClr val="bg1"/>
                </a:solidFill>
              </a:rPr>
              <a:t>	</a:t>
            </a:r>
            <a:r>
              <a:rPr lang="nl-BE" sz="2400" dirty="0">
                <a:solidFill>
                  <a:srgbClr val="FF0000"/>
                </a:solidFill>
                <a:sym typeface="Wingdings 3" panose="05040102010807070707" pitchFamily="18" charset="2"/>
              </a:rPr>
              <a:t>	</a:t>
            </a:r>
            <a:r>
              <a:rPr lang="nl-BE" altLang="en-US" sz="2400">
                <a:solidFill>
                  <a:schemeClr val="bg1"/>
                </a:solidFill>
                <a:highlight>
                  <a:srgbClr val="FF0000"/>
                </a:highlight>
              </a:rPr>
              <a:t>download</a:t>
            </a:r>
            <a:r>
              <a:rPr lang="nl-BE" altLang="en-US" sz="2400"/>
              <a:t> of text and data per indicator</a:t>
            </a:r>
            <a:endParaRPr lang="nl-BE" altLang="en-US" sz="2400" dirty="0"/>
          </a:p>
          <a:p>
            <a:pPr>
              <a:buClr>
                <a:srgbClr val="717171"/>
              </a:buClr>
              <a:tabLst>
                <a:tab pos="452438" algn="l"/>
                <a:tab pos="895350" algn="l"/>
              </a:tabLst>
            </a:pPr>
            <a:r>
              <a:rPr lang="nl-BE" altLang="en-US" sz="2400" dirty="0">
                <a:solidFill>
                  <a:schemeClr val="bg1"/>
                </a:solidFill>
              </a:rPr>
              <a:t>	</a:t>
            </a:r>
            <a:r>
              <a:rPr lang="nl-BE" sz="2400" dirty="0">
                <a:solidFill>
                  <a:srgbClr val="FF0000"/>
                </a:solidFill>
                <a:sym typeface="Wingdings 3" panose="05040102010807070707" pitchFamily="18" charset="2"/>
              </a:rPr>
              <a:t></a:t>
            </a:r>
            <a:r>
              <a:rPr lang="nl-BE" sz="2400">
                <a:solidFill>
                  <a:srgbClr val="FF0000"/>
                </a:solidFill>
                <a:sym typeface="Wingdings 3" panose="05040102010807070707" pitchFamily="18" charset="2"/>
              </a:rPr>
              <a:t>	</a:t>
            </a:r>
            <a:r>
              <a:rPr lang="nl-BE" altLang="en-US" sz="2400">
                <a:solidFill>
                  <a:schemeClr val="bg1"/>
                </a:solidFill>
                <a:highlight>
                  <a:srgbClr val="FF0000"/>
                </a:highlight>
              </a:rPr>
              <a:t>links</a:t>
            </a:r>
            <a:r>
              <a:rPr lang="nl-BE" altLang="en-US" sz="2400"/>
              <a:t> to UN SDG, </a:t>
            </a:r>
            <a:r>
              <a:rPr lang="nl-BE" altLang="en-US" sz="2400" dirty="0"/>
              <a:t>sources</a:t>
            </a:r>
            <a:r>
              <a:rPr lang="nl-BE" altLang="en-US" sz="2400"/>
              <a:t>, institutions…</a:t>
            </a:r>
            <a:endParaRPr lang="nl-BE" altLang="en-US" sz="2400" dirty="0"/>
          </a:p>
          <a:p>
            <a:pPr>
              <a:spcBef>
                <a:spcPts val="2400"/>
              </a:spcBef>
              <a:buClr>
                <a:srgbClr val="717171"/>
              </a:buClr>
              <a:tabLst>
                <a:tab pos="452438" algn="l"/>
                <a:tab pos="895350" algn="l"/>
              </a:tabLst>
            </a:pPr>
            <a:r>
              <a:rPr lang="nl-BE" sz="2800" dirty="0">
                <a:sym typeface="Wingdings 3" panose="05040102010807070707" pitchFamily="18" charset="2"/>
              </a:rPr>
              <a:t></a:t>
            </a:r>
            <a:r>
              <a:rPr lang="nl-BE" altLang="en-US" sz="2800">
                <a:solidFill>
                  <a:schemeClr val="bg1"/>
                </a:solidFill>
              </a:rPr>
              <a:t>	</a:t>
            </a:r>
            <a:r>
              <a:rPr lang="nl-BE" altLang="en-US" sz="2800">
                <a:solidFill>
                  <a:schemeClr val="bg1"/>
                </a:solidFill>
                <a:highlight>
                  <a:srgbClr val="717171"/>
                </a:highlight>
              </a:rPr>
              <a:t>assessment</a:t>
            </a:r>
            <a:r>
              <a:rPr lang="nl-BE" altLang="en-US" sz="2800"/>
              <a:t> = assessing trends towards objectives</a:t>
            </a:r>
            <a:endParaRPr lang="nl-BE" altLang="en-US" sz="2800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0A5F32C-DEC2-3F39-5B45-F7ACD158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87" y="1627542"/>
            <a:ext cx="2603218" cy="4298053"/>
          </a:xfrm>
          <a:prstGeom prst="rect">
            <a:avLst/>
          </a:prstGeom>
          <a:ln w="19050">
            <a:solidFill>
              <a:schemeClr val="bg1">
                <a:lumMod val="85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20845E-1841-520E-EFA3-F62A07B19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</p:spPr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828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38F7-66FF-E21A-0975-30EBF07A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00" y="287338"/>
            <a:ext cx="10058400" cy="838200"/>
          </a:xfrm>
        </p:spPr>
        <p:txBody>
          <a:bodyPr>
            <a:normAutofit/>
          </a:bodyPr>
          <a:lstStyle/>
          <a:p>
            <a:r>
              <a:rPr lang="nl-BE"/>
              <a:t>SDG in Belgium – 51 progress indicators</a:t>
            </a:r>
            <a:endParaRPr lang="fr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0C538-477E-6205-6579-BA69D5D62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9ADD76-28E6-67A3-A0C2-9C1DAB4E855C}"/>
              </a:ext>
            </a:extLst>
          </p:cNvPr>
          <p:cNvSpPr txBox="1"/>
          <p:nvPr/>
        </p:nvSpPr>
        <p:spPr>
          <a:xfrm>
            <a:off x="6949750" y="5262605"/>
            <a:ext cx="434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/>
              <a:t>Based on available date on octobre 31, 2023</a:t>
            </a:r>
            <a:endParaRPr lang="fr-B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C8D01A-C7D7-7948-2F22-11023C9C7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982882"/>
              </p:ext>
            </p:extLst>
          </p:nvPr>
        </p:nvGraphicFramePr>
        <p:xfrm>
          <a:off x="966128" y="1764069"/>
          <a:ext cx="10259744" cy="3243476"/>
        </p:xfrm>
        <a:graphic>
          <a:graphicData uri="http://schemas.openxmlformats.org/drawingml/2006/table">
            <a:tbl>
              <a:tblPr firstRow="1" bandRow="1"/>
              <a:tblGrid>
                <a:gridCol w="1965915">
                  <a:extLst>
                    <a:ext uri="{9D8B030D-6E8A-4147-A177-3AD203B41FA5}">
                      <a16:colId xmlns:a16="http://schemas.microsoft.com/office/drawing/2014/main" val="524450379"/>
                    </a:ext>
                  </a:extLst>
                </a:gridCol>
                <a:gridCol w="2246244">
                  <a:extLst>
                    <a:ext uri="{9D8B030D-6E8A-4147-A177-3AD203B41FA5}">
                      <a16:colId xmlns:a16="http://schemas.microsoft.com/office/drawing/2014/main" val="60508639"/>
                    </a:ext>
                  </a:extLst>
                </a:gridCol>
                <a:gridCol w="1043609">
                  <a:extLst>
                    <a:ext uri="{9D8B030D-6E8A-4147-A177-3AD203B41FA5}">
                      <a16:colId xmlns:a16="http://schemas.microsoft.com/office/drawing/2014/main" val="3930671415"/>
                    </a:ext>
                  </a:extLst>
                </a:gridCol>
                <a:gridCol w="1470991">
                  <a:extLst>
                    <a:ext uri="{9D8B030D-6E8A-4147-A177-3AD203B41FA5}">
                      <a16:colId xmlns:a16="http://schemas.microsoft.com/office/drawing/2014/main" val="1094166370"/>
                    </a:ext>
                  </a:extLst>
                </a:gridCol>
                <a:gridCol w="1302026">
                  <a:extLst>
                    <a:ext uri="{9D8B030D-6E8A-4147-A177-3AD203B41FA5}">
                      <a16:colId xmlns:a16="http://schemas.microsoft.com/office/drawing/2014/main" val="3359250519"/>
                    </a:ext>
                  </a:extLst>
                </a:gridCol>
                <a:gridCol w="1262270">
                  <a:extLst>
                    <a:ext uri="{9D8B030D-6E8A-4147-A177-3AD203B41FA5}">
                      <a16:colId xmlns:a16="http://schemas.microsoft.com/office/drawing/2014/main" val="253743444"/>
                    </a:ext>
                  </a:extLst>
                </a:gridCol>
                <a:gridCol w="968689">
                  <a:extLst>
                    <a:ext uri="{9D8B030D-6E8A-4147-A177-3AD203B41FA5}">
                      <a16:colId xmlns:a16="http://schemas.microsoft.com/office/drawing/2014/main" val="4156512940"/>
                    </a:ext>
                  </a:extLst>
                </a:gridCol>
              </a:tblGrid>
              <a:tr h="43200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400" b="0" cap="small" baseline="0" noProof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nl-BE" sz="2000" b="0" cap="small" baseline="0" noProof="0">
                          <a:solidFill>
                            <a:schemeClr val="bg1"/>
                          </a:solidFill>
                        </a:rPr>
                        <a:t>Assessment</a:t>
                      </a:r>
                      <a:endParaRPr lang="nl-BE" sz="2400" b="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nl-BE" sz="2400" b="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000" b="0" cap="small" baseline="0" noProof="0">
                          <a:solidFill>
                            <a:schemeClr val="bg1"/>
                          </a:solidFill>
                        </a:rPr>
                        <a:t>Component</a:t>
                      </a:r>
                      <a:endParaRPr lang="nl-BE" sz="2000" b="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D687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2400" b="0" cap="small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sz="2400" b="0" cap="small" baseline="0" noProof="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2000" b="0" cap="small" baseline="0" noProof="0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nl-BE" sz="2400" b="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8187"/>
                  </a:ext>
                </a:extLst>
              </a:tr>
              <a:tr h="432000"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D687E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1600" cap="small" baseline="0" noProof="0" dirty="0" err="1">
                          <a:solidFill>
                            <a:schemeClr val="bg1"/>
                          </a:solidFill>
                        </a:rPr>
                        <a:t>Social</a:t>
                      </a:r>
                      <a:endParaRPr lang="nl-BE" sz="160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r>
                        <a:rPr lang="nl-BE" sz="1600" cap="small" baseline="0" noProof="0">
                          <a:solidFill>
                            <a:schemeClr val="bg1"/>
                          </a:solidFill>
                        </a:rPr>
                        <a:t>Environmental</a:t>
                      </a:r>
                      <a:endParaRPr lang="nl-BE" sz="1600" cap="small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small" baseline="0" noProof="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Economic</a:t>
                      </a:r>
                      <a:endParaRPr lang="nl-NL" sz="1600" kern="1200" cap="small" baseline="0" dirty="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1600" kern="1200" cap="small" baseline="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Governance</a:t>
                      </a:r>
                      <a:endParaRPr lang="nl-NL" sz="1600" kern="1200" cap="small" baseline="0" dirty="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687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D6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131039"/>
                  </a:ext>
                </a:extLst>
              </a:tr>
              <a:tr h="36141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0" kern="1200" cap="small" baseline="0" noProof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With a target</a:t>
                      </a:r>
                      <a:endParaRPr lang="nl-BE" sz="2000" b="0" kern="1200" cap="small" baseline="0" noProof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nl-BE" sz="2000" cap="small" baseline="0" noProof="0">
                          <a:solidFill>
                            <a:srgbClr val="2D687E"/>
                          </a:solidFill>
                        </a:rPr>
                        <a:t>Favourable</a:t>
                      </a:r>
                      <a:endParaRPr lang="nl-BE" sz="20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b="1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r-BE" sz="2000" b="1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06280"/>
                  </a:ext>
                </a:extLst>
              </a:tr>
              <a:tr h="347949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nl-BE" sz="24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nl-BE" sz="2000" cap="small" baseline="0" noProof="0">
                          <a:solidFill>
                            <a:srgbClr val="2D687E"/>
                          </a:solidFill>
                        </a:rPr>
                        <a:t>Undetermined</a:t>
                      </a:r>
                      <a:endParaRPr lang="nl-BE" sz="20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b="1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fr-BE" sz="2000" b="1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46989"/>
                  </a:ext>
                </a:extLst>
              </a:tr>
              <a:tr h="398276">
                <a:tc vMerge="1">
                  <a:txBody>
                    <a:bodyPr/>
                    <a:lstStyle/>
                    <a:p>
                      <a:pPr algn="ctr"/>
                      <a:endParaRPr lang="nl-BE" sz="24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nl-BE" sz="2000" cap="small" baseline="0" noProof="0">
                          <a:solidFill>
                            <a:srgbClr val="2D687E"/>
                          </a:solidFill>
                        </a:rPr>
                        <a:t>Unfavourable</a:t>
                      </a:r>
                      <a:endParaRPr lang="nl-BE" sz="20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0 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0 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b="1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2000" b="1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726639"/>
                  </a:ext>
                </a:extLst>
              </a:tr>
              <a:tr h="37214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0" cap="small" baseline="0" noProof="0">
                          <a:solidFill>
                            <a:srgbClr val="2D687E"/>
                          </a:solidFill>
                        </a:rPr>
                        <a:t>Desired direction (no target)</a:t>
                      </a:r>
                      <a:endParaRPr lang="nl-BE" sz="2000" b="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nl-BE" sz="2000" cap="small" baseline="0" noProof="0">
                          <a:solidFill>
                            <a:srgbClr val="2D687E"/>
                          </a:solidFill>
                        </a:rPr>
                        <a:t>Favourable</a:t>
                      </a:r>
                      <a:endParaRPr lang="nl-BE" sz="20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b="1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BE" sz="2000" b="1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192664"/>
                  </a:ext>
                </a:extLst>
              </a:tr>
              <a:tr h="369304">
                <a:tc vMerge="1">
                  <a:txBody>
                    <a:bodyPr/>
                    <a:lstStyle/>
                    <a:p>
                      <a:pPr algn="ctr"/>
                      <a:endParaRPr lang="nl-BE" sz="24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nl-BE" sz="2000" cap="small" baseline="0" noProof="0">
                          <a:solidFill>
                            <a:srgbClr val="2D687E"/>
                          </a:solidFill>
                        </a:rPr>
                        <a:t>Undetermined</a:t>
                      </a:r>
                      <a:endParaRPr lang="nl-BE" sz="20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b="1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BE" sz="2000" b="1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735919"/>
                  </a:ext>
                </a:extLst>
              </a:tr>
              <a:tr h="3452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/>
                      <a:endParaRPr lang="nl-BE" sz="24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indent="0" algn="l"/>
                      <a:r>
                        <a:rPr lang="nl-BE" sz="2000" cap="small" baseline="0" noProof="0">
                          <a:solidFill>
                            <a:srgbClr val="2D687E"/>
                          </a:solidFill>
                        </a:rPr>
                        <a:t>Unfavourable</a:t>
                      </a:r>
                      <a:endParaRPr lang="nl-BE" sz="2000" cap="small" baseline="0" noProof="0" dirty="0">
                        <a:solidFill>
                          <a:srgbClr val="2D687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fr-BE" sz="2000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13690" algn="dec"/>
                          <a:tab pos="402590" algn="dec"/>
                        </a:tabLst>
                      </a:pPr>
                      <a:r>
                        <a:rPr lang="nl-BE" sz="2000" b="1" kern="1200" cap="small" baseline="0" dirty="0">
                          <a:solidFill>
                            <a:srgbClr val="2D687E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fr-BE" sz="2000" b="1" kern="1200" cap="small" baseline="0" dirty="0">
                        <a:solidFill>
                          <a:srgbClr val="2D687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5" marR="6985" marT="6985" marB="6985" anchor="ctr">
                    <a:lnL w="12700" cmpd="sng">
                      <a:noFill/>
                    </a:lnL>
                    <a:lnR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6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412205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object, first-aid kit, clipart&#10;&#10;Description automatically generated">
            <a:extLst>
              <a:ext uri="{FF2B5EF4-FFF2-40B4-BE49-F238E27FC236}">
                <a16:creationId xmlns:a16="http://schemas.microsoft.com/office/drawing/2014/main" id="{B04F81AD-C7DC-5576-C074-D39A508646C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19123" y="2703985"/>
            <a:ext cx="266400" cy="2664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9AC509D-BB63-3E1C-9F48-977B3B89352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667" r="16463" b="26480"/>
          <a:stretch/>
        </p:blipFill>
        <p:spPr bwMode="auto">
          <a:xfrm>
            <a:off x="4719123" y="3107282"/>
            <a:ext cx="266400" cy="2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553B4-76F1-CDC2-CDEF-F30FD29A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123" y="3501110"/>
            <a:ext cx="268247" cy="262151"/>
          </a:xfrm>
          <a:prstGeom prst="rect">
            <a:avLst/>
          </a:prstGeom>
        </p:spPr>
      </p:pic>
      <p:pic>
        <p:nvPicPr>
          <p:cNvPr id="14" name="Picture 13" descr="A picture containing text, object, first-aid kit, clipart&#10;&#10;Description automatically generated">
            <a:extLst>
              <a:ext uri="{FF2B5EF4-FFF2-40B4-BE49-F238E27FC236}">
                <a16:creationId xmlns:a16="http://schemas.microsoft.com/office/drawing/2014/main" id="{922018F2-894B-C6D4-D071-FB679D43925B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33294" y="3887753"/>
            <a:ext cx="266400" cy="2664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7B88469-62B5-5A7E-D2A7-5DA60E886A3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667" r="16463" b="26480"/>
          <a:stretch/>
        </p:blipFill>
        <p:spPr bwMode="auto">
          <a:xfrm>
            <a:off x="4733294" y="4291050"/>
            <a:ext cx="266400" cy="2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921FC3-830F-D783-403E-6BFEB00F0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94" y="4684878"/>
            <a:ext cx="268247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6B1E7CA-B79C-6A84-C4E7-97766C4DA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8058"/>
              </p:ext>
            </p:extLst>
          </p:nvPr>
        </p:nvGraphicFramePr>
        <p:xfrm>
          <a:off x="742860" y="1057226"/>
          <a:ext cx="11052900" cy="512049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879940">
                  <a:extLst>
                    <a:ext uri="{9D8B030D-6E8A-4147-A177-3AD203B41FA5}">
                      <a16:colId xmlns:a16="http://schemas.microsoft.com/office/drawing/2014/main" val="2105131341"/>
                    </a:ext>
                  </a:extLst>
                </a:gridCol>
                <a:gridCol w="5283200">
                  <a:extLst>
                    <a:ext uri="{9D8B030D-6E8A-4147-A177-3AD203B41FA5}">
                      <a16:colId xmlns:a16="http://schemas.microsoft.com/office/drawing/2014/main" val="1696054772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111814422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780827444"/>
                    </a:ext>
                  </a:extLst>
                </a:gridCol>
              </a:tblGrid>
              <a:tr h="841218">
                <a:tc>
                  <a:txBody>
                    <a:bodyPr/>
                    <a:lstStyle/>
                    <a:p>
                      <a:r>
                        <a:rPr lang="nl-BE" b="1"/>
                        <a:t>Smokers </a:t>
                      </a:r>
                      <a:r>
                        <a:rPr lang="nl-BE" b="1" dirty="0"/>
                        <a:t>– i21 </a:t>
                      </a:r>
                      <a:endParaRPr lang="fr-BE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/>
                        <a:t>New target (</a:t>
                      </a:r>
                      <a:r>
                        <a:rPr lang="fr-BE" dirty="0"/>
                        <a:t>stratégie interfédérale </a:t>
                      </a:r>
                      <a:br>
                        <a:rPr lang="fr-BE" dirty="0"/>
                      </a:br>
                      <a:r>
                        <a:rPr lang="fr-BE" dirty="0"/>
                        <a:t>pour une génération sans tabac)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/>
                        <a:t>de</a:t>
                      </a:r>
                      <a:endParaRPr lang="fr-BE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à</a:t>
                      </a:r>
                      <a:endParaRPr lang="fr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757337"/>
                  </a:ext>
                </a:extLst>
              </a:tr>
              <a:tr h="841218">
                <a:tc>
                  <a:txBody>
                    <a:bodyPr/>
                    <a:lstStyle/>
                    <a:p>
                      <a:r>
                        <a:rPr lang="fr-BE" b="1"/>
                        <a:t>Exposure to particulate matter – </a:t>
                      </a:r>
                      <a:r>
                        <a:rPr lang="fr-BE" b="1" dirty="0"/>
                        <a:t>i52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/>
                        <a:t>Strenghtened target, from 10 to 5 µg</a:t>
                      </a:r>
                      <a:r>
                        <a:rPr lang="fr-BE" dirty="0"/>
                        <a:t>/m³ (OMS)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</a:t>
                      </a:r>
                      <a:endParaRPr lang="fr-BE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à</a:t>
                      </a:r>
                      <a:endParaRPr lang="fr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869860"/>
                  </a:ext>
                </a:extLst>
              </a:tr>
              <a:tr h="841218">
                <a:tc>
                  <a:txBody>
                    <a:bodyPr/>
                    <a:lstStyle/>
                    <a:p>
                      <a:r>
                        <a:rPr lang="en-US" b="1"/>
                        <a:t>Natura 2000 protected land area </a:t>
                      </a:r>
                      <a:r>
                        <a:rPr lang="fr-BE" b="1"/>
                        <a:t>– </a:t>
                      </a:r>
                      <a:r>
                        <a:rPr lang="fr-BE" b="1" dirty="0"/>
                        <a:t>i66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/>
                        <a:t>New target (2030 Objectives from COP </a:t>
                      </a:r>
                      <a:br>
                        <a:rPr lang="fr-BE"/>
                      </a:br>
                      <a:r>
                        <a:rPr lang="fr-BE"/>
                        <a:t>Biodiversity 2022)</a:t>
                      </a:r>
                      <a:endParaRPr lang="fr-B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nl-BE" dirty="0"/>
                      </a:br>
                      <a:r>
                        <a:rPr lang="nl-BE" dirty="0"/>
                        <a:t>de</a:t>
                      </a:r>
                      <a:endParaRPr lang="fr-BE" dirty="0"/>
                    </a:p>
                    <a:p>
                      <a:endParaRPr lang="fr-B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à</a:t>
                      </a:r>
                      <a:endParaRPr lang="fr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428341"/>
                  </a:ext>
                </a:extLst>
              </a:tr>
              <a:tr h="841218">
                <a:tc>
                  <a:txBody>
                    <a:bodyPr/>
                    <a:lstStyle/>
                    <a:p>
                      <a:r>
                        <a:rPr lang="fr-BE" b="1"/>
                        <a:t>Raw materials consumption </a:t>
                      </a:r>
                      <a:r>
                        <a:rPr lang="fr-BE" b="1" dirty="0"/>
                        <a:t>– i55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/>
                        <a:t>New indicators</a:t>
                      </a:r>
                      <a:br>
                        <a:rPr lang="fr-BE" dirty="0"/>
                      </a:br>
                      <a:r>
                        <a:rPr lang="fr-BE"/>
                        <a:t>(replaces Domestic material consumption)</a:t>
                      </a:r>
                      <a:endParaRPr lang="fr-BE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</a:t>
                      </a:r>
                      <a:endParaRPr lang="fr-BE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à</a:t>
                      </a:r>
                      <a:endParaRPr lang="fr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545533"/>
                  </a:ext>
                </a:extLst>
              </a:tr>
              <a:tr h="841218">
                <a:tc>
                  <a:txBody>
                    <a:bodyPr/>
                    <a:lstStyle/>
                    <a:p>
                      <a:r>
                        <a:rPr lang="fr-BE" b="1"/>
                        <a:t>Victims of natural hazards </a:t>
                      </a:r>
                      <a:r>
                        <a:rPr lang="fr-BE" b="1" dirty="0"/>
                        <a:t>– i61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/>
                        <a:t>Target 2020-30 is already exceeded (number of people affected by 2021 floodings) </a:t>
                      </a:r>
                      <a:endParaRPr lang="fr-BE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</a:t>
                      </a:r>
                      <a:endParaRPr lang="fr-BE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/>
                        <a:t>à</a:t>
                      </a:r>
                      <a:endParaRPr lang="fr-BE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6583"/>
                  </a:ext>
                </a:extLst>
              </a:tr>
              <a:tr h="841218">
                <a:tc>
                  <a:txBody>
                    <a:bodyPr/>
                    <a:lstStyle/>
                    <a:p>
                      <a:r>
                        <a:rPr lang="en-US" b="1"/>
                        <a:t>Forests with FSC or PEFC label </a:t>
                      </a:r>
                      <a:r>
                        <a:rPr lang="fr-BE" b="1"/>
                        <a:t>– </a:t>
                      </a:r>
                      <a:r>
                        <a:rPr lang="fr-BE" b="1" dirty="0"/>
                        <a:t>i67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BE"/>
                        <a:t>Indicator decreased in the last 2 years</a:t>
                      </a:r>
                      <a:endParaRPr lang="fr-B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</a:t>
                      </a:r>
                      <a:endParaRPr lang="fr-BE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à</a:t>
                      </a:r>
                      <a:endParaRPr lang="fr-BE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62221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FE93BEB-9541-1013-63F3-104661433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/>
              <a:t>Changes between February 2023 / February 2024</a:t>
            </a:r>
            <a:endParaRPr lang="fr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79B3D7-5CA0-AC38-78FF-9126DA779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5" name="Picture 4" descr="A picture containing text, object, first-aid kit, clipart&#10;&#10;Description automatically generated">
            <a:extLst>
              <a:ext uri="{FF2B5EF4-FFF2-40B4-BE49-F238E27FC236}">
                <a16:creationId xmlns:a16="http://schemas.microsoft.com/office/drawing/2014/main" id="{6A4DDE79-EC32-7793-DAD8-6E1AD5EBFB0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60" y="1344641"/>
            <a:ext cx="266400" cy="266400"/>
          </a:xfrm>
          <a:prstGeom prst="rect">
            <a:avLst/>
          </a:prstGeom>
        </p:spPr>
      </p:pic>
      <p:pic>
        <p:nvPicPr>
          <p:cNvPr id="9" name="Picture 8" descr="A picture containing text, object, first-aid kit, clipart&#10;&#10;Description automatically generated">
            <a:extLst>
              <a:ext uri="{FF2B5EF4-FFF2-40B4-BE49-F238E27FC236}">
                <a16:creationId xmlns:a16="http://schemas.microsoft.com/office/drawing/2014/main" id="{F8EA9EE7-2E3B-1659-8E41-206A51B82E4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60" y="2193535"/>
            <a:ext cx="266400" cy="266400"/>
          </a:xfrm>
          <a:prstGeom prst="rect">
            <a:avLst/>
          </a:prstGeom>
        </p:spPr>
      </p:pic>
      <p:pic>
        <p:nvPicPr>
          <p:cNvPr id="10" name="Picture 9" descr="A picture containing text, object, first-aid kit, clipart&#10;&#10;Description automatically generated">
            <a:extLst>
              <a:ext uri="{FF2B5EF4-FFF2-40B4-BE49-F238E27FC236}">
                <a16:creationId xmlns:a16="http://schemas.microsoft.com/office/drawing/2014/main" id="{11DC6254-E530-C3A4-CE11-892BB88D8338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60" y="3042429"/>
            <a:ext cx="266400" cy="26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44DCAF-6FAB-60A5-3C16-A2D02795B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117" y="2208703"/>
            <a:ext cx="268247" cy="26215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4C88C2B-561A-A232-DF79-CBB12A68F7A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667" r="16463" b="26480"/>
          <a:stretch/>
        </p:blipFill>
        <p:spPr bwMode="auto">
          <a:xfrm>
            <a:off x="11155363" y="3888565"/>
            <a:ext cx="266400" cy="2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picture containing text, object, first-aid kit, clipart&#10;&#10;Description automatically generated">
            <a:extLst>
              <a:ext uri="{FF2B5EF4-FFF2-40B4-BE49-F238E27FC236}">
                <a16:creationId xmlns:a16="http://schemas.microsoft.com/office/drawing/2014/main" id="{ABCB2689-9CB2-55E0-F33C-63C4B85FEC8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60" y="5564102"/>
            <a:ext cx="266400" cy="26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8E0900-8B95-88BF-CE64-9DCDA5A5C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117" y="4729468"/>
            <a:ext cx="268247" cy="262151"/>
          </a:xfrm>
          <a:prstGeom prst="rect">
            <a:avLst/>
          </a:prstGeom>
        </p:spPr>
      </p:pic>
      <p:pic>
        <p:nvPicPr>
          <p:cNvPr id="15" name="Picture 14" descr="A picture containing text, object, first-aid kit, clipart&#10;&#10;Description automatically generated">
            <a:extLst>
              <a:ext uri="{FF2B5EF4-FFF2-40B4-BE49-F238E27FC236}">
                <a16:creationId xmlns:a16="http://schemas.microsoft.com/office/drawing/2014/main" id="{CEF2097D-0E1C-4A15-8962-FFA9CC8E5B61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60" y="3892209"/>
            <a:ext cx="266400" cy="266400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38C731C-B682-FD4F-AEF9-2E2E749574A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667" r="16463" b="26480"/>
          <a:stretch/>
        </p:blipFill>
        <p:spPr bwMode="auto">
          <a:xfrm>
            <a:off x="10363160" y="4741989"/>
            <a:ext cx="266400" cy="2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F97A42-92B3-C2A7-986E-C7BEA3C5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117" y="1348890"/>
            <a:ext cx="268247" cy="2621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76A57-91DD-AF3B-27E1-E9F458947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117" y="3042429"/>
            <a:ext cx="268247" cy="262151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218B9CF-DC95-EBD0-DAC5-EAB919665F4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667" r="16463" b="26480"/>
          <a:stretch/>
        </p:blipFill>
        <p:spPr bwMode="auto">
          <a:xfrm>
            <a:off x="11167336" y="5572676"/>
            <a:ext cx="266400" cy="2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426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B3AA-5952-4B80-9E62-542AB0C5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00" y="288000"/>
            <a:ext cx="10435674" cy="838200"/>
          </a:xfrm>
        </p:spPr>
        <p:txBody>
          <a:bodyPr>
            <a:noAutofit/>
          </a:bodyPr>
          <a:lstStyle/>
          <a:p>
            <a:r>
              <a:rPr lang="nl-NL"/>
              <a:t>Belgium in the EU – ranking for latest year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441E8-9998-457B-B367-D3E46E2973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684" y="1338183"/>
            <a:ext cx="10575634" cy="3402783"/>
          </a:xfrm>
        </p:spPr>
        <p:txBody>
          <a:bodyPr/>
          <a:lstStyle/>
          <a:p>
            <a:r>
              <a:rPr lang="fr-BE" altLang="en-US"/>
              <a:t>Overview of most recent year in 68 charts</a:t>
            </a:r>
            <a:endParaRPr lang="fr-BE" altLang="en-US" dirty="0"/>
          </a:p>
          <a:p>
            <a:pPr>
              <a:spcAft>
                <a:spcPts val="15600"/>
              </a:spcAft>
            </a:pPr>
            <a:r>
              <a:rPr lang="fr-BE" altLang="en-US"/>
              <a:t>BE compared to EU countries, EU average and 3 neighbours (DE, </a:t>
            </a:r>
            <a:r>
              <a:rPr lang="fr-BE" altLang="en-US" dirty="0"/>
              <a:t>FR</a:t>
            </a:r>
            <a:r>
              <a:rPr lang="fr-BE" altLang="en-US"/>
              <a:t>, NL)</a:t>
            </a:r>
            <a:endParaRPr lang="fr-BE" altLang="en-US" dirty="0"/>
          </a:p>
          <a:p>
            <a:r>
              <a:rPr lang="nl-NL" altLang="en-US"/>
              <a:t>Average results | </a:t>
            </a:r>
            <a:r>
              <a:rPr lang="nl-NL" altLang="en-US" sz="2200"/>
              <a:t>example</a:t>
            </a:r>
            <a:r>
              <a:rPr lang="nl-NL" altLang="en-US" sz="2200" dirty="0"/>
              <a:t>: </a:t>
            </a:r>
            <a:r>
              <a:rPr lang="nl-NL" altLang="en-US" sz="2200"/>
              <a:t>59 indicators compared to other EU countries (in 3 groups)</a:t>
            </a:r>
            <a:endParaRPr lang="nl-NL" altLang="en-US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5936EE-90DA-C6D0-C702-A38FF935DE03}"/>
              </a:ext>
            </a:extLst>
          </p:cNvPr>
          <p:cNvSpPr txBox="1"/>
          <p:nvPr/>
        </p:nvSpPr>
        <p:spPr>
          <a:xfrm>
            <a:off x="1306514" y="4949685"/>
            <a:ext cx="9944962" cy="991169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1527175" algn="l"/>
                <a:tab pos="3770313" algn="l"/>
                <a:tab pos="5114925" algn="l"/>
              </a:tabLst>
              <a:defRPr/>
            </a:pP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BE 	</a:t>
            </a:r>
            <a:r>
              <a:rPr kumimoji="0" lang="nl-NL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22 times 	in top third	  example</a:t>
            </a: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kumimoji="0" lang="nl-NL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alt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Natura 2000 protected marine area</a:t>
            </a:r>
            <a:r>
              <a:rPr kumimoji="0" lang="fr-BE" alt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(i65) </a:t>
            </a:r>
            <a:b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2</a:t>
            </a:r>
            <a:r>
              <a:rPr lang="nl-NL" altLang="en-US" dirty="0">
                <a:solidFill>
                  <a:prstClr val="white">
                    <a:lumMod val="50000"/>
                  </a:prstClr>
                </a:solidFill>
              </a:rPr>
              <a:t>3</a:t>
            </a:r>
            <a:r>
              <a:rPr kumimoji="0" lang="nl-NL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middle third 		</a:t>
            </a:r>
            <a:r>
              <a:rPr kumimoji="0" lang="nl-NL" alt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Underachievement in reading</a:t>
            </a:r>
            <a:r>
              <a:rPr kumimoji="0" lang="fr-BE" alt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nl-NL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i26)</a:t>
            </a:r>
            <a:b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14</a:t>
            </a:r>
            <a:r>
              <a:rPr kumimoji="0" lang="nl-NL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bottom third		</a:t>
            </a:r>
            <a:r>
              <a:rPr kumimoji="0" lang="nl-NL" alt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Employment rate </a:t>
            </a:r>
            <a:r>
              <a:rPr kumimoji="0" lang="nl-NL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(i40)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03698-BAAA-117B-0BAE-84F500238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06" t="38580" r="17970" b="50000"/>
          <a:stretch/>
        </p:blipFill>
        <p:spPr>
          <a:xfrm>
            <a:off x="1019915" y="2657935"/>
            <a:ext cx="10095069" cy="1421391"/>
          </a:xfrm>
          <a:prstGeom prst="rect">
            <a:avLst/>
          </a:prstGeom>
          <a:noFill/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B58FE5C-2AB2-6583-5A3C-09EB6F509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8962"/>
            <a:ext cx="1311275" cy="391249"/>
          </a:xfrm>
        </p:spPr>
        <p:txBody>
          <a:bodyPr/>
          <a:lstStyle/>
          <a:p>
            <a:pPr>
              <a:defRPr/>
            </a:pPr>
            <a:fld id="{4A31EAF4-EAAB-499B-B098-C90F03F1122D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39391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FP_colors">
      <a:dk1>
        <a:srgbClr val="414141"/>
      </a:dk1>
      <a:lt1>
        <a:sysClr val="window" lastClr="FFFFFF"/>
      </a:lt1>
      <a:dk2>
        <a:srgbClr val="2D687E"/>
      </a:dk2>
      <a:lt2>
        <a:srgbClr val="EEECE1"/>
      </a:lt2>
      <a:accent1>
        <a:srgbClr val="F58220"/>
      </a:accent1>
      <a:accent2>
        <a:srgbClr val="2D687E"/>
      </a:accent2>
      <a:accent3>
        <a:srgbClr val="A5B1BE"/>
      </a:accent3>
      <a:accent4>
        <a:srgbClr val="FFC73B"/>
      </a:accent4>
      <a:accent5>
        <a:srgbClr val="6DC3D2"/>
      </a:accent5>
      <a:accent6>
        <a:srgbClr val="1B3B5A"/>
      </a:accent6>
      <a:hlink>
        <a:srgbClr val="0000FF"/>
      </a:hlink>
      <a:folHlink>
        <a:srgbClr val="800080"/>
      </a:folHlink>
    </a:clrScheme>
    <a:fontScheme name="BFP_font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1717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PB_template_2021.potx" id="{5A659373-0B2D-4A33-8EB7-78DF5CA2A7DE}" vid="{D9C4394E-E0C6-41CF-9D53-8E2EE53A79C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395D3D8DA52C47879BC9804D2562C2" ma:contentTypeVersion="9" ma:contentTypeDescription="Create a new document." ma:contentTypeScope="" ma:versionID="b3475944bdf15fb9097862fc4e3ab8c9">
  <xsd:schema xmlns:xsd="http://www.w3.org/2001/XMLSchema" xmlns:xs="http://www.w3.org/2001/XMLSchema" xmlns:p="http://schemas.microsoft.com/office/2006/metadata/properties" xmlns:ns3="ec3f2595-2542-4483-9d3e-d90bd4c7c94c" xmlns:ns4="b4b7497d-46e7-429d-ba75-dc0dd45b592e" targetNamespace="http://schemas.microsoft.com/office/2006/metadata/properties" ma:root="true" ma:fieldsID="fa200b571891ebb2e042ef3b3ea634b4" ns3:_="" ns4:_="">
    <xsd:import namespace="ec3f2595-2542-4483-9d3e-d90bd4c7c94c"/>
    <xsd:import namespace="b4b7497d-46e7-429d-ba75-dc0dd45b592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f2595-2542-4483-9d3e-d90bd4c7c9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7497d-46e7-429d-ba75-dc0dd45b5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4E00B2-5DAA-4632-A024-C9B9D893AE47}">
  <ds:schemaRefs>
    <ds:schemaRef ds:uri="http://www.w3.org/XML/1998/namespace"/>
    <ds:schemaRef ds:uri="ec3f2595-2542-4483-9d3e-d90bd4c7c94c"/>
    <ds:schemaRef ds:uri="http://schemas.microsoft.com/office/2006/documentManagement/types"/>
    <ds:schemaRef ds:uri="http://purl.org/dc/elements/1.1/"/>
    <ds:schemaRef ds:uri="b4b7497d-46e7-429d-ba75-dc0dd45b592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D2B3543-3728-4777-B907-764374C081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4D7397-D5C0-44D0-92EA-0F467EF73B24}">
  <ds:schemaRefs>
    <ds:schemaRef ds:uri="b4b7497d-46e7-429d-ba75-dc0dd45b592e"/>
    <ds:schemaRef ds:uri="ec3f2595-2542-4483-9d3e-d90bd4c7c9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FPB_template_2021</Template>
  <TotalTime>2170</TotalTime>
  <Words>1308</Words>
  <Application>Microsoft Office PowerPoint</Application>
  <PresentationFormat>Widescreen</PresentationFormat>
  <Paragraphs>227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Times New Roman</vt:lpstr>
      <vt:lpstr>Trebuchet MS</vt:lpstr>
      <vt:lpstr>Wingdings</vt:lpstr>
      <vt:lpstr>Wingdings 3</vt:lpstr>
      <vt:lpstr>Retrospect</vt:lpstr>
      <vt:lpstr>Chart</vt:lpstr>
      <vt:lpstr>Sustainable development indicators for Belgium Where do we stand on the way to the SDGs ?</vt:lpstr>
      <vt:lpstr>United Nations – Sustainable Development Goals </vt:lpstr>
      <vt:lpstr>SDG indicators – organisation &amp; planning</vt:lpstr>
      <vt:lpstr>Changes in the 2024 report</vt:lpstr>
      <vt:lpstr>How to measure progress towards the SDG?</vt:lpstr>
      <vt:lpstr>indicators.be – Sustainable Development Indicators</vt:lpstr>
      <vt:lpstr>SDG in Belgium – 51 progress indicators</vt:lpstr>
      <vt:lpstr>Changes between February 2023 / February 2024</vt:lpstr>
      <vt:lpstr>Belgium in the EU – ranking for latest year</vt:lpstr>
      <vt:lpstr>Belgium in the EU per SD component</vt:lpstr>
      <vt:lpstr>42 indicators broken down by Region</vt:lpstr>
      <vt:lpstr>Breakdown across various categories of population </vt:lpstr>
      <vt:lpstr>Many differences are stable over time, except </vt:lpstr>
      <vt:lpstr>Conclusions</vt:lpstr>
      <vt:lpstr>Thank you</vt:lpstr>
      <vt:lpstr>Sustainable development indicators for Belgium Where do we stand on the way to the SDG’s ?</vt:lpstr>
    </vt:vector>
  </TitlesOfParts>
  <Company>bfp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Indicateurs de développement durable</dc:title>
  <dc:creator>Alain Henry</dc:creator>
  <cp:lastModifiedBy>Alain Henry</cp:lastModifiedBy>
  <cp:revision>135</cp:revision>
  <cp:lastPrinted>2021-12-13T15:44:12Z</cp:lastPrinted>
  <dcterms:created xsi:type="dcterms:W3CDTF">2021-12-01T14:20:46Z</dcterms:created>
  <dcterms:modified xsi:type="dcterms:W3CDTF">2024-04-17T12:53:57Z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0x01010094395D3D8DA52C47879BC9804D2562C2</vt:lpwstr>
  </property>
</Properties>
</file>