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727" r:id="rId1"/>
  </p:sldMasterIdLst>
  <p:notesMasterIdLst>
    <p:notesMasterId r:id="rId17"/>
  </p:notesMasterIdLst>
  <p:handoutMasterIdLst>
    <p:handoutMasterId r:id="rId18"/>
  </p:handoutMasterIdLst>
  <p:sldIdLst>
    <p:sldId id="303" r:id="rId2"/>
    <p:sldId id="356" r:id="rId3"/>
    <p:sldId id="553" r:id="rId4"/>
    <p:sldId id="560" r:id="rId5"/>
    <p:sldId id="548" r:id="rId6"/>
    <p:sldId id="555" r:id="rId7"/>
    <p:sldId id="554" r:id="rId8"/>
    <p:sldId id="557" r:id="rId9"/>
    <p:sldId id="547" r:id="rId10"/>
    <p:sldId id="368" r:id="rId11"/>
    <p:sldId id="556" r:id="rId12"/>
    <p:sldId id="559" r:id="rId13"/>
    <p:sldId id="558" r:id="rId14"/>
    <p:sldId id="333" r:id="rId15"/>
    <p:sldId id="357" r:id="rId16"/>
  </p:sldIdLst>
  <p:sldSz cx="12192000" cy="685800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566" userDrawn="1">
          <p15:clr>
            <a:srgbClr val="A4A3A4"/>
          </p15:clr>
        </p15:guide>
        <p15:guide id="2" pos="3900" userDrawn="1">
          <p15:clr>
            <a:srgbClr val="A4A3A4"/>
          </p15:clr>
        </p15:guide>
        <p15:guide id="3" pos="447" userDrawn="1">
          <p15:clr>
            <a:srgbClr val="A4A3A4"/>
          </p15:clr>
        </p15:guide>
        <p15:guide id="4" pos="7233" userDrawn="1">
          <p15:clr>
            <a:srgbClr val="A4A3A4"/>
          </p15:clr>
        </p15:guide>
        <p15:guide id="5" pos="6683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orient="horz" pos="3377" userDrawn="1">
          <p15:clr>
            <a:srgbClr val="A4A3A4"/>
          </p15:clr>
        </p15:guide>
        <p15:guide id="8" orient="horz" pos="1000" userDrawn="1">
          <p15:clr>
            <a:srgbClr val="A4A3A4"/>
          </p15:clr>
        </p15:guide>
        <p15:guide id="9" pos="37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 Reithofer" initials="BR" lastIdx="1" clrIdx="0">
    <p:extLst>
      <p:ext uri="{19B8F6BF-5375-455C-9EA6-DF929625EA0E}">
        <p15:presenceInfo xmlns:p15="http://schemas.microsoft.com/office/powerpoint/2012/main" userId="S::Birgit.Reithofer@aitonline.onmicrosoft.com::d67887ba-a677-442b-b47b-0fc25d928a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388"/>
    <a:srgbClr val="617D2B"/>
    <a:srgbClr val="F3D6BC"/>
    <a:srgbClr val="E5AE7C"/>
    <a:srgbClr val="D7843F"/>
    <a:srgbClr val="BEBEBE"/>
    <a:srgbClr val="FFFFFF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8" autoAdjust="0"/>
    <p:restoredTop sz="94724" autoAdjust="0"/>
  </p:normalViewPr>
  <p:slideViewPr>
    <p:cSldViewPr showGuides="1">
      <p:cViewPr varScale="1">
        <p:scale>
          <a:sx n="81" d="100"/>
          <a:sy n="81" d="100"/>
        </p:scale>
        <p:origin x="1114" y="62"/>
      </p:cViewPr>
      <p:guideLst>
        <p:guide orient="horz" pos="566"/>
        <p:guide pos="3900"/>
        <p:guide pos="447"/>
        <p:guide pos="7233"/>
        <p:guide pos="6683"/>
        <p:guide orient="horz" pos="3793"/>
        <p:guide orient="horz" pos="3377"/>
        <p:guide orient="horz" pos="1000"/>
        <p:guide pos="37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hsb\Dropbox\Internationalisation%20Talk\grafiken%20br&#252;ss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hsb\Dropbox\Internationalisation%20Talk\grafiken%20br&#252;ss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hsb\Dropbox\Internationalisation%20Talk\Inward%20FATS%20EU27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hsb\Dropbox\Internationalisation%20Talk\Figures%20OECD%20background%20report%20final_gz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hsb\Dropbox\Internationalisation%20Talk\grafiken%20br&#252;sse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hsb\Dropbox\Internationalisation%20Talk\grafiken%20br&#252;sse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hsb\Dropbox\Internationalisation%20Talk\grafiken%20br&#252;sse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hsb\Dropbox\Internationalisation%20Talk\grafiken%20br&#252;sse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Global R&amp;D expenditures 2022,</a:t>
            </a:r>
            <a:r>
              <a:rPr lang="en-GB" baseline="0" dirty="0"/>
              <a:t> bn EUR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40-4A65-99B5-49EB0B853A36}"/>
              </c:ext>
            </c:extLst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40-4A65-99B5-49EB0B853A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40-4A65-99B5-49EB0B853A3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FD7C506-D708-4414-B269-06AA83054E37}" type="CATEGORYNAME">
                      <a:rPr lang="en-US"/>
                      <a:pPr/>
                      <a:t>[RUBRIKENNAME]</a:t>
                    </a:fld>
                    <a:r>
                      <a:rPr lang="en-US" baseline="0"/>
                      <a:t>; </a:t>
                    </a:r>
                    <a:fld id="{8A8E2F3B-6E34-4EC2-BD4D-98C0DCCB7B06}" type="VALUE">
                      <a:rPr lang="en-US" baseline="0" smtClean="0"/>
                      <a:pPr/>
                      <a:t>[WERT]</a:t>
                    </a:fld>
                    <a:r>
                      <a:rPr lang="en-US" baseline="0"/>
                      <a:t>bn €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D40-4A65-99B5-49EB0B853A3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5DB0E14-5851-49A8-81D8-BFAA5617A659}" type="CATEGORYNAME">
                      <a:rPr lang="en-US"/>
                      <a:pPr/>
                      <a:t>[RUBRIKENNAME]</a:t>
                    </a:fld>
                    <a:r>
                      <a:rPr lang="en-US" baseline="0"/>
                      <a:t>; </a:t>
                    </a:r>
                    <a:fld id="{4CFEDC92-0F68-406D-AE4C-03D8FC7A943F}" type="VALUE">
                      <a:rPr lang="en-US" baseline="0" smtClean="0"/>
                      <a:pPr/>
                      <a:t>[WERT]</a:t>
                    </a:fld>
                    <a:r>
                      <a:rPr lang="en-US" baseline="0"/>
                      <a:t>nb €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D40-4A65-99B5-49EB0B853A3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A0DFF3F-BB5E-4F43-B375-E7151B21B44D}" type="CATEGORYNAME">
                      <a:rPr lang="en-US"/>
                      <a:pPr/>
                      <a:t>[RUBRIKENNAME]</a:t>
                    </a:fld>
                    <a:r>
                      <a:rPr lang="en-US" baseline="0" dirty="0"/>
                      <a:t>; </a:t>
                    </a:r>
                    <a:fld id="{1038B809-0D30-48F0-82A6-9B998DC173ED}" type="VALUE">
                      <a:rPr lang="en-US" baseline="0" smtClean="0"/>
                      <a:pPr/>
                      <a:t>[WERT]</a:t>
                    </a:fld>
                    <a:r>
                      <a:rPr lang="en-US" baseline="0" dirty="0"/>
                      <a:t>bn €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D40-4A65-99B5-49EB0B853A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Tabelle1!$B$6:$B$8</c:f>
              <c:strCache>
                <c:ptCount val="3"/>
                <c:pt idx="0">
                  <c:v>2,500 largest corporations</c:v>
                </c:pt>
                <c:pt idx="1">
                  <c:v>other business</c:v>
                </c:pt>
                <c:pt idx="2">
                  <c:v>Universities, government</c:v>
                </c:pt>
              </c:strCache>
            </c:strRef>
          </c:cat>
          <c:val>
            <c:numRef>
              <c:f>Tabelle1!$C$6:$C$8</c:f>
              <c:numCache>
                <c:formatCode>_-* #,##0_-;\-* #,##0_-;_-* "-"??_-;_-@_-</c:formatCode>
                <c:ptCount val="3"/>
                <c:pt idx="0">
                  <c:v>1249.9000000000001</c:v>
                </c:pt>
                <c:pt idx="1">
                  <c:v>312.47499999999991</c:v>
                </c:pt>
                <c:pt idx="2">
                  <c:v>669.625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40-4A65-99B5-49EB0B853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400" b="0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Patents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400" b="0" i="0" u="none" strike="noStrike" kern="1200" spc="0" baseline="0" dirty="0" smtClean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7C-4EC6-BD0E-CF7CA2BF4A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7C-4EC6-BD0E-CF7CA2BF4A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Tabelle1!$B$13:$B$14</c:f>
              <c:strCache>
                <c:ptCount val="2"/>
                <c:pt idx="0">
                  <c:v>2,500 largest corporations</c:v>
                </c:pt>
                <c:pt idx="1">
                  <c:v>other business</c:v>
                </c:pt>
              </c:strCache>
            </c:strRef>
          </c:cat>
          <c:val>
            <c:numRef>
              <c:f>Tabelle1!$C$16:$C$17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7C-4EC6-BD0E-CF7CA2BF4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9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fr-FR" sz="1400" b="0" i="0" u="none" strike="noStrike" kern="1200" spc="0" baseline="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Climate change mitigation or adaptation patents</a:t>
            </a:r>
          </a:p>
        </c:rich>
      </c:tx>
      <c:layout>
        <c:manualLayout>
          <c:xMode val="edge"/>
          <c:yMode val="edge"/>
          <c:x val="0.13543467406888274"/>
          <c:y val="1.9267822736030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fr-FR" sz="1400" b="0" i="0" u="none" strike="noStrike" kern="1200" spc="0" baseline="0" dirty="0" err="1" smtClean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22-43FA-AAFB-602341D338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22-43FA-AAFB-602341D3386B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other; </a:t>
                    </a:r>
                    <a:fld id="{BBE00AFC-D748-486E-A1C6-F754FFC61810}" type="VALUE">
                      <a:rPr lang="en-US" baseline="0"/>
                      <a:pPr/>
                      <a:t>[WERT]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22-43FA-AAFB-602341D338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Tabelle1!$B$13:$B$14</c:f>
              <c:strCache>
                <c:ptCount val="2"/>
                <c:pt idx="0">
                  <c:v>2,500 largest corporations</c:v>
                </c:pt>
                <c:pt idx="1">
                  <c:v>other business</c:v>
                </c:pt>
              </c:strCache>
            </c:strRef>
          </c:cat>
          <c:val>
            <c:numRef>
              <c:f>Tabelle1!$C$13:$C$14</c:f>
              <c:numCache>
                <c:formatCode>0%</c:formatCode>
                <c:ptCount val="2"/>
                <c:pt idx="0">
                  <c:v>0.63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22-43FA-AAFB-602341D33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9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4F-44E5-ACFC-D23B2C79EF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4F-44E5-ACFC-D23B2C79EF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4F-44E5-ACFC-D23B2C79EF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4F-44E5-ACFC-D23B2C79EF1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04F-44E5-ACFC-D23B2C79EF1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F70643-F348-4178-91DF-5BAF1EDCC5CB}" type="CATEGORYNAME">
                      <a:rPr lang="en-US" sz="1400"/>
                      <a:pPr>
                        <a:defRPr sz="1400"/>
                      </a:pPr>
                      <a:t>[RUBRIKENNAME]</a:t>
                    </a:fld>
                    <a:r>
                      <a:rPr lang="en-US" sz="1400" baseline="0"/>
                      <a:t>
</a:t>
                    </a:r>
                    <a:fld id="{423B3BE0-25AD-43FB-8A53-47FE3DD257FA}" type="PERCENTAGE">
                      <a:rPr lang="en-US" sz="1400" baseline="0" smtClean="0"/>
                      <a:pPr>
                        <a:defRPr sz="1400"/>
                      </a:pPr>
                      <a:t>[PROZENTSATZ]</a:t>
                    </a:fld>
                    <a:endParaRPr lang="en-US" sz="14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04F-44E5-ACFC-D23B2C79EF14}"/>
                </c:ext>
              </c:extLst>
            </c:dLbl>
            <c:dLbl>
              <c:idx val="2"/>
              <c:layout>
                <c:manualLayout>
                  <c:x val="-5.2494948497908735E-2"/>
                  <c:y val="5.12039880873451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4F-44E5-ACFC-D23B2C79EF14}"/>
                </c:ext>
              </c:extLst>
            </c:dLbl>
            <c:dLbl>
              <c:idx val="3"/>
              <c:layout>
                <c:manualLayout>
                  <c:x val="-0.10079030111598478"/>
                  <c:y val="8.533998014557522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other </a:t>
                    </a:r>
                    <a:fld id="{6F7F2B54-977E-42D9-A2C1-6963A43A94F2}" type="CATEGORYNAME">
                      <a:rPr lang="en-US" smtClean="0"/>
                      <a:pPr>
                        <a:defRPr sz="1400"/>
                      </a:pPr>
                      <a:t>[RUBRIKENNAME]</a:t>
                    </a:fld>
                    <a:r>
                      <a:rPr lang="en-US" baseline="0" dirty="0"/>
                      <a:t>
</a:t>
                    </a:r>
                    <a:fld id="{53DB8A60-395A-410D-9734-085519BE21EC}" type="PERCENTAGE">
                      <a:rPr lang="en-US" baseline="0"/>
                      <a:pPr>
                        <a:defRPr sz="1400"/>
                      </a:pPr>
                      <a:t>[PROZENTSATZ]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04F-44E5-ACFC-D23B2C79EF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1'!$A$41:$A$44</c:f>
              <c:strCache>
                <c:ptCount val="4"/>
                <c:pt idx="0">
                  <c:v>Domestic firms</c:v>
                </c:pt>
                <c:pt idx="1">
                  <c:v>EU MNEs</c:v>
                </c:pt>
                <c:pt idx="2">
                  <c:v>US MNEs</c:v>
                </c:pt>
                <c:pt idx="3">
                  <c:v>non-EU MNEs</c:v>
                </c:pt>
              </c:strCache>
            </c:strRef>
          </c:cat>
          <c:val>
            <c:numRef>
              <c:f>'Sheet 1'!$B$41:$B$44</c:f>
              <c:numCache>
                <c:formatCode>_-* #,##0_-;\-* #,##0_-;_-* "-"??_-;_-@_-</c:formatCode>
                <c:ptCount val="4"/>
                <c:pt idx="0">
                  <c:v>156899.33476305549</c:v>
                </c:pt>
                <c:pt idx="1">
                  <c:v>28888.486428873352</c:v>
                </c:pt>
                <c:pt idx="2">
                  <c:v>21085</c:v>
                </c:pt>
                <c:pt idx="3">
                  <c:v>11447.17880807117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4F-44E5-ACFC-D23B2C79E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030284675954"/>
          <c:y val="2.7441902892504203E-2"/>
          <c:w val="0.87195854364358305"/>
          <c:h val="0.7474801436117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Fig 4'!$B$1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'Data Fig 4'!$A$2:$A$28</c:f>
              <c:strCache>
                <c:ptCount val="27"/>
                <c:pt idx="0">
                  <c:v>Croatia</c:v>
                </c:pt>
                <c:pt idx="1">
                  <c:v>Slovakia</c:v>
                </c:pt>
                <c:pt idx="2">
                  <c:v>Ireland</c:v>
                </c:pt>
                <c:pt idx="3">
                  <c:v>Czechia</c:v>
                </c:pt>
                <c:pt idx="4">
                  <c:v>Israel</c:v>
                </c:pt>
                <c:pt idx="5">
                  <c:v>Belgium</c:v>
                </c:pt>
                <c:pt idx="6">
                  <c:v>Hungary</c:v>
                </c:pt>
                <c:pt idx="7">
                  <c:v>Austria</c:v>
                </c:pt>
                <c:pt idx="8">
                  <c:v>United Kingdom</c:v>
                </c:pt>
                <c:pt idx="9">
                  <c:v>Poland</c:v>
                </c:pt>
                <c:pt idx="10">
                  <c:v>Sweden</c:v>
                </c:pt>
                <c:pt idx="11">
                  <c:v>Estonia</c:v>
                </c:pt>
                <c:pt idx="12">
                  <c:v>Slovenia</c:v>
                </c:pt>
                <c:pt idx="13">
                  <c:v>Spain</c:v>
                </c:pt>
                <c:pt idx="14">
                  <c:v>Canada</c:v>
                </c:pt>
                <c:pt idx="15">
                  <c:v>Netherlands</c:v>
                </c:pt>
                <c:pt idx="16">
                  <c:v>Norway</c:v>
                </c:pt>
                <c:pt idx="17">
                  <c:v>Finland</c:v>
                </c:pt>
                <c:pt idx="18">
                  <c:v>France</c:v>
                </c:pt>
                <c:pt idx="19">
                  <c:v>Denmark</c:v>
                </c:pt>
                <c:pt idx="20">
                  <c:v>Switzerland</c:v>
                </c:pt>
                <c:pt idx="21">
                  <c:v>Italy</c:v>
                </c:pt>
                <c:pt idx="22">
                  <c:v>Germany</c:v>
                </c:pt>
                <c:pt idx="23">
                  <c:v>USA</c:v>
                </c:pt>
                <c:pt idx="24">
                  <c:v>Portugal</c:v>
                </c:pt>
                <c:pt idx="25">
                  <c:v>Japan</c:v>
                </c:pt>
                <c:pt idx="26">
                  <c:v>China</c:v>
                </c:pt>
              </c:strCache>
            </c:strRef>
          </c:cat>
          <c:val>
            <c:numRef>
              <c:f>'Data Fig 4'!$B$2:$B$28</c:f>
              <c:numCache>
                <c:formatCode>0.0%</c:formatCode>
                <c:ptCount val="27"/>
                <c:pt idx="0">
                  <c:v>0.81085154483798039</c:v>
                </c:pt>
                <c:pt idx="1">
                  <c:v>0.81027418846517496</c:v>
                </c:pt>
                <c:pt idx="2">
                  <c:v>0.69230769230769229</c:v>
                </c:pt>
                <c:pt idx="3">
                  <c:v>0.6863651647612643</c:v>
                </c:pt>
                <c:pt idx="4">
                  <c:v>0.66399495527787467</c:v>
                </c:pt>
                <c:pt idx="5" formatCode="0%">
                  <c:v>0.62631246034558541</c:v>
                </c:pt>
                <c:pt idx="6">
                  <c:v>0.61873417721518986</c:v>
                </c:pt>
                <c:pt idx="7">
                  <c:v>0.54775153304565061</c:v>
                </c:pt>
                <c:pt idx="8">
                  <c:v>0.52034306476826231</c:v>
                </c:pt>
                <c:pt idx="9">
                  <c:v>0.51688272535423574</c:v>
                </c:pt>
                <c:pt idx="10">
                  <c:v>0.47747747747747749</c:v>
                </c:pt>
                <c:pt idx="11">
                  <c:v>0.4649298597194389</c:v>
                </c:pt>
                <c:pt idx="12">
                  <c:v>0.44104609929078015</c:v>
                </c:pt>
                <c:pt idx="13">
                  <c:v>0.40039391504910982</c:v>
                </c:pt>
                <c:pt idx="14">
                  <c:v>0.34816279452957655</c:v>
                </c:pt>
                <c:pt idx="15">
                  <c:v>0.32556316942306529</c:v>
                </c:pt>
                <c:pt idx="16">
                  <c:v>0.30837233489339577</c:v>
                </c:pt>
                <c:pt idx="17">
                  <c:v>0.3022048281474019</c:v>
                </c:pt>
                <c:pt idx="18">
                  <c:v>0.2414791365962472</c:v>
                </c:pt>
                <c:pt idx="19">
                  <c:v>0.23169304674508837</c:v>
                </c:pt>
                <c:pt idx="20" formatCode="0%">
                  <c:v>0.22009581525337082</c:v>
                </c:pt>
                <c:pt idx="21">
                  <c:v>0.21704003289064816</c:v>
                </c:pt>
                <c:pt idx="22">
                  <c:v>0.21504602601352268</c:v>
                </c:pt>
                <c:pt idx="23" formatCode="0%">
                  <c:v>0.15643050129842215</c:v>
                </c:pt>
                <c:pt idx="24">
                  <c:v>0.11926605504587157</c:v>
                </c:pt>
                <c:pt idx="25">
                  <c:v>8.2052856684642503E-2</c:v>
                </c:pt>
                <c:pt idx="26">
                  <c:v>4.5370440267172789E-2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7-4AE2-B094-F0EF6DDA4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9084512"/>
        <c:axId val="429076640"/>
      </c:barChart>
      <c:catAx>
        <c:axId val="42908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076640"/>
        <c:crosses val="autoZero"/>
        <c:auto val="1"/>
        <c:lblAlgn val="ctr"/>
        <c:lblOffset val="100"/>
        <c:noMultiLvlLbl val="0"/>
      </c:catAx>
      <c:valAx>
        <c:axId val="42907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Share of total BERD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08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BE8E-428E-8A03-71A5A817B0A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8E-428E-8A03-71A5A817B0A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8E-428E-8A03-71A5A817B0A6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BE8E-428E-8A03-71A5A817B0A6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BE8E-428E-8A03-71A5A817B0A6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BE8E-428E-8A03-71A5A817B0A6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BE8E-428E-8A03-71A5A817B0A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8E-428E-8A03-71A5A817B0A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8E-428E-8A03-71A5A817B0A6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BE8E-428E-8A03-71A5A817B0A6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BE8E-428E-8A03-71A5A817B0A6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BE8E-428E-8A03-71A5A817B0A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E8E-428E-8A03-71A5A817B0A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E8E-428E-8A03-71A5A817B0A6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E8E-428E-8A03-71A5A817B0A6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BE8E-428E-8A03-71A5A817B0A6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BE8E-428E-8A03-71A5A817B0A6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BE8E-428E-8A03-71A5A817B0A6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E8E-428E-8A03-71A5A817B0A6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E8E-428E-8A03-71A5A817B0A6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E8E-428E-8A03-71A5A817B0A6}"/>
              </c:ext>
            </c:extLst>
          </c:dPt>
          <c:dPt>
            <c:idx val="2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BE8E-428E-8A03-71A5A817B0A6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E8E-428E-8A03-71A5A817B0A6}"/>
              </c:ext>
            </c:extLst>
          </c:dPt>
          <c:dPt>
            <c:idx val="2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BE8E-428E-8A03-71A5A817B0A6}"/>
              </c:ext>
            </c:extLst>
          </c:dPt>
          <c:dPt>
            <c:idx val="2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BE8E-428E-8A03-71A5A817B0A6}"/>
              </c:ext>
            </c:extLst>
          </c:dPt>
          <c:dPt>
            <c:idx val="2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BE8E-428E-8A03-71A5A817B0A6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E8E-428E-8A03-71A5A817B0A6}"/>
              </c:ext>
            </c:extLst>
          </c:dPt>
          <c:dPt>
            <c:idx val="2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BE8E-428E-8A03-71A5A817B0A6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BE8E-428E-8A03-71A5A817B0A6}"/>
              </c:ext>
            </c:extLst>
          </c:dPt>
          <c:dPt>
            <c:idx val="2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BE8E-428E-8A03-71A5A817B0A6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E8E-428E-8A03-71A5A817B0A6}"/>
              </c:ext>
            </c:extLst>
          </c:dPt>
          <c:dPt>
            <c:idx val="3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BE8E-428E-8A03-71A5A817B0A6}"/>
              </c:ext>
            </c:extLst>
          </c:dPt>
          <c:dPt>
            <c:idx val="3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BE8E-428E-8A03-71A5A817B0A6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E8E-428E-8A03-71A5A817B0A6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E8E-428E-8A03-71A5A817B0A6}"/>
              </c:ext>
            </c:extLst>
          </c:dPt>
          <c:dPt>
            <c:idx val="3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BE8E-428E-8A03-71A5A817B0A6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E8E-428E-8A03-71A5A817B0A6}"/>
              </c:ext>
            </c:extLst>
          </c:dPt>
          <c:dPt>
            <c:idx val="3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BE8E-428E-8A03-71A5A817B0A6}"/>
              </c:ext>
            </c:extLst>
          </c:dPt>
          <c:dPt>
            <c:idx val="3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BE8E-428E-8A03-71A5A817B0A6}"/>
              </c:ext>
            </c:extLst>
          </c:dPt>
          <c:cat>
            <c:strRef>
              <c:f>'RTA non-manuf'!$A$48:$A$87</c:f>
              <c:strCache>
                <c:ptCount val="40"/>
                <c:pt idx="0">
                  <c:v>Philippines</c:v>
                </c:pt>
                <c:pt idx="1">
                  <c:v>Czech Republic</c:v>
                </c:pt>
                <c:pt idx="2">
                  <c:v>Belgium</c:v>
                </c:pt>
                <c:pt idx="3">
                  <c:v>Hong Kong</c:v>
                </c:pt>
                <c:pt idx="4">
                  <c:v>India</c:v>
                </c:pt>
                <c:pt idx="5">
                  <c:v>China</c:v>
                </c:pt>
                <c:pt idx="6">
                  <c:v>Israel</c:v>
                </c:pt>
                <c:pt idx="7">
                  <c:v>Ireland</c:v>
                </c:pt>
                <c:pt idx="8">
                  <c:v>Poland</c:v>
                </c:pt>
                <c:pt idx="9">
                  <c:v>Taiwan</c:v>
                </c:pt>
                <c:pt idx="10">
                  <c:v>Canada</c:v>
                </c:pt>
                <c:pt idx="11">
                  <c:v>Switzerland</c:v>
                </c:pt>
                <c:pt idx="12">
                  <c:v>Sweden</c:v>
                </c:pt>
                <c:pt idx="13">
                  <c:v>Spain</c:v>
                </c:pt>
                <c:pt idx="14">
                  <c:v>Italy</c:v>
                </c:pt>
                <c:pt idx="15">
                  <c:v>United Kingdom</c:v>
                </c:pt>
                <c:pt idx="16">
                  <c:v>Japan</c:v>
                </c:pt>
                <c:pt idx="17">
                  <c:v>Singapore</c:v>
                </c:pt>
                <c:pt idx="18">
                  <c:v>Hungary</c:v>
                </c:pt>
                <c:pt idx="19">
                  <c:v>Denmark</c:v>
                </c:pt>
                <c:pt idx="20">
                  <c:v>Netherlands</c:v>
                </c:pt>
                <c:pt idx="21">
                  <c:v>Chile</c:v>
                </c:pt>
                <c:pt idx="22">
                  <c:v>Portugal</c:v>
                </c:pt>
                <c:pt idx="23">
                  <c:v>South Korea</c:v>
                </c:pt>
                <c:pt idx="24">
                  <c:v>Malaysia</c:v>
                </c:pt>
                <c:pt idx="25">
                  <c:v>Australia</c:v>
                </c:pt>
                <c:pt idx="26">
                  <c:v>France</c:v>
                </c:pt>
                <c:pt idx="27">
                  <c:v>Argentina</c:v>
                </c:pt>
                <c:pt idx="28">
                  <c:v>Thailand</c:v>
                </c:pt>
                <c:pt idx="29">
                  <c:v>Mexico</c:v>
                </c:pt>
                <c:pt idx="30">
                  <c:v>Germany</c:v>
                </c:pt>
                <c:pt idx="31">
                  <c:v>Norway</c:v>
                </c:pt>
                <c:pt idx="32">
                  <c:v>Brazil</c:v>
                </c:pt>
                <c:pt idx="33">
                  <c:v>Austria</c:v>
                </c:pt>
                <c:pt idx="34">
                  <c:v>Finland</c:v>
                </c:pt>
                <c:pt idx="36">
                  <c:v>Asia and Pacific</c:v>
                </c:pt>
                <c:pt idx="37">
                  <c:v>EU-27</c:v>
                </c:pt>
                <c:pt idx="38">
                  <c:v>other Europe</c:v>
                </c:pt>
                <c:pt idx="39">
                  <c:v>other countries</c:v>
                </c:pt>
              </c:strCache>
            </c:strRef>
          </c:cat>
          <c:val>
            <c:numRef>
              <c:f>'RTA non-manuf'!$B$48:$B$87</c:f>
              <c:numCache>
                <c:formatCode>0.0%</c:formatCode>
                <c:ptCount val="40"/>
                <c:pt idx="0">
                  <c:v>0.18808839878249062</c:v>
                </c:pt>
                <c:pt idx="1">
                  <c:v>0.16233016886767238</c:v>
                </c:pt>
                <c:pt idx="2">
                  <c:v>0.15613121324333634</c:v>
                </c:pt>
                <c:pt idx="3">
                  <c:v>9.6007892281366747E-2</c:v>
                </c:pt>
                <c:pt idx="4">
                  <c:v>9.562869555133191E-2</c:v>
                </c:pt>
                <c:pt idx="5">
                  <c:v>8.3846977768502473E-2</c:v>
                </c:pt>
                <c:pt idx="6">
                  <c:v>8.1254885859296966E-2</c:v>
                </c:pt>
                <c:pt idx="7">
                  <c:v>7.4914296687565995E-2</c:v>
                </c:pt>
                <c:pt idx="8">
                  <c:v>7.1122823306736249E-2</c:v>
                </c:pt>
                <c:pt idx="9">
                  <c:v>6.9772628572328133E-2</c:v>
                </c:pt>
                <c:pt idx="10">
                  <c:v>6.5329236557172488E-2</c:v>
                </c:pt>
                <c:pt idx="11">
                  <c:v>6.3294860651311957E-2</c:v>
                </c:pt>
                <c:pt idx="12">
                  <c:v>4.9424418338476883E-2</c:v>
                </c:pt>
                <c:pt idx="13">
                  <c:v>4.7261486348068926E-2</c:v>
                </c:pt>
                <c:pt idx="14">
                  <c:v>4.083525568243429E-2</c:v>
                </c:pt>
                <c:pt idx="15">
                  <c:v>3.9097280410212099E-2</c:v>
                </c:pt>
                <c:pt idx="16">
                  <c:v>3.7890815556213431E-2</c:v>
                </c:pt>
                <c:pt idx="17">
                  <c:v>3.4614401932392846E-2</c:v>
                </c:pt>
                <c:pt idx="18">
                  <c:v>3.4010691433414841E-2</c:v>
                </c:pt>
                <c:pt idx="19">
                  <c:v>3.148650890949356E-2</c:v>
                </c:pt>
                <c:pt idx="20">
                  <c:v>2.9334515641228576E-2</c:v>
                </c:pt>
                <c:pt idx="21">
                  <c:v>2.7280047023028109E-2</c:v>
                </c:pt>
                <c:pt idx="22">
                  <c:v>2.504515729726764E-2</c:v>
                </c:pt>
                <c:pt idx="23">
                  <c:v>1.7335972741651329E-2</c:v>
                </c:pt>
                <c:pt idx="24">
                  <c:v>1.5831286993391203E-2</c:v>
                </c:pt>
                <c:pt idx="25">
                  <c:v>1.7335271185086043E-3</c:v>
                </c:pt>
                <c:pt idx="26">
                  <c:v>-2.8591458373355971E-3</c:v>
                </c:pt>
                <c:pt idx="27">
                  <c:v>-3.3390069182173132E-3</c:v>
                </c:pt>
                <c:pt idx="28">
                  <c:v>-3.1919796417265056E-2</c:v>
                </c:pt>
                <c:pt idx="29">
                  <c:v>-4.0986625772155505E-2</c:v>
                </c:pt>
                <c:pt idx="30">
                  <c:v>-4.400993127518471E-2</c:v>
                </c:pt>
                <c:pt idx="31">
                  <c:v>-6.1895685669134171E-2</c:v>
                </c:pt>
                <c:pt idx="32">
                  <c:v>-7.943384936126141E-2</c:v>
                </c:pt>
                <c:pt idx="33">
                  <c:v>-0.16398439631075379</c:v>
                </c:pt>
                <c:pt idx="34">
                  <c:v>-0.1863395613585801</c:v>
                </c:pt>
                <c:pt idx="36">
                  <c:v>6.0385668873831566E-2</c:v>
                </c:pt>
                <c:pt idx="37">
                  <c:v>9.3421079106699167E-3</c:v>
                </c:pt>
                <c:pt idx="38">
                  <c:v>4.8502963277157418E-2</c:v>
                </c:pt>
                <c:pt idx="39">
                  <c:v>4.6789425095977055E-2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BE8E-428E-8A03-71A5A817B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30"/>
        <c:axId val="692741136"/>
        <c:axId val="692746176"/>
      </c:barChart>
      <c:catAx>
        <c:axId val="69274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2746176"/>
        <c:crosses val="autoZero"/>
        <c:auto val="1"/>
        <c:lblAlgn val="ctr"/>
        <c:lblOffset val="100"/>
        <c:noMultiLvlLbl val="0"/>
      </c:catAx>
      <c:valAx>
        <c:axId val="692746176"/>
        <c:scaling>
          <c:orientation val="minMax"/>
          <c:max val="0.2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Compound</a:t>
                </a:r>
                <a:r>
                  <a:rPr lang="en-GB" baseline="0" dirty="0"/>
                  <a:t> annual growth rate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74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European Union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European Union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F7-47FF-8F02-72C23CC88C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F7-47FF-8F02-72C23CC88C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F7-47FF-8F02-72C23CC88C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F7-47FF-8F02-72C23CC88C68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2F7-47FF-8F02-72C23CC88C68}"/>
              </c:ext>
            </c:extLst>
          </c:dPt>
          <c:dLbls>
            <c:dLbl>
              <c:idx val="3"/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88923927861619"/>
                      <c:h val="0.117757036009223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2F7-47FF-8F02-72C23CC88C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Tabelle2!$M$1:$R$1</c:f>
              <c:strCache>
                <c:ptCount val="6"/>
                <c:pt idx="0">
                  <c:v>Chemicals, pharma</c:v>
                </c:pt>
                <c:pt idx="1">
                  <c:v>Transport Equ</c:v>
                </c:pt>
                <c:pt idx="2">
                  <c:v>Computer, ectronics</c:v>
                </c:pt>
                <c:pt idx="3">
                  <c:v>Other manufacturing</c:v>
                </c:pt>
                <c:pt idx="4">
                  <c:v>Knowledge-intensive services</c:v>
                </c:pt>
                <c:pt idx="5">
                  <c:v>Other industries</c:v>
                </c:pt>
              </c:strCache>
            </c:strRef>
          </c:cat>
          <c:val>
            <c:numRef>
              <c:f>Tabelle2!$M$4:$Q$4</c:f>
              <c:numCache>
                <c:formatCode>_-* #,##0_-;\-* #,##0_-;_-* "-"??_-;_-@_-</c:formatCode>
                <c:ptCount val="5"/>
                <c:pt idx="0">
                  <c:v>5103</c:v>
                </c:pt>
                <c:pt idx="1">
                  <c:v>2138</c:v>
                </c:pt>
                <c:pt idx="2">
                  <c:v>2857</c:v>
                </c:pt>
                <c:pt idx="3">
                  <c:v>3932</c:v>
                </c:pt>
                <c:pt idx="4" formatCode="General">
                  <c:v>8207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F7-47FF-8F02-72C23CC88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Asia-Pacific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71-4DB4-8927-5C5F7DF835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71-4DB4-8927-5C5F7DF835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71-4DB4-8927-5C5F7DF835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71-4DB4-8927-5C5F7DF835CE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71-4DB4-8927-5C5F7DF835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Tabelle2!$M$1:$R$1</c:f>
              <c:strCache>
                <c:ptCount val="6"/>
                <c:pt idx="0">
                  <c:v>Chemicals, pharma</c:v>
                </c:pt>
                <c:pt idx="1">
                  <c:v>Transport Equ</c:v>
                </c:pt>
                <c:pt idx="2">
                  <c:v>Computer, ectronics</c:v>
                </c:pt>
                <c:pt idx="3">
                  <c:v>Other manufacturing</c:v>
                </c:pt>
                <c:pt idx="4">
                  <c:v>Knowledge-intensive services</c:v>
                </c:pt>
                <c:pt idx="5">
                  <c:v>Other industries</c:v>
                </c:pt>
              </c:strCache>
            </c:strRef>
          </c:cat>
          <c:val>
            <c:numRef>
              <c:f>Tabelle2!$M$5:$Q$5</c:f>
              <c:numCache>
                <c:formatCode>_-* #,##0_-;\-* #,##0_-;_-* "-"??_-;_-@_-</c:formatCode>
                <c:ptCount val="5"/>
                <c:pt idx="0">
                  <c:v>1884</c:v>
                </c:pt>
                <c:pt idx="1">
                  <c:v>1043</c:v>
                </c:pt>
                <c:pt idx="2">
                  <c:v>4641</c:v>
                </c:pt>
                <c:pt idx="3">
                  <c:v>1760</c:v>
                </c:pt>
                <c:pt idx="4" formatCode="General">
                  <c:v>10696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71-4DB4-8927-5C5F7DF83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3" tIns="46081" rIns="92163" bIns="4608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4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3" tIns="46081" rIns="92163" bIns="4608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3" tIns="46081" rIns="92163" bIns="4608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1/1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2930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3" tIns="46081" rIns="92163" bIns="4608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9286428-3033-F948-BAA0-5E6A7D49C7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851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3" tIns="46081" rIns="92163" bIns="4608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3" tIns="46081" rIns="92163" bIns="4608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72" y="4714653"/>
            <a:ext cx="4982732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3" tIns="46081" rIns="92163" bIns="460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3" tIns="46081" rIns="92163" bIns="4608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1/1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2930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3" tIns="46081" rIns="92163" bIns="4608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148692A-D6D2-8340-BB47-13E8A19B5F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15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00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Environmental Impact; Labor Practices; Corruption and Tax avoidance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26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Aussprechen wie Mehrzahl von </a:t>
            </a:r>
            <a:r>
              <a:rPr lang="de-DE" dirty="0" err="1"/>
              <a:t>villa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31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53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total BERD of </a:t>
            </a:r>
            <a:r>
              <a:rPr lang="de-DE" dirty="0" err="1"/>
              <a:t>the</a:t>
            </a:r>
            <a:r>
              <a:rPr lang="de-DE" dirty="0"/>
              <a:t> EU-27 </a:t>
            </a:r>
            <a:r>
              <a:rPr lang="de-DE" dirty="0" err="1"/>
              <a:t>is</a:t>
            </a:r>
            <a:r>
              <a:rPr lang="de-DE" dirty="0"/>
              <a:t> 218 </a:t>
            </a:r>
            <a:r>
              <a:rPr lang="de-DE" dirty="0" err="1"/>
              <a:t>bn</a:t>
            </a:r>
            <a:r>
              <a:rPr lang="de-DE" dirty="0"/>
              <a:t> in 2021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479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182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38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696002" y="1767801"/>
            <a:ext cx="10769601" cy="1495743"/>
          </a:xfrm>
        </p:spPr>
        <p:txBody>
          <a:bodyPr anchor="b"/>
          <a:lstStyle>
            <a:lvl1pPr>
              <a:lnSpc>
                <a:spcPts val="5333"/>
              </a:lnSpc>
              <a:defRPr sz="48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6969" y="3290517"/>
            <a:ext cx="10765367" cy="119460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667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706967" y="4476047"/>
            <a:ext cx="10769600" cy="1550640"/>
          </a:xfrm>
        </p:spPr>
        <p:txBody>
          <a:bodyPr/>
          <a:lstStyle>
            <a:lvl1pPr>
              <a:buNone/>
              <a:defRPr sz="2133">
                <a:solidFill>
                  <a:srgbClr val="000A10"/>
                </a:solidFill>
              </a:defRPr>
            </a:lvl1pPr>
            <a:lvl2pPr>
              <a:defRPr sz="2400">
                <a:solidFill>
                  <a:srgbClr val="000A10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67" y="607783"/>
            <a:ext cx="2982707" cy="879516"/>
          </a:xfrm>
          <a:prstGeom prst="rect">
            <a:avLst/>
          </a:prstGeom>
        </p:spPr>
      </p:pic>
      <p:grpSp>
        <p:nvGrpSpPr>
          <p:cNvPr id="9" name="Gruppierung 8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10" name="Gruppierung 9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Rechteck 35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1" name="Gruppierung 10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Parallelogramm 23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2"/>
          </p:nvPr>
        </p:nvSpPr>
        <p:spPr bwMode="auto">
          <a:xfrm>
            <a:off x="710795" y="1237921"/>
            <a:ext cx="10781056" cy="4780236"/>
          </a:xfrm>
          <a:custGeom>
            <a:avLst/>
            <a:gdLst>
              <a:gd name="connsiteX0" fmla="*/ 8 w 8085792"/>
              <a:gd name="connsiteY0" fmla="*/ 0 h 3585177"/>
              <a:gd name="connsiteX1" fmla="*/ 8085792 w 8085792"/>
              <a:gd name="connsiteY1" fmla="*/ 0 h 3585177"/>
              <a:gd name="connsiteX2" fmla="*/ 8083990 w 8085792"/>
              <a:gd name="connsiteY2" fmla="*/ 2920424 h 3585177"/>
              <a:gd name="connsiteX3" fmla="*/ 7426443 w 8085792"/>
              <a:gd name="connsiteY3" fmla="*/ 3585177 h 3585177"/>
              <a:gd name="connsiteX4" fmla="*/ 305 w 8085792"/>
              <a:gd name="connsiteY4" fmla="*/ 3581991 h 3585177"/>
              <a:gd name="connsiteX5" fmla="*/ 3 w 8085792"/>
              <a:gd name="connsiteY5" fmla="*/ 34892 h 358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5792" h="3585177">
                <a:moveTo>
                  <a:pt x="8" y="0"/>
                </a:moveTo>
                <a:lnTo>
                  <a:pt x="8085792" y="0"/>
                </a:lnTo>
                <a:lnTo>
                  <a:pt x="8083990" y="2920424"/>
                </a:lnTo>
                <a:lnTo>
                  <a:pt x="7426443" y="3585177"/>
                </a:lnTo>
                <a:lnTo>
                  <a:pt x="305" y="3581991"/>
                </a:lnTo>
                <a:cubicBezTo>
                  <a:pt x="1165" y="2190443"/>
                  <a:pt x="-71" y="1255292"/>
                  <a:pt x="3" y="34892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8752" y="6275246"/>
            <a:ext cx="2432049" cy="2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4579" y="6273149"/>
            <a:ext cx="2540000" cy="25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F8A39F7-97EC-2142-B264-F44D66BBE89D}" type="datetime1">
              <a:rPr lang="en-GB" noProof="0" smtClean="0"/>
              <a:t>24/04/2024</a:t>
            </a:fld>
            <a:endParaRPr lang="en-GB" noProof="0"/>
          </a:p>
        </p:txBody>
      </p:sp>
      <p:grpSp>
        <p:nvGrpSpPr>
          <p:cNvPr id="8" name="Gruppierung 7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9" name="Gruppierung 8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Rechteck 35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0" name="Gruppierung 9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Parallelogramm 23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3888D3A-B182-8949-9F70-1309707E4E20}" type="slidenum">
              <a:rPr lang="en-GB" noProof="0" smtClean="0"/>
              <a:pPr>
                <a:defRPr/>
              </a:pPr>
              <a:t>‹Nr.›</a:t>
            </a:fld>
            <a:endParaRPr lang="en-GB" sz="1867" noProof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198AD64C-CCF5-CC4A-BA46-EEB0FF8EC03D}" type="datetime1">
              <a:rPr lang="en-GB" noProof="0" smtClean="0"/>
              <a:t>24/04/2024</a:t>
            </a:fld>
            <a:endParaRPr lang="en-GB" sz="1867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2"/>
          </p:nvPr>
        </p:nvSpPr>
        <p:spPr>
          <a:xfrm>
            <a:off x="719669" y="160234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7"/>
          </p:nvPr>
        </p:nvSpPr>
        <p:spPr>
          <a:xfrm>
            <a:off x="719669" y="3121103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22"/>
          </p:nvPr>
        </p:nvSpPr>
        <p:spPr>
          <a:xfrm>
            <a:off x="719669" y="463080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23"/>
          </p:nvPr>
        </p:nvSpPr>
        <p:spPr>
          <a:xfrm>
            <a:off x="3590396" y="160234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24"/>
          </p:nvPr>
        </p:nvSpPr>
        <p:spPr>
          <a:xfrm>
            <a:off x="3590396" y="3121103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5"/>
          </p:nvPr>
        </p:nvSpPr>
        <p:spPr>
          <a:xfrm>
            <a:off x="3590396" y="463080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6"/>
          </p:nvPr>
        </p:nvSpPr>
        <p:spPr>
          <a:xfrm>
            <a:off x="6461123" y="160234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27"/>
          </p:nvPr>
        </p:nvSpPr>
        <p:spPr>
          <a:xfrm>
            <a:off x="6461123" y="3121103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28"/>
          </p:nvPr>
        </p:nvSpPr>
        <p:spPr>
          <a:xfrm>
            <a:off x="6461123" y="463080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8" name="Bildplatzhalter 7"/>
          <p:cNvSpPr>
            <a:spLocks noGrp="1"/>
          </p:cNvSpPr>
          <p:nvPr>
            <p:ph type="pic" sz="quarter" idx="29"/>
          </p:nvPr>
        </p:nvSpPr>
        <p:spPr>
          <a:xfrm>
            <a:off x="9331851" y="160234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30"/>
          </p:nvPr>
        </p:nvSpPr>
        <p:spPr>
          <a:xfrm>
            <a:off x="9331851" y="3121103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20" name="Bildplatzhalter 7"/>
          <p:cNvSpPr>
            <a:spLocks noGrp="1"/>
          </p:cNvSpPr>
          <p:nvPr>
            <p:ph type="pic" sz="quarter" idx="31"/>
          </p:nvPr>
        </p:nvSpPr>
        <p:spPr>
          <a:xfrm>
            <a:off x="9331851" y="463080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grpSp>
        <p:nvGrpSpPr>
          <p:cNvPr id="21" name="Gruppierung 20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22" name="Gruppierung 21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36" name="Gerade Verbindung 35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Gerade Verbindung 36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Gerade Verbindung 37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Gerade Verbindung 38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Gerade Verbindung 39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Gerade Verbindung 40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Gerade Verbindung 41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Gerade Verbindung 42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Gerade Verbindung 43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Gerade Verbindung 44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Gerade Verbindung 45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7" name="Rechteck 46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23" name="Gruppierung 22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24" name="Parallelogramm 23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5" name="Parallelogramm 24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6" name="Parallelogramm 25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7" name="Parallelogramm 26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8" name="Parallelogramm 27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9" name="Parallelogramm 28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0" name="Parallelogramm 29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1" name="Parallelogramm 30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2" name="Parallelogramm 31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3" name="Parallelogramm 32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4" name="Parallelogramm 33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5" name="Parallelogramm 34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96002" y="1728001"/>
            <a:ext cx="10769601" cy="1089025"/>
          </a:xfrm>
        </p:spPr>
        <p:txBody>
          <a:bodyPr anchor="b"/>
          <a:lstStyle>
            <a:lvl1pPr>
              <a:lnSpc>
                <a:spcPts val="5333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Thank you!</a:t>
            </a:r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6969" y="2844000"/>
            <a:ext cx="10765367" cy="801024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667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grpSp>
        <p:nvGrpSpPr>
          <p:cNvPr id="6" name="Gruppierung 5"/>
          <p:cNvGrpSpPr/>
          <p:nvPr userDrawn="1"/>
        </p:nvGrpSpPr>
        <p:grpSpPr>
          <a:xfrm>
            <a:off x="4847861" y="5121109"/>
            <a:ext cx="7344139" cy="1736891"/>
            <a:chOff x="3635896" y="5555331"/>
            <a:chExt cx="5508104" cy="1302668"/>
          </a:xfrm>
        </p:grpSpPr>
        <p:sp>
          <p:nvSpPr>
            <p:cNvPr id="7" name="Parallelogramm 6"/>
            <p:cNvSpPr/>
            <p:nvPr/>
          </p:nvSpPr>
          <p:spPr bwMode="auto">
            <a:xfrm>
              <a:off x="4957911" y="5558506"/>
              <a:ext cx="2483505" cy="1299493"/>
            </a:xfrm>
            <a:prstGeom prst="parallelogram">
              <a:avLst>
                <a:gd name="adj" fmla="val 99957"/>
              </a:avLst>
            </a:prstGeom>
            <a:gradFill>
              <a:gsLst>
                <a:gs pos="0">
                  <a:srgbClr val="3A9EAA"/>
                </a:gs>
                <a:gs pos="100000">
                  <a:srgbClr val="3D7591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" name="Freihandform 7"/>
            <p:cNvSpPr/>
            <p:nvPr/>
          </p:nvSpPr>
          <p:spPr bwMode="auto">
            <a:xfrm>
              <a:off x="8348187" y="6061844"/>
              <a:ext cx="795813" cy="796155"/>
            </a:xfrm>
            <a:custGeom>
              <a:avLst/>
              <a:gdLst>
                <a:gd name="connsiteX0" fmla="*/ 718073 w 718073"/>
                <a:gd name="connsiteY0" fmla="*/ 0 h 718382"/>
                <a:gd name="connsiteX1" fmla="*/ 718073 w 718073"/>
                <a:gd name="connsiteY1" fmla="*/ 718382 h 718382"/>
                <a:gd name="connsiteX2" fmla="*/ 0 w 718073"/>
                <a:gd name="connsiteY2" fmla="*/ 718382 h 71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073" h="718382">
                  <a:moveTo>
                    <a:pt x="718073" y="0"/>
                  </a:moveTo>
                  <a:lnTo>
                    <a:pt x="718073" y="718382"/>
                  </a:lnTo>
                  <a:lnTo>
                    <a:pt x="0" y="718382"/>
                  </a:lnTo>
                  <a:close/>
                </a:path>
              </a:pathLst>
            </a:custGeom>
            <a:solidFill>
              <a:srgbClr val="3D75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pSp>
          <p:nvGrpSpPr>
            <p:cNvPr id="9" name="Gruppierung 8"/>
            <p:cNvGrpSpPr/>
            <p:nvPr/>
          </p:nvGrpSpPr>
          <p:grpSpPr>
            <a:xfrm>
              <a:off x="3635896" y="5555331"/>
              <a:ext cx="2170426" cy="299369"/>
              <a:chOff x="3635896" y="5555331"/>
              <a:chExt cx="2170426" cy="299369"/>
            </a:xfrm>
          </p:grpSpPr>
          <p:sp>
            <p:nvSpPr>
              <p:cNvPr id="16" name="Parallelogramm 15"/>
              <p:cNvSpPr/>
              <p:nvPr/>
            </p:nvSpPr>
            <p:spPr bwMode="auto">
              <a:xfrm>
                <a:off x="363589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/>
            </p:nvSpPr>
            <p:spPr bwMode="auto">
              <a:xfrm>
                <a:off x="400248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/>
            </p:nvSpPr>
            <p:spPr bwMode="auto">
              <a:xfrm>
                <a:off x="436906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/>
            </p:nvSpPr>
            <p:spPr bwMode="auto">
              <a:xfrm>
                <a:off x="473565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/>
            </p:nvSpPr>
            <p:spPr bwMode="auto">
              <a:xfrm>
                <a:off x="510223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/>
            </p:nvSpPr>
            <p:spPr bwMode="auto">
              <a:xfrm>
                <a:off x="5468819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2" name="Gruppierung 11"/>
            <p:cNvGrpSpPr/>
            <p:nvPr/>
          </p:nvGrpSpPr>
          <p:grpSpPr>
            <a:xfrm>
              <a:off x="6732240" y="6061844"/>
              <a:ext cx="2045210" cy="592328"/>
              <a:chOff x="6709616" y="6061844"/>
              <a:chExt cx="2045210" cy="592328"/>
            </a:xfrm>
          </p:grpSpPr>
          <p:sp>
            <p:nvSpPr>
              <p:cNvPr id="13" name="Parallelogramm 12"/>
              <p:cNvSpPr/>
              <p:nvPr/>
            </p:nvSpPr>
            <p:spPr bwMode="auto">
              <a:xfrm>
                <a:off x="6709616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/>
            </p:nvSpPr>
            <p:spPr bwMode="auto">
              <a:xfrm>
                <a:off x="74131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/>
            </p:nvSpPr>
            <p:spPr bwMode="auto">
              <a:xfrm>
                <a:off x="81243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  <p:grpSp>
        <p:nvGrpSpPr>
          <p:cNvPr id="22" name="Gruppierung 21"/>
          <p:cNvGrpSpPr/>
          <p:nvPr userDrawn="1"/>
        </p:nvGrpSpPr>
        <p:grpSpPr>
          <a:xfrm>
            <a:off x="3450614" y="3979398"/>
            <a:ext cx="6568468" cy="519653"/>
            <a:chOff x="2587960" y="4027999"/>
            <a:chExt cx="4926351" cy="389740"/>
          </a:xfrm>
        </p:grpSpPr>
        <p:sp>
          <p:nvSpPr>
            <p:cNvPr id="23" name="Parallelogramm 22"/>
            <p:cNvSpPr/>
            <p:nvPr userDrawn="1"/>
          </p:nvSpPr>
          <p:spPr bwMode="auto">
            <a:xfrm>
              <a:off x="2587960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9A0A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4" name="Parallelogramm 23"/>
            <p:cNvSpPr/>
            <p:nvPr userDrawn="1"/>
          </p:nvSpPr>
          <p:spPr bwMode="auto">
            <a:xfrm>
              <a:off x="348178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B8A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5" name="Parallelogramm 24"/>
            <p:cNvSpPr/>
            <p:nvPr userDrawn="1"/>
          </p:nvSpPr>
          <p:spPr bwMode="auto">
            <a:xfrm>
              <a:off x="436906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D6D8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6" name="Parallelogramm 25"/>
            <p:cNvSpPr/>
            <p:nvPr userDrawn="1"/>
          </p:nvSpPr>
          <p:spPr bwMode="auto">
            <a:xfrm>
              <a:off x="526414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F57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7" name="Parallelogramm 26"/>
            <p:cNvSpPr/>
            <p:nvPr userDrawn="1"/>
          </p:nvSpPr>
          <p:spPr bwMode="auto">
            <a:xfrm>
              <a:off x="6157479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40427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8" name="Parallelogramm 27"/>
            <p:cNvSpPr/>
            <p:nvPr userDrawn="1"/>
          </p:nvSpPr>
          <p:spPr bwMode="auto">
            <a:xfrm>
              <a:off x="7050774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422B6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pic>
        <p:nvPicPr>
          <p:cNvPr id="29" name="Bild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67" y="607783"/>
            <a:ext cx="2982707" cy="879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pierung 58"/>
          <p:cNvGrpSpPr/>
          <p:nvPr userDrawn="1"/>
        </p:nvGrpSpPr>
        <p:grpSpPr>
          <a:xfrm>
            <a:off x="-10421" y="0"/>
            <a:ext cx="12212841" cy="6858000"/>
            <a:chOff x="-7816" y="0"/>
            <a:chExt cx="9159631" cy="5143500"/>
          </a:xfrm>
        </p:grpSpPr>
        <p:grpSp>
          <p:nvGrpSpPr>
            <p:cNvPr id="25" name="Gruppierung 24"/>
            <p:cNvGrpSpPr/>
            <p:nvPr userDrawn="1"/>
          </p:nvGrpSpPr>
          <p:grpSpPr>
            <a:xfrm>
              <a:off x="-7816" y="0"/>
              <a:ext cx="9159631" cy="5143500"/>
              <a:chOff x="-7816" y="0"/>
              <a:chExt cx="9159631" cy="5143500"/>
            </a:xfrm>
          </p:grpSpPr>
          <p:grpSp>
            <p:nvGrpSpPr>
              <p:cNvPr id="26" name="Gruppierung 25"/>
              <p:cNvGrpSpPr/>
              <p:nvPr userDrawn="1"/>
            </p:nvGrpSpPr>
            <p:grpSpPr>
              <a:xfrm>
                <a:off x="-7816" y="0"/>
                <a:ext cx="9159631" cy="5143500"/>
                <a:chOff x="-7816" y="0"/>
                <a:chExt cx="9159631" cy="5143500"/>
              </a:xfrm>
            </p:grpSpPr>
            <p:cxnSp>
              <p:nvCxnSpPr>
                <p:cNvPr id="28" name="Gerade Verbindung 27"/>
                <p:cNvCxnSpPr/>
                <p:nvPr userDrawn="1"/>
              </p:nvCxnSpPr>
              <p:spPr bwMode="auto">
                <a:xfrm>
                  <a:off x="530225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Gerade Verbindung 28"/>
                <p:cNvCxnSpPr/>
                <p:nvPr userDrawn="1"/>
              </p:nvCxnSpPr>
              <p:spPr bwMode="auto">
                <a:xfrm>
                  <a:off x="8615685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Gerade Verbindung 29"/>
                <p:cNvCxnSpPr/>
                <p:nvPr userDrawn="1"/>
              </p:nvCxnSpPr>
              <p:spPr bwMode="auto">
                <a:xfrm>
                  <a:off x="7815" y="1201842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Gerade Verbindung 30"/>
                <p:cNvCxnSpPr/>
                <p:nvPr userDrawn="1"/>
              </p:nvCxnSpPr>
              <p:spPr bwMode="auto">
                <a:xfrm>
                  <a:off x="0" y="580012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Gerade Verbindung 31"/>
                <p:cNvCxnSpPr/>
                <p:nvPr userDrawn="1"/>
              </p:nvCxnSpPr>
              <p:spPr bwMode="auto">
                <a:xfrm>
                  <a:off x="-7816" y="4814186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Gerade Verbindung 32"/>
                <p:cNvCxnSpPr/>
                <p:nvPr userDrawn="1"/>
              </p:nvCxnSpPr>
              <p:spPr bwMode="auto">
                <a:xfrm>
                  <a:off x="7956376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Gerade Verbindung 33"/>
                <p:cNvCxnSpPr/>
                <p:nvPr userDrawn="1"/>
              </p:nvCxnSpPr>
              <p:spPr bwMode="auto">
                <a:xfrm>
                  <a:off x="0" y="4515966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7" name="Gerade Verbindung 26"/>
              <p:cNvCxnSpPr/>
              <p:nvPr userDrawn="1"/>
            </p:nvCxnSpPr>
            <p:spPr bwMode="auto">
              <a:xfrm>
                <a:off x="0" y="928439"/>
                <a:ext cx="9144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5" name="Gerade Verbindung 54"/>
            <p:cNvCxnSpPr/>
            <p:nvPr userDrawn="1"/>
          </p:nvCxnSpPr>
          <p:spPr bwMode="auto">
            <a:xfrm>
              <a:off x="357227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341987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464185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448944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6025" y="1613536"/>
            <a:ext cx="10346192" cy="4624686"/>
          </a:xfrm>
        </p:spPr>
        <p:txBody>
          <a:bodyPr lIns="0" rIns="0">
            <a:normAutofit/>
          </a:bodyPr>
          <a:lstStyle>
            <a:lvl1pPr>
              <a:defRPr sz="1920"/>
            </a:lvl1pPr>
            <a:lvl2pPr>
              <a:defRPr sz="180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7AAB-A700-485E-A2FB-EAC3CFB07074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945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696002" y="4950105"/>
            <a:ext cx="10769601" cy="612161"/>
          </a:xfrm>
        </p:spPr>
        <p:txBody>
          <a:bodyPr anchor="b"/>
          <a:lstStyle>
            <a:lvl1pPr>
              <a:lnSpc>
                <a:spcPts val="5333"/>
              </a:lnSpc>
              <a:defRPr sz="36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6969" y="5589240"/>
            <a:ext cx="10765367" cy="801024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667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3"/>
          </p:nvPr>
        </p:nvSpPr>
        <p:spPr bwMode="auto">
          <a:xfrm>
            <a:off x="711203" y="1914104"/>
            <a:ext cx="10779263" cy="2998797"/>
          </a:xfrm>
          <a:custGeom>
            <a:avLst/>
            <a:gdLst>
              <a:gd name="connsiteX0" fmla="*/ 0 w 8084447"/>
              <a:gd name="connsiteY0" fmla="*/ 0 h 2249098"/>
              <a:gd name="connsiteX1" fmla="*/ 8083969 w 8084447"/>
              <a:gd name="connsiteY1" fmla="*/ 0 h 2249098"/>
              <a:gd name="connsiteX2" fmla="*/ 8084277 w 8084447"/>
              <a:gd name="connsiteY2" fmla="*/ 352027 h 2249098"/>
              <a:gd name="connsiteX3" fmla="*/ 8083685 w 8084447"/>
              <a:gd name="connsiteY3" fmla="*/ 1586625 h 2249098"/>
              <a:gd name="connsiteX4" fmla="*/ 7426138 w 8084447"/>
              <a:gd name="connsiteY4" fmla="*/ 2249098 h 2249098"/>
              <a:gd name="connsiteX5" fmla="*/ 0 w 8084447"/>
              <a:gd name="connsiteY5" fmla="*/ 2245923 h 224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4447" h="2249098">
                <a:moveTo>
                  <a:pt x="0" y="0"/>
                </a:moveTo>
                <a:lnTo>
                  <a:pt x="8083969" y="0"/>
                </a:lnTo>
                <a:lnTo>
                  <a:pt x="8084277" y="352027"/>
                </a:lnTo>
                <a:cubicBezTo>
                  <a:pt x="8084578" y="798937"/>
                  <a:pt x="8084538" y="1221624"/>
                  <a:pt x="8083685" y="1586625"/>
                </a:cubicBezTo>
                <a:lnTo>
                  <a:pt x="7426138" y="2249098"/>
                </a:lnTo>
                <a:lnTo>
                  <a:pt x="0" y="224592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67" y="607783"/>
            <a:ext cx="2982707" cy="879516"/>
          </a:xfrm>
          <a:prstGeom prst="rect">
            <a:avLst/>
          </a:prstGeom>
        </p:spPr>
      </p:pic>
      <p:grpSp>
        <p:nvGrpSpPr>
          <p:cNvPr id="9" name="Gruppierung 8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10" name="Gruppierung 9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Gerade Verbindung 35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" name="Rechteck 36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1" name="Gruppierung 10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Parallelogramm 23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5" name="Parallelogramm 24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696002" y="1728001"/>
            <a:ext cx="10769601" cy="1089025"/>
          </a:xfrm>
        </p:spPr>
        <p:txBody>
          <a:bodyPr anchor="b"/>
          <a:lstStyle>
            <a:lvl1pPr>
              <a:lnSpc>
                <a:spcPts val="5333"/>
              </a:lnSpc>
              <a:defRPr sz="36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6969" y="2844000"/>
            <a:ext cx="10765367" cy="119460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667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67" y="607783"/>
            <a:ext cx="2982707" cy="879516"/>
          </a:xfrm>
          <a:prstGeom prst="rect">
            <a:avLst/>
          </a:prstGeom>
        </p:spPr>
      </p:pic>
      <p:grpSp>
        <p:nvGrpSpPr>
          <p:cNvPr id="7" name="Gruppierung 6"/>
          <p:cNvGrpSpPr/>
          <p:nvPr userDrawn="1"/>
        </p:nvGrpSpPr>
        <p:grpSpPr>
          <a:xfrm>
            <a:off x="4847861" y="5121109"/>
            <a:ext cx="7344139" cy="1736891"/>
            <a:chOff x="3635896" y="5555331"/>
            <a:chExt cx="5508104" cy="1302668"/>
          </a:xfrm>
        </p:grpSpPr>
        <p:sp>
          <p:nvSpPr>
            <p:cNvPr id="8" name="Parallelogramm 7"/>
            <p:cNvSpPr/>
            <p:nvPr/>
          </p:nvSpPr>
          <p:spPr bwMode="auto">
            <a:xfrm>
              <a:off x="4957911" y="5558506"/>
              <a:ext cx="2483505" cy="1299493"/>
            </a:xfrm>
            <a:prstGeom prst="parallelogram">
              <a:avLst>
                <a:gd name="adj" fmla="val 99957"/>
              </a:avLst>
            </a:prstGeom>
            <a:gradFill>
              <a:gsLst>
                <a:gs pos="0">
                  <a:srgbClr val="3A9EAA"/>
                </a:gs>
                <a:gs pos="100000">
                  <a:srgbClr val="3D7591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9" name="Freihandform 8"/>
            <p:cNvSpPr/>
            <p:nvPr/>
          </p:nvSpPr>
          <p:spPr bwMode="auto">
            <a:xfrm>
              <a:off x="8348187" y="6061844"/>
              <a:ext cx="795813" cy="796155"/>
            </a:xfrm>
            <a:custGeom>
              <a:avLst/>
              <a:gdLst>
                <a:gd name="connsiteX0" fmla="*/ 718073 w 718073"/>
                <a:gd name="connsiteY0" fmla="*/ 0 h 718382"/>
                <a:gd name="connsiteX1" fmla="*/ 718073 w 718073"/>
                <a:gd name="connsiteY1" fmla="*/ 718382 h 718382"/>
                <a:gd name="connsiteX2" fmla="*/ 0 w 718073"/>
                <a:gd name="connsiteY2" fmla="*/ 718382 h 71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073" h="718382">
                  <a:moveTo>
                    <a:pt x="718073" y="0"/>
                  </a:moveTo>
                  <a:lnTo>
                    <a:pt x="718073" y="718382"/>
                  </a:lnTo>
                  <a:lnTo>
                    <a:pt x="0" y="718382"/>
                  </a:lnTo>
                  <a:close/>
                </a:path>
              </a:pathLst>
            </a:custGeom>
            <a:solidFill>
              <a:srgbClr val="3D75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pSp>
          <p:nvGrpSpPr>
            <p:cNvPr id="11" name="Gruppierung 10"/>
            <p:cNvGrpSpPr/>
            <p:nvPr/>
          </p:nvGrpSpPr>
          <p:grpSpPr>
            <a:xfrm>
              <a:off x="3635896" y="5555331"/>
              <a:ext cx="2170426" cy="299369"/>
              <a:chOff x="3635896" y="5555331"/>
              <a:chExt cx="2170426" cy="299369"/>
            </a:xfrm>
          </p:grpSpPr>
          <p:sp>
            <p:nvSpPr>
              <p:cNvPr id="16" name="Parallelogramm 15"/>
              <p:cNvSpPr/>
              <p:nvPr/>
            </p:nvSpPr>
            <p:spPr bwMode="auto">
              <a:xfrm>
                <a:off x="363589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/>
            </p:nvSpPr>
            <p:spPr bwMode="auto">
              <a:xfrm>
                <a:off x="400248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/>
            </p:nvSpPr>
            <p:spPr bwMode="auto">
              <a:xfrm>
                <a:off x="436906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/>
            </p:nvSpPr>
            <p:spPr bwMode="auto">
              <a:xfrm>
                <a:off x="473565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/>
            </p:nvSpPr>
            <p:spPr bwMode="auto">
              <a:xfrm>
                <a:off x="510223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/>
            </p:nvSpPr>
            <p:spPr bwMode="auto">
              <a:xfrm>
                <a:off x="5468819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2" name="Gruppierung 11"/>
            <p:cNvGrpSpPr/>
            <p:nvPr/>
          </p:nvGrpSpPr>
          <p:grpSpPr>
            <a:xfrm>
              <a:off x="6732240" y="6061844"/>
              <a:ext cx="2045210" cy="592328"/>
              <a:chOff x="6709616" y="6061844"/>
              <a:chExt cx="2045210" cy="592328"/>
            </a:xfrm>
          </p:grpSpPr>
          <p:sp>
            <p:nvSpPr>
              <p:cNvPr id="13" name="Parallelogramm 12"/>
              <p:cNvSpPr/>
              <p:nvPr/>
            </p:nvSpPr>
            <p:spPr bwMode="auto">
              <a:xfrm>
                <a:off x="6709616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/>
            </p:nvSpPr>
            <p:spPr bwMode="auto">
              <a:xfrm>
                <a:off x="74131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/>
            </p:nvSpPr>
            <p:spPr bwMode="auto">
              <a:xfrm>
                <a:off x="81243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/>
          <p:cNvSpPr>
            <a:spLocks noGrp="1"/>
          </p:cNvSpPr>
          <p:nvPr>
            <p:ph sz="quarter" idx="12"/>
          </p:nvPr>
        </p:nvSpPr>
        <p:spPr>
          <a:xfrm>
            <a:off x="706967" y="1604797"/>
            <a:ext cx="10780613" cy="4416491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06967" y="356659"/>
            <a:ext cx="8365364" cy="960107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8752" y="6275246"/>
            <a:ext cx="2432049" cy="2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4579" y="6273149"/>
            <a:ext cx="2540000" cy="2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36B4F74-2901-1B4A-A15E-8C1388FF047B}" type="datetime1">
              <a:rPr lang="en-GB" noProof="0" smtClean="0"/>
              <a:t>24/04/2024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ubtitel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06969" y="1584797"/>
            <a:ext cx="10773833" cy="290753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8" name="Inhaltsplatzhalter 17"/>
          <p:cNvSpPr>
            <a:spLocks noGrp="1"/>
          </p:cNvSpPr>
          <p:nvPr>
            <p:ph sz="quarter" idx="12"/>
          </p:nvPr>
        </p:nvSpPr>
        <p:spPr>
          <a:xfrm>
            <a:off x="706967" y="1953493"/>
            <a:ext cx="10780613" cy="4067796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9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8752" y="6275246"/>
            <a:ext cx="2432049" cy="2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10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4579" y="6273149"/>
            <a:ext cx="2540000" cy="2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8FC4669-B5B2-424D-A5E6-D35A4A957E17}" type="datetime1">
              <a:rPr lang="en-GB" noProof="0" smtClean="0"/>
              <a:t>24/04/2024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6966" y="1604797"/>
            <a:ext cx="5278967" cy="4416491"/>
          </a:xfrm>
        </p:spPr>
        <p:txBody>
          <a:bodyPr/>
          <a:lstStyle>
            <a:lvl1pPr>
              <a:buClr>
                <a:schemeClr val="tx1"/>
              </a:buClr>
              <a:defRPr sz="2133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2133"/>
            </a:lvl2pPr>
            <a:lvl3pPr>
              <a:buClr>
                <a:schemeClr val="accent3"/>
              </a:buClr>
              <a:defRPr sz="2133"/>
            </a:lvl3pPr>
            <a:lvl4pPr>
              <a:buClr>
                <a:schemeClr val="tx1"/>
              </a:buClr>
              <a:defRPr sz="2133"/>
            </a:lvl4pPr>
            <a:lvl5pPr>
              <a:buClr>
                <a:schemeClr val="tx1"/>
              </a:buCl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F6EC-59F6-4747-AD02-8B2929E149E7}" type="slidenum">
              <a:rPr lang="en-GB" noProof="0" smtClean="0"/>
              <a:pPr>
                <a:defRPr/>
              </a:pPr>
              <a:t>‹Nr.›</a:t>
            </a:fld>
            <a:endParaRPr lang="en-GB" sz="1867" noProof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CDA6A-1854-574C-A769-87800A426702}" type="datetime1">
              <a:rPr lang="en-GB" noProof="0" smtClean="0"/>
              <a:t>24/04/2024</a:t>
            </a:fld>
            <a:endParaRPr lang="en-GB" sz="1867" noProof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2"/>
          </p:nvPr>
        </p:nvSpPr>
        <p:spPr bwMode="auto">
          <a:xfrm>
            <a:off x="6192012" y="1602349"/>
            <a:ext cx="5299625" cy="4418939"/>
          </a:xfrm>
          <a:custGeom>
            <a:avLst/>
            <a:gdLst>
              <a:gd name="connsiteX0" fmla="*/ 0 w 3974719"/>
              <a:gd name="connsiteY0" fmla="*/ 0 h 3314204"/>
              <a:gd name="connsiteX1" fmla="*/ 3974719 w 3974719"/>
              <a:gd name="connsiteY1" fmla="*/ 0 h 3314204"/>
              <a:gd name="connsiteX2" fmla="*/ 3973079 w 3974719"/>
              <a:gd name="connsiteY2" fmla="*/ 2650893 h 3314204"/>
              <a:gd name="connsiteX3" fmla="*/ 3315532 w 3974719"/>
              <a:gd name="connsiteY3" fmla="*/ 3314204 h 3314204"/>
              <a:gd name="connsiteX4" fmla="*/ 0 w 3974719"/>
              <a:gd name="connsiteY4" fmla="*/ 3312785 h 331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4719" h="3314204">
                <a:moveTo>
                  <a:pt x="0" y="0"/>
                </a:moveTo>
                <a:lnTo>
                  <a:pt x="3974719" y="0"/>
                </a:lnTo>
                <a:lnTo>
                  <a:pt x="3973079" y="2650893"/>
                </a:lnTo>
                <a:lnTo>
                  <a:pt x="3315532" y="3314204"/>
                </a:lnTo>
                <a:lnTo>
                  <a:pt x="0" y="331278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706967" y="452669"/>
            <a:ext cx="8365364" cy="864096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6966" y="1604797"/>
            <a:ext cx="5278967" cy="4416491"/>
          </a:xfrm>
        </p:spPr>
        <p:txBody>
          <a:bodyPr/>
          <a:lstStyle>
            <a:lvl1pPr>
              <a:buClr>
                <a:schemeClr val="tx1"/>
              </a:buClr>
              <a:defRPr sz="2133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2133"/>
            </a:lvl2pPr>
            <a:lvl3pPr>
              <a:buClr>
                <a:schemeClr val="accent3"/>
              </a:buClr>
              <a:defRPr sz="2133"/>
            </a:lvl3pPr>
            <a:lvl4pPr>
              <a:buClr>
                <a:schemeClr val="tx1"/>
              </a:buClr>
              <a:defRPr sz="2133"/>
            </a:lvl4pPr>
            <a:lvl5pPr>
              <a:buClr>
                <a:schemeClr val="tx1"/>
              </a:buCl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F6EC-59F6-4747-AD02-8B2929E149E7}" type="slidenum">
              <a:rPr lang="en-GB" noProof="0" smtClean="0"/>
              <a:pPr>
                <a:defRPr/>
              </a:pPr>
              <a:t>‹Nr.›</a:t>
            </a:fld>
            <a:endParaRPr lang="en-GB" sz="1867" noProof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CDA6A-1854-574C-A769-87800A426702}" type="datetime1">
              <a:rPr lang="en-GB" noProof="0" smtClean="0"/>
              <a:t>24/04/2024</a:t>
            </a:fld>
            <a:endParaRPr lang="en-GB" sz="1867" noProof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706967" y="452669"/>
            <a:ext cx="8365364" cy="864096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6192011" y="1604797"/>
            <a:ext cx="5280587" cy="4416491"/>
          </a:xfrm>
        </p:spPr>
        <p:txBody>
          <a:bodyPr/>
          <a:lstStyle>
            <a:lvl1pPr>
              <a:buClr>
                <a:schemeClr val="tx1"/>
              </a:buClr>
              <a:defRPr sz="2133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2133"/>
            </a:lvl2pPr>
            <a:lvl3pPr>
              <a:buClr>
                <a:schemeClr val="accent3"/>
              </a:buClr>
              <a:defRPr sz="2133"/>
            </a:lvl3pPr>
            <a:lvl4pPr>
              <a:buClr>
                <a:schemeClr val="tx1"/>
              </a:buClr>
              <a:defRPr sz="2133"/>
            </a:lvl4pPr>
            <a:lvl5pPr>
              <a:buClr>
                <a:schemeClr val="tx1"/>
              </a:buCl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3888D3A-B182-8949-9F70-1309707E4E20}" type="slidenum">
              <a:rPr lang="en-GB" noProof="0" smtClean="0"/>
              <a:pPr>
                <a:defRPr/>
              </a:pPr>
              <a:t>‹Nr.›</a:t>
            </a:fld>
            <a:endParaRPr lang="en-GB" sz="1867" noProof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198AD64C-CCF5-CC4A-BA46-EEB0FF8EC03D}" type="datetime1">
              <a:rPr lang="en-GB" noProof="0" smtClean="0"/>
              <a:t>24/04/2024</a:t>
            </a:fld>
            <a:endParaRPr lang="en-GB" sz="1867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 bwMode="auto">
          <a:xfrm>
            <a:off x="710806" y="1602349"/>
            <a:ext cx="10780831" cy="4418939"/>
          </a:xfrm>
          <a:custGeom>
            <a:avLst/>
            <a:gdLst>
              <a:gd name="connsiteX0" fmla="*/ 0 w 8085623"/>
              <a:gd name="connsiteY0" fmla="*/ 0 h 3310018"/>
              <a:gd name="connsiteX1" fmla="*/ 8085623 w 8085623"/>
              <a:gd name="connsiteY1" fmla="*/ 0 h 3310018"/>
              <a:gd name="connsiteX2" fmla="*/ 8083983 w 8085623"/>
              <a:gd name="connsiteY2" fmla="*/ 2647545 h 3310018"/>
              <a:gd name="connsiteX3" fmla="*/ 7426436 w 8085623"/>
              <a:gd name="connsiteY3" fmla="*/ 3310018 h 3310018"/>
              <a:gd name="connsiteX4" fmla="*/ 298 w 8085623"/>
              <a:gd name="connsiteY4" fmla="*/ 3306843 h 3310018"/>
              <a:gd name="connsiteX5" fmla="*/ 1 w 8085623"/>
              <a:gd name="connsiteY5" fmla="*/ 47868 h 33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5623" h="3310018">
                <a:moveTo>
                  <a:pt x="0" y="0"/>
                </a:moveTo>
                <a:lnTo>
                  <a:pt x="8085623" y="0"/>
                </a:lnTo>
                <a:lnTo>
                  <a:pt x="8083983" y="2647545"/>
                </a:lnTo>
                <a:lnTo>
                  <a:pt x="7426436" y="3310018"/>
                </a:lnTo>
                <a:lnTo>
                  <a:pt x="298" y="3306843"/>
                </a:lnTo>
                <a:cubicBezTo>
                  <a:pt x="1092" y="2026744"/>
                  <a:pt x="100" y="1134193"/>
                  <a:pt x="1" y="4786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grpSp>
        <p:nvGrpSpPr>
          <p:cNvPr id="7" name="Gruppierung 6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8" name="Gruppierung 7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4" name="Gerade Verbindung 23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" name="Rechteck 34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9" name="Gruppierung 8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8752" y="6275246"/>
            <a:ext cx="2432049" cy="2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9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4579" y="6273149"/>
            <a:ext cx="2540000" cy="25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FAF9002-F3AC-9D48-9425-5ADC68E24044}" type="datetime1">
              <a:rPr lang="en-GB" noProof="0" smtClean="0"/>
              <a:t>24/04/2024</a:t>
            </a:fld>
            <a:endParaRPr lang="en-GB" noProof="0"/>
          </a:p>
        </p:txBody>
      </p:sp>
      <p:grpSp>
        <p:nvGrpSpPr>
          <p:cNvPr id="6" name="Gruppierung 5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7" name="Gruppierung 6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3" name="Gerade Verbindung 22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Gerade Verbindung 23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4" name="Rechteck 33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0" name="Gruppierung 9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1" name="Parallelogramm 10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2" name="Parallelogramm 11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8752" y="6275246"/>
            <a:ext cx="2432049" cy="2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4579" y="6273149"/>
            <a:ext cx="2540000" cy="2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5197BF1-BDDE-E74D-BA45-32BDC1105D8B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102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706967" y="356659"/>
            <a:ext cx="8365364" cy="9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 err="1"/>
              <a:t>Mastertitelformat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bearbeiten</a:t>
            </a:r>
            <a:endParaRPr lang="en-GB" altLang="de-DE" noProof="0" dirty="0"/>
          </a:p>
        </p:txBody>
      </p:sp>
      <p:sp>
        <p:nvSpPr>
          <p:cNvPr id="1029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6968" y="1602318"/>
            <a:ext cx="10773833" cy="441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 err="1"/>
              <a:t>Mastertextformat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bearbeiten</a:t>
            </a:r>
            <a:endParaRPr lang="en-GB" altLang="de-DE" noProof="0" dirty="0"/>
          </a:p>
          <a:p>
            <a:pPr lvl="1"/>
            <a:r>
              <a:rPr lang="en-GB" altLang="de-DE" noProof="0" dirty="0" err="1"/>
              <a:t>Zweite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Ebene</a:t>
            </a:r>
            <a:endParaRPr lang="en-GB" altLang="de-DE" noProof="0" dirty="0"/>
          </a:p>
          <a:p>
            <a:pPr lvl="2"/>
            <a:r>
              <a:rPr lang="en-GB" altLang="de-DE" noProof="0" dirty="0" err="1"/>
              <a:t>Dritte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Ebene</a:t>
            </a:r>
            <a:endParaRPr lang="en-GB" altLang="de-DE" noProof="0" dirty="0"/>
          </a:p>
          <a:p>
            <a:pPr lvl="3"/>
            <a:r>
              <a:rPr lang="en-GB" altLang="de-DE" noProof="0" dirty="0" err="1"/>
              <a:t>Vierte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Ebene</a:t>
            </a:r>
            <a:endParaRPr lang="en-GB" altLang="de-DE" noProof="0" dirty="0"/>
          </a:p>
          <a:p>
            <a:pPr lvl="4"/>
            <a:r>
              <a:rPr lang="en-GB" altLang="de-DE" noProof="0" dirty="0" err="1"/>
              <a:t>Fünfte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Ebene</a:t>
            </a:r>
            <a:endParaRPr lang="en-GB" altLang="de-DE" noProof="0" dirty="0"/>
          </a:p>
        </p:txBody>
      </p:sp>
      <p:cxnSp>
        <p:nvCxnSpPr>
          <p:cNvPr id="1031" name="Gerade Verbindung 12"/>
          <p:cNvCxnSpPr>
            <a:cxnSpLocks noChangeShapeType="1"/>
          </p:cNvCxnSpPr>
          <p:nvPr/>
        </p:nvCxnSpPr>
        <p:spPr bwMode="auto">
          <a:xfrm>
            <a:off x="6021919" y="427039"/>
            <a:ext cx="1096433" cy="822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639"/>
          <a:stretch/>
        </p:blipFill>
        <p:spPr>
          <a:xfrm>
            <a:off x="9421521" y="347617"/>
            <a:ext cx="2057780" cy="46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7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8" r:id="rId1"/>
    <p:sldLayoutId id="2147484729" r:id="rId2"/>
    <p:sldLayoutId id="2147484730" r:id="rId3"/>
    <p:sldLayoutId id="2147484731" r:id="rId4"/>
    <p:sldLayoutId id="2147484732" r:id="rId5"/>
    <p:sldLayoutId id="2147484733" r:id="rId6"/>
    <p:sldLayoutId id="2147484734" r:id="rId7"/>
    <p:sldLayoutId id="2147484735" r:id="rId8"/>
    <p:sldLayoutId id="2147484736" r:id="rId9"/>
    <p:sldLayoutId id="2147484737" r:id="rId10"/>
    <p:sldLayoutId id="2147484738" r:id="rId11"/>
    <p:sldLayoutId id="2147484739" r:id="rId12"/>
    <p:sldLayoutId id="2147484740" r:id="rId13"/>
    <p:sldLayoutId id="2147484741" r:id="rId1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33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467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467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467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467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59824" indent="-359824" algn="l" rtl="0" eaLnBrk="1" fontAlgn="base" hangingPunct="1">
        <a:spcBef>
          <a:spcPts val="533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2133">
          <a:solidFill>
            <a:schemeClr val="tx1"/>
          </a:solidFill>
          <a:latin typeface="+mn-lt"/>
          <a:ea typeface="+mn-ea"/>
          <a:cs typeface="+mn-cs"/>
        </a:defRPr>
      </a:lvl1pPr>
      <a:lvl2pPr marL="713300" indent="-353475" algn="l" rtl="0" eaLnBrk="1" fontAlgn="base" hangingPunct="1">
        <a:spcBef>
          <a:spcPts val="533"/>
        </a:spcBef>
        <a:spcAft>
          <a:spcPct val="0"/>
        </a:spcAft>
        <a:buClr>
          <a:schemeClr val="accent3"/>
        </a:buClr>
        <a:buFont typeface="Arial" charset="0"/>
        <a:buChar char="•"/>
        <a:tabLst/>
        <a:defRPr sz="2133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073124" indent="-359824" algn="l" rtl="0" eaLnBrk="1" fontAlgn="base" hangingPunct="1">
        <a:spcBef>
          <a:spcPts val="533"/>
        </a:spcBef>
        <a:spcAft>
          <a:spcPct val="0"/>
        </a:spcAft>
        <a:buClr>
          <a:schemeClr val="accent3"/>
        </a:buClr>
        <a:buFont typeface="Arial" charset="0"/>
        <a:buChar char="•"/>
        <a:tabLst/>
        <a:defRPr sz="2133">
          <a:solidFill>
            <a:schemeClr val="tx1"/>
          </a:solidFill>
          <a:latin typeface="+mn-lt"/>
          <a:ea typeface="Geneva" pitchFamily="-107" charset="-128"/>
          <a:cs typeface="Geneva" pitchFamily="-107" charset="-128"/>
        </a:defRPr>
      </a:lvl3pPr>
      <a:lvl4pPr marL="1454113" indent="-380990" algn="l" rtl="0" eaLnBrk="1" fontAlgn="base" hangingPunct="1">
        <a:spcBef>
          <a:spcPts val="533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2133">
          <a:solidFill>
            <a:schemeClr val="tx1"/>
          </a:solidFill>
          <a:latin typeface="+mn-lt"/>
          <a:ea typeface="Geneva" pitchFamily="-107" charset="-128"/>
          <a:cs typeface="Geneva" charset="0"/>
        </a:defRPr>
      </a:lvl4pPr>
      <a:lvl5pPr marL="1807588" indent="-380990" algn="l" rtl="0" eaLnBrk="1" fontAlgn="base" hangingPunct="1">
        <a:spcBef>
          <a:spcPts val="533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2133">
          <a:solidFill>
            <a:schemeClr val="tx1"/>
          </a:solidFill>
          <a:latin typeface="+mn-lt"/>
          <a:ea typeface="Geneva" pitchFamily="-107" charset="-128"/>
          <a:cs typeface="Geneva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0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altLang="de-DE" sz="3600" dirty="0"/>
              <a:t>Some thoughts on the societal impact of Multinational firms</a:t>
            </a:r>
            <a:endParaRPr lang="de-DE" altLang="de-DE" sz="3600" dirty="0"/>
          </a:p>
        </p:txBody>
      </p:sp>
      <p:sp>
        <p:nvSpPr>
          <p:cNvPr id="12290" name="Untertitel 1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GB" sz="2000" dirty="0"/>
              <a:t>Small countries and grand challenges - </a:t>
            </a:r>
            <a:r>
              <a:rPr lang="de-DE" altLang="de-DE" sz="2000" dirty="0" err="1"/>
              <a:t>Belspo</a:t>
            </a:r>
            <a:r>
              <a:rPr lang="de-DE" altLang="de-DE" sz="2000" dirty="0"/>
              <a:t>-MERI STI </a:t>
            </a:r>
            <a:r>
              <a:rPr lang="de-DE" altLang="de-DE" sz="2000" dirty="0" err="1"/>
              <a:t>conference</a:t>
            </a:r>
            <a:r>
              <a:rPr lang="de-DE" altLang="de-DE" sz="2000" dirty="0"/>
              <a:t> 25 April 2024 - </a:t>
            </a:r>
            <a:r>
              <a:rPr lang="de-DE" altLang="de-DE" sz="2000" dirty="0" err="1"/>
              <a:t>Brussels</a:t>
            </a:r>
            <a:endParaRPr lang="de-DE" altLang="de-DE" sz="2000" dirty="0"/>
          </a:p>
          <a:p>
            <a:pPr>
              <a:buFont typeface="Wingdings" charset="2"/>
              <a:buNone/>
            </a:pPr>
            <a:endParaRPr lang="de-DE" altLang="de-DE" dirty="0"/>
          </a:p>
          <a:p>
            <a:pPr>
              <a:buFont typeface="Wingdings" charset="2"/>
              <a:buNone/>
            </a:pPr>
            <a:endParaRPr lang="de-DE" altLang="de-DE" dirty="0"/>
          </a:p>
          <a:p>
            <a:pPr>
              <a:buFont typeface="Wingdings" charset="2"/>
              <a:buNone/>
            </a:pPr>
            <a:endParaRPr lang="de-DE" altLang="de-DE" dirty="0"/>
          </a:p>
          <a:p>
            <a:pPr>
              <a:buFont typeface="Wingdings" charset="2"/>
              <a:buNone/>
            </a:pPr>
            <a:endParaRPr lang="de-DE" altLang="de-DE" dirty="0"/>
          </a:p>
        </p:txBody>
      </p:sp>
      <p:sp>
        <p:nvSpPr>
          <p:cNvPr id="12291" name="Inhaltsplatzhalt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altLang="de-DE" dirty="0"/>
              <a:t>Bernhard Dachs, AIT Austrian Institute of Technology, Vienna, Austria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8664E7D6-BB73-D948-3C9D-D5E89C13F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988687"/>
              </p:ext>
            </p:extLst>
          </p:nvPr>
        </p:nvGraphicFramePr>
        <p:xfrm>
          <a:off x="711200" y="1484783"/>
          <a:ext cx="10029372" cy="44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8D0AD9C-11D1-3EED-3032-C88B290CB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7F6EC-59F6-4747-AD02-8B2929E149E7}" type="slidenum">
              <a:rPr lang="en-GB" noProof="0" smtClean="0"/>
              <a:pPr>
                <a:defRPr/>
              </a:pPr>
              <a:t>10</a:t>
            </a:fld>
            <a:endParaRPr lang="en-GB" sz="1867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AD51AB-7F4E-108D-28FD-696E919E1C9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2CDA6A-1854-574C-A769-87800A426702}" type="datetime1">
              <a:rPr lang="en-GB" noProof="0" smtClean="0"/>
              <a:t>24/04/2024</a:t>
            </a:fld>
            <a:endParaRPr lang="en-GB" sz="1867" noProof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463201A-0776-7C1D-AAF2-0E755FC1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 err="1"/>
              <a:t>the</a:t>
            </a:r>
            <a:r>
              <a:rPr lang="de-DE" sz="2600" dirty="0"/>
              <a:t> European </a:t>
            </a:r>
            <a:r>
              <a:rPr lang="de-DE" sz="2600" dirty="0" err="1"/>
              <a:t>union</a:t>
            </a:r>
            <a:r>
              <a:rPr lang="de-DE" sz="2600" dirty="0"/>
              <a:t> </a:t>
            </a:r>
            <a:r>
              <a:rPr lang="de-DE" sz="2600" dirty="0" err="1"/>
              <a:t>is</a:t>
            </a:r>
            <a:r>
              <a:rPr lang="de-DE" sz="2600" dirty="0"/>
              <a:t> </a:t>
            </a:r>
            <a:r>
              <a:rPr lang="de-DE" sz="2600" dirty="0" err="1"/>
              <a:t>loosing</a:t>
            </a:r>
            <a:r>
              <a:rPr lang="de-DE" sz="2600" dirty="0"/>
              <a:t> </a:t>
            </a:r>
            <a:r>
              <a:rPr lang="de-DE" sz="2600" dirty="0" err="1"/>
              <a:t>ground</a:t>
            </a:r>
            <a:br>
              <a:rPr lang="de-DE" sz="1600" dirty="0"/>
            </a:br>
            <a:r>
              <a:rPr lang="de-DE" sz="1600" dirty="0">
                <a:solidFill>
                  <a:schemeClr val="accent5"/>
                </a:solidFill>
              </a:rPr>
              <a:t>Growth of R&amp;D </a:t>
            </a:r>
            <a:r>
              <a:rPr lang="de-DE" sz="1600" dirty="0" err="1">
                <a:solidFill>
                  <a:schemeClr val="accent5"/>
                </a:solidFill>
              </a:rPr>
              <a:t>expenditures</a:t>
            </a:r>
            <a:r>
              <a:rPr lang="de-DE" sz="1600" dirty="0">
                <a:solidFill>
                  <a:schemeClr val="accent5"/>
                </a:solidFill>
              </a:rPr>
              <a:t> </a:t>
            </a:r>
            <a:r>
              <a:rPr lang="de-DE" sz="1600" dirty="0" err="1">
                <a:solidFill>
                  <a:schemeClr val="accent5"/>
                </a:solidFill>
              </a:rPr>
              <a:t>by</a:t>
            </a:r>
            <a:r>
              <a:rPr lang="de-DE" sz="1600" dirty="0">
                <a:solidFill>
                  <a:schemeClr val="accent5"/>
                </a:solidFill>
              </a:rPr>
              <a:t> </a:t>
            </a:r>
            <a:r>
              <a:rPr lang="de-DE" sz="1600" dirty="0" err="1">
                <a:solidFill>
                  <a:schemeClr val="accent5"/>
                </a:solidFill>
              </a:rPr>
              <a:t>us</a:t>
            </a:r>
            <a:r>
              <a:rPr lang="de-DE" sz="1600" dirty="0">
                <a:solidFill>
                  <a:schemeClr val="accent5"/>
                </a:solidFill>
              </a:rPr>
              <a:t> </a:t>
            </a:r>
            <a:r>
              <a:rPr lang="de-DE" sz="1600" dirty="0" err="1">
                <a:solidFill>
                  <a:schemeClr val="accent5"/>
                </a:solidFill>
              </a:rPr>
              <a:t>mnes</a:t>
            </a:r>
            <a:r>
              <a:rPr lang="de-DE" sz="1600" dirty="0">
                <a:solidFill>
                  <a:schemeClr val="accent5"/>
                </a:solidFill>
              </a:rPr>
              <a:t> in different countries, 2015-21</a:t>
            </a:r>
            <a:endParaRPr lang="en-GB" sz="1400" dirty="0">
              <a:solidFill>
                <a:schemeClr val="accent5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2FA5855-7761-3B81-42BD-622EA7265F07}"/>
              </a:ext>
            </a:extLst>
          </p:cNvPr>
          <p:cNvSpPr/>
          <p:nvPr/>
        </p:nvSpPr>
        <p:spPr>
          <a:xfrm>
            <a:off x="8544272" y="5949280"/>
            <a:ext cx="2642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US Department of Commerce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1114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E626679-4D5C-79D0-A2AB-7ECC1BCEB34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Market </a:t>
            </a:r>
            <a:r>
              <a:rPr lang="de-DE" dirty="0" err="1"/>
              <a:t>growth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in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world</a:t>
            </a:r>
            <a:r>
              <a:rPr lang="de-DE" dirty="0"/>
              <a:t> </a:t>
            </a:r>
            <a:r>
              <a:rPr lang="de-DE" dirty="0" err="1"/>
              <a:t>regions</a:t>
            </a:r>
            <a:endParaRPr lang="de-DE" dirty="0"/>
          </a:p>
          <a:p>
            <a:endParaRPr lang="de-DE" dirty="0"/>
          </a:p>
          <a:p>
            <a:r>
              <a:rPr lang="de-DE" dirty="0"/>
              <a:t>S&amp;T excellence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increasingly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in countries outside </a:t>
            </a:r>
            <a:r>
              <a:rPr lang="de-DE" dirty="0" err="1"/>
              <a:t>the</a:t>
            </a:r>
            <a:r>
              <a:rPr lang="de-DE" dirty="0"/>
              <a:t> US and </a:t>
            </a:r>
            <a:r>
              <a:rPr lang="de-DE" dirty="0" err="1"/>
              <a:t>the</a:t>
            </a:r>
            <a:r>
              <a:rPr lang="de-DE" dirty="0"/>
              <a:t> EU</a:t>
            </a:r>
          </a:p>
          <a:p>
            <a:endParaRPr lang="de-DE" dirty="0"/>
          </a:p>
          <a:p>
            <a:r>
              <a:rPr lang="en-GB" dirty="0"/>
              <a:t>The focus of investments is moving from </a:t>
            </a:r>
            <a:r>
              <a:rPr lang="en-GB" b="1" dirty="0"/>
              <a:t>manufacturing</a:t>
            </a:r>
            <a:r>
              <a:rPr lang="en-GB" dirty="0"/>
              <a:t> to </a:t>
            </a:r>
            <a:r>
              <a:rPr lang="en-GB" b="1" dirty="0"/>
              <a:t>services</a:t>
            </a:r>
          </a:p>
          <a:p>
            <a:pPr lvl="1"/>
            <a:r>
              <a:rPr lang="en-GB" dirty="0"/>
              <a:t>Amazon, Google, Meta, or Apple prefer India, Israel, but also the UK or Switzerland over EU locations</a:t>
            </a:r>
          </a:p>
          <a:p>
            <a:pPr lvl="1"/>
            <a:r>
              <a:rPr lang="en-GB" dirty="0"/>
              <a:t>the EU is specialized in manufacturing industries which reveal only slow growth</a:t>
            </a:r>
          </a:p>
          <a:p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FBD3B65-4736-F01B-B8E0-CA47C954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 </a:t>
            </a:r>
            <a:r>
              <a:rPr lang="de-DE" dirty="0" err="1"/>
              <a:t>loosing</a:t>
            </a:r>
            <a:r>
              <a:rPr lang="de-DE" dirty="0"/>
              <a:t> </a:t>
            </a:r>
            <a:r>
              <a:rPr lang="de-DE" dirty="0" err="1"/>
              <a:t>ground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8D22750-6CF6-1866-19DA-F650F9D15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3888D3A-B182-8949-9F70-1309707E4E20}" type="slidenum">
              <a:rPr lang="en-GB" noProof="0" smtClean="0"/>
              <a:pPr>
                <a:defRPr/>
              </a:pPr>
              <a:t>11</a:t>
            </a:fld>
            <a:endParaRPr lang="en-GB" sz="1867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FBA90BF-7F5F-1050-B14A-6FFFBBBE81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98AD64C-CCF5-CC4A-BA46-EEB0FF8EC03D}" type="datetime1">
              <a:rPr lang="en-GB" noProof="0" smtClean="0"/>
              <a:t>24/04/2024</a:t>
            </a:fld>
            <a:endParaRPr lang="en-GB" sz="1867" noProof="0"/>
          </a:p>
        </p:txBody>
      </p:sp>
    </p:spTree>
    <p:extLst>
      <p:ext uri="{BB962C8B-B14F-4D97-AF65-F5344CB8AC3E}">
        <p14:creationId xmlns:p14="http://schemas.microsoft.com/office/powerpoint/2010/main" val="771279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CE86F4-B58B-19FD-853D-5F8A844F7B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12</a:t>
            </a:fld>
            <a:endParaRPr lang="en-GB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611EC7-0A8E-E8AE-477A-F130975C1F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36B4F74-2901-1B4A-A15E-8C1388FF047B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28A322A-2B01-6871-E2EF-52EEFEEE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66" y="452669"/>
            <a:ext cx="9925538" cy="864096"/>
          </a:xfrm>
        </p:spPr>
        <p:txBody>
          <a:bodyPr/>
          <a:lstStyle/>
          <a:p>
            <a:r>
              <a:rPr lang="de-DE" dirty="0"/>
              <a:t>EU – stuck in ‚</a:t>
            </a:r>
            <a:r>
              <a:rPr lang="de-DE" dirty="0" err="1"/>
              <a:t>old</a:t>
            </a:r>
            <a:r>
              <a:rPr lang="de-DE" dirty="0"/>
              <a:t>‘ </a:t>
            </a:r>
            <a:r>
              <a:rPr lang="de-DE" dirty="0" err="1"/>
              <a:t>industries</a:t>
            </a:r>
            <a:r>
              <a:rPr lang="de-DE" dirty="0"/>
              <a:t>?</a:t>
            </a:r>
            <a:br>
              <a:rPr lang="de-DE" dirty="0"/>
            </a:br>
            <a:r>
              <a:rPr lang="de-DE" sz="1600" dirty="0" err="1">
                <a:solidFill>
                  <a:srgbClr val="7C8388"/>
                </a:solidFill>
                <a:latin typeface="+mn-lt"/>
                <a:cs typeface="+mn-cs"/>
              </a:rPr>
              <a:t>Sectoral</a:t>
            </a:r>
            <a:r>
              <a:rPr lang="de-DE" sz="1600" dirty="0">
                <a:solidFill>
                  <a:srgbClr val="7C8388"/>
                </a:solidFill>
                <a:latin typeface="+mn-lt"/>
                <a:cs typeface="+mn-cs"/>
              </a:rPr>
              <a:t> </a:t>
            </a:r>
            <a:r>
              <a:rPr lang="de-DE" sz="1600" dirty="0" err="1">
                <a:solidFill>
                  <a:srgbClr val="7C8388"/>
                </a:solidFill>
                <a:latin typeface="+mn-lt"/>
                <a:cs typeface="+mn-cs"/>
              </a:rPr>
              <a:t>distribution</a:t>
            </a:r>
            <a:r>
              <a:rPr lang="de-DE" sz="1600" dirty="0">
                <a:solidFill>
                  <a:srgbClr val="7C8388"/>
                </a:solidFill>
                <a:latin typeface="+mn-lt"/>
                <a:cs typeface="+mn-cs"/>
              </a:rPr>
              <a:t> of </a:t>
            </a:r>
            <a:r>
              <a:rPr lang="de-DE" sz="1600" dirty="0" err="1">
                <a:solidFill>
                  <a:srgbClr val="7C8388"/>
                </a:solidFill>
                <a:latin typeface="+mn-lt"/>
                <a:cs typeface="+mn-cs"/>
              </a:rPr>
              <a:t>us</a:t>
            </a:r>
            <a:r>
              <a:rPr lang="de-DE" sz="1600" dirty="0">
                <a:solidFill>
                  <a:srgbClr val="7C8388"/>
                </a:solidFill>
                <a:latin typeface="+mn-lt"/>
                <a:cs typeface="+mn-cs"/>
              </a:rPr>
              <a:t> R&amp;D </a:t>
            </a:r>
            <a:r>
              <a:rPr lang="de-DE" sz="1600" dirty="0" err="1">
                <a:solidFill>
                  <a:srgbClr val="7C8388"/>
                </a:solidFill>
                <a:latin typeface="+mn-lt"/>
                <a:cs typeface="+mn-cs"/>
              </a:rPr>
              <a:t>expenditures</a:t>
            </a:r>
            <a:r>
              <a:rPr lang="de-DE" sz="1600" dirty="0">
                <a:solidFill>
                  <a:srgbClr val="7C8388"/>
                </a:solidFill>
                <a:latin typeface="+mn-lt"/>
                <a:cs typeface="+mn-cs"/>
              </a:rPr>
              <a:t> in </a:t>
            </a:r>
            <a:r>
              <a:rPr lang="de-DE" sz="1600" dirty="0" err="1">
                <a:solidFill>
                  <a:srgbClr val="7C8388"/>
                </a:solidFill>
                <a:latin typeface="+mn-lt"/>
                <a:cs typeface="+mn-cs"/>
              </a:rPr>
              <a:t>the</a:t>
            </a:r>
            <a:r>
              <a:rPr lang="de-DE" sz="1600" dirty="0">
                <a:solidFill>
                  <a:srgbClr val="7C8388"/>
                </a:solidFill>
                <a:latin typeface="+mn-lt"/>
                <a:cs typeface="+mn-cs"/>
              </a:rPr>
              <a:t> EU and in </a:t>
            </a:r>
            <a:r>
              <a:rPr lang="de-DE" sz="1600" dirty="0" err="1">
                <a:solidFill>
                  <a:srgbClr val="7C8388"/>
                </a:solidFill>
                <a:latin typeface="+mn-lt"/>
                <a:cs typeface="+mn-cs"/>
              </a:rPr>
              <a:t>asia-pacific</a:t>
            </a:r>
            <a:r>
              <a:rPr lang="de-DE" sz="1600" dirty="0">
                <a:solidFill>
                  <a:srgbClr val="7C8388"/>
                </a:solidFill>
                <a:latin typeface="+mn-lt"/>
                <a:cs typeface="+mn-cs"/>
              </a:rPr>
              <a:t>, 2021</a:t>
            </a:r>
            <a:endParaRPr lang="en-GB" sz="1600" dirty="0">
              <a:solidFill>
                <a:srgbClr val="7C8388"/>
              </a:solidFill>
              <a:latin typeface="+mn-lt"/>
              <a:cs typeface="+mn-cs"/>
            </a:endParaRPr>
          </a:p>
        </p:txBody>
      </p:sp>
      <p:graphicFrame>
        <p:nvGraphicFramePr>
          <p:cNvPr id="11" name="Inhaltsplatzhalter 10">
            <a:extLst>
              <a:ext uri="{FF2B5EF4-FFF2-40B4-BE49-F238E27FC236}">
                <a16:creationId xmlns:a16="http://schemas.microsoft.com/office/drawing/2014/main" id="{3FDC32EF-CB05-9C02-F9E8-E2C7BAFD59C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16692147"/>
              </p:ext>
            </p:extLst>
          </p:nvPr>
        </p:nvGraphicFramePr>
        <p:xfrm>
          <a:off x="706438" y="1604963"/>
          <a:ext cx="5280025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B75E283A-41B8-4789-884A-75CF756D7E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165518"/>
              </p:ext>
            </p:extLst>
          </p:nvPr>
        </p:nvGraphicFramePr>
        <p:xfrm>
          <a:off x="1199456" y="1601788"/>
          <a:ext cx="4613910" cy="44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Bildplatzhalter 16">
            <a:extLst>
              <a:ext uri="{FF2B5EF4-FFF2-40B4-BE49-F238E27FC236}">
                <a16:creationId xmlns:a16="http://schemas.microsoft.com/office/drawing/2014/main" id="{7B6B2570-8441-4193-867D-EF96D40C2BFC}"/>
              </a:ext>
            </a:extLst>
          </p:cNvPr>
          <p:cNvGraphicFramePr>
            <a:graphicFrameLocks noGrp="1"/>
          </p:cNvGraphicFramePr>
          <p:nvPr>
            <p:ph type="pic" sz="quarter" idx="12"/>
            <p:extLst>
              <p:ext uri="{D42A27DB-BD31-4B8C-83A1-F6EECF244321}">
                <p14:modId xmlns:p14="http://schemas.microsoft.com/office/powerpoint/2010/main" val="237126139"/>
              </p:ext>
            </p:extLst>
          </p:nvPr>
        </p:nvGraphicFramePr>
        <p:xfrm>
          <a:off x="6191250" y="1601788"/>
          <a:ext cx="5300663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hteck 17">
            <a:extLst>
              <a:ext uri="{FF2B5EF4-FFF2-40B4-BE49-F238E27FC236}">
                <a16:creationId xmlns:a16="http://schemas.microsoft.com/office/drawing/2014/main" id="{3B8ADABA-B283-C809-256D-1AB8FB95B0CC}"/>
              </a:ext>
            </a:extLst>
          </p:cNvPr>
          <p:cNvSpPr/>
          <p:nvPr/>
        </p:nvSpPr>
        <p:spPr>
          <a:xfrm>
            <a:off x="8544272" y="5949280"/>
            <a:ext cx="2642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US Department of Commerce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2465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6DE30B8-2580-2527-657A-E1394DFE4A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b="1" dirty="0" err="1"/>
              <a:t>There</a:t>
            </a:r>
            <a:r>
              <a:rPr lang="de-DE" b="1" dirty="0"/>
              <a:t> </a:t>
            </a:r>
            <a:r>
              <a:rPr lang="de-DE" b="1" dirty="0" err="1"/>
              <a:t>are</a:t>
            </a:r>
            <a:r>
              <a:rPr lang="de-DE" b="1" dirty="0"/>
              <a:t> </a:t>
            </a:r>
            <a:r>
              <a:rPr lang="de-DE" b="1" dirty="0" err="1"/>
              <a:t>no</a:t>
            </a:r>
            <a:r>
              <a:rPr lang="de-DE" b="1" dirty="0"/>
              <a:t> </a:t>
            </a:r>
            <a:r>
              <a:rPr lang="de-DE" b="1" dirty="0" err="1"/>
              <a:t>specific</a:t>
            </a:r>
            <a:r>
              <a:rPr lang="de-DE" b="1" dirty="0"/>
              <a:t> </a:t>
            </a:r>
            <a:r>
              <a:rPr lang="de-DE" b="1" dirty="0" err="1"/>
              <a:t>measures</a:t>
            </a:r>
            <a:r>
              <a:rPr lang="de-DE" b="1" dirty="0"/>
              <a:t> </a:t>
            </a:r>
            <a:r>
              <a:rPr lang="de-DE" dirty="0"/>
              <a:t>– </a:t>
            </a:r>
            <a:r>
              <a:rPr lang="de-DE" dirty="0" err="1"/>
              <a:t>everything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benefits</a:t>
            </a:r>
            <a:r>
              <a:rPr lang="de-DE" dirty="0"/>
              <a:t> EU </a:t>
            </a:r>
            <a:r>
              <a:rPr lang="de-DE" dirty="0" err="1"/>
              <a:t>innovation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also </a:t>
            </a:r>
            <a:r>
              <a:rPr lang="de-DE" dirty="0" err="1"/>
              <a:t>highly</a:t>
            </a:r>
            <a:r>
              <a:rPr lang="de-DE" dirty="0"/>
              <a:t> </a:t>
            </a:r>
            <a:r>
              <a:rPr lang="de-DE" dirty="0" err="1"/>
              <a:t>welcome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attract</a:t>
            </a:r>
            <a:r>
              <a:rPr lang="de-DE" dirty="0"/>
              <a:t> R&amp;D </a:t>
            </a:r>
            <a:r>
              <a:rPr lang="de-DE" dirty="0" err="1"/>
              <a:t>investments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abroad</a:t>
            </a:r>
            <a:r>
              <a:rPr lang="de-DE" dirty="0"/>
              <a:t>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 in </a:t>
            </a:r>
            <a:r>
              <a:rPr lang="de-DE" dirty="0" err="1"/>
              <a:t>particular</a:t>
            </a:r>
            <a:r>
              <a:rPr lang="de-DE" dirty="0"/>
              <a:t> :</a:t>
            </a:r>
          </a:p>
          <a:p>
            <a:r>
              <a:rPr lang="de-DE" dirty="0"/>
              <a:t>Close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gap</a:t>
            </a:r>
            <a:r>
              <a:rPr lang="de-DE" dirty="0"/>
              <a:t> in R&amp;D </a:t>
            </a:r>
            <a:r>
              <a:rPr lang="de-DE" dirty="0" err="1"/>
              <a:t>intensity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 and </a:t>
            </a:r>
            <a:r>
              <a:rPr lang="de-DE" dirty="0" err="1"/>
              <a:t>the</a:t>
            </a:r>
            <a:r>
              <a:rPr lang="de-DE" dirty="0"/>
              <a:t> US and China</a:t>
            </a:r>
          </a:p>
          <a:p>
            <a:r>
              <a:rPr lang="de-DE" dirty="0" err="1"/>
              <a:t>Strenghen</a:t>
            </a:r>
            <a:r>
              <a:rPr lang="de-DE" dirty="0"/>
              <a:t> </a:t>
            </a:r>
            <a:r>
              <a:rPr lang="de-DE" dirty="0" err="1"/>
              <a:t>agglomerations</a:t>
            </a:r>
            <a:r>
              <a:rPr lang="de-DE" dirty="0"/>
              <a:t> of R&amp;D intensive </a:t>
            </a:r>
            <a:r>
              <a:rPr lang="de-DE" dirty="0" err="1"/>
              <a:t>sectors</a:t>
            </a:r>
            <a:endParaRPr lang="de-DE" dirty="0"/>
          </a:p>
          <a:p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develop</a:t>
            </a:r>
            <a:r>
              <a:rPr lang="de-DE" dirty="0"/>
              <a:t> human </a:t>
            </a:r>
            <a:r>
              <a:rPr lang="de-DE" dirty="0" err="1"/>
              <a:t>capacities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EU</a:t>
            </a:r>
          </a:p>
          <a:p>
            <a:r>
              <a:rPr lang="de-DE" dirty="0" err="1"/>
              <a:t>Futher</a:t>
            </a:r>
            <a:r>
              <a:rPr lang="de-DE" dirty="0"/>
              <a:t> </a:t>
            </a:r>
            <a:r>
              <a:rPr lang="de-DE" dirty="0" err="1"/>
              <a:t>develop</a:t>
            </a:r>
            <a:r>
              <a:rPr lang="de-DE" dirty="0"/>
              <a:t> a </a:t>
            </a:r>
            <a:r>
              <a:rPr lang="de-DE" dirty="0" err="1"/>
              <a:t>culture</a:t>
            </a:r>
            <a:r>
              <a:rPr lang="de-DE" dirty="0"/>
              <a:t> of </a:t>
            </a:r>
            <a:r>
              <a:rPr lang="de-DE" dirty="0" err="1"/>
              <a:t>innovation</a:t>
            </a:r>
            <a:endParaRPr lang="de-DE" dirty="0"/>
          </a:p>
          <a:p>
            <a:r>
              <a:rPr lang="de-DE" dirty="0"/>
              <a:t>Support of high-technology </a:t>
            </a:r>
            <a:r>
              <a:rPr lang="de-DE" dirty="0" err="1"/>
              <a:t>start-ups</a:t>
            </a:r>
            <a:endParaRPr lang="de-DE" dirty="0"/>
          </a:p>
          <a:p>
            <a:endParaRPr lang="de-DE" dirty="0"/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73962AC-BDA3-37B1-8D9F-9BE1EE6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E653B7-3E8E-BBAA-1CCD-E406C2651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13</a:t>
            </a:fld>
            <a:endParaRPr lang="en-GB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FEBFB6-9729-9486-2E8D-B9AD6698EB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36B4F74-2901-1B4A-A15E-8C1388FF047B}" type="datetime1">
              <a:rPr lang="en-GB" noProof="0" smtClean="0"/>
              <a:t>24/04/2024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66604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dirty="0"/>
              <a:t>Bernhard Dachs</a:t>
            </a:r>
          </a:p>
          <a:p>
            <a:r>
              <a:rPr lang="de-DE" dirty="0"/>
              <a:t>bernhard.dachs@ait.ac.at</a:t>
            </a:r>
          </a:p>
        </p:txBody>
      </p:sp>
    </p:spTree>
    <p:extLst>
      <p:ext uri="{BB962C8B-B14F-4D97-AF65-F5344CB8AC3E}">
        <p14:creationId xmlns:p14="http://schemas.microsoft.com/office/powerpoint/2010/main" val="346426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A0B77C8-DBCE-8E74-0B04-1D2AA5D291A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Environmental Impact</a:t>
            </a:r>
          </a:p>
          <a:p>
            <a:r>
              <a:rPr lang="en-GB" dirty="0"/>
              <a:t>Labor Practices</a:t>
            </a:r>
          </a:p>
          <a:p>
            <a:r>
              <a:rPr lang="en-GB" dirty="0"/>
              <a:t>Tax Avoidance</a:t>
            </a:r>
          </a:p>
          <a:p>
            <a:r>
              <a:rPr lang="en-GB" dirty="0"/>
              <a:t>Corruption</a:t>
            </a:r>
          </a:p>
          <a:p>
            <a:r>
              <a:rPr lang="en-GB" dirty="0"/>
              <a:t>Product Safety and Quality</a:t>
            </a:r>
          </a:p>
          <a:p>
            <a:r>
              <a:rPr lang="en-GB" dirty="0"/>
              <a:t>Unfair Competition</a:t>
            </a:r>
          </a:p>
          <a:p>
            <a:r>
              <a:rPr lang="en-GB" dirty="0"/>
              <a:t>Land and Resource Exploitation</a:t>
            </a:r>
          </a:p>
          <a:p>
            <a:r>
              <a:rPr lang="en-GB" dirty="0"/>
              <a:t>Intellectual Property Infringement</a:t>
            </a:r>
          </a:p>
          <a:p>
            <a:r>
              <a:rPr lang="en-GB" dirty="0"/>
              <a:t>Health and Safety Concerns</a:t>
            </a:r>
          </a:p>
          <a:p>
            <a:r>
              <a:rPr lang="en-GB" dirty="0"/>
              <a:t>Social Responsibility and Ethics</a:t>
            </a:r>
            <a:endParaRPr lang="de-DE" dirty="0"/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1B7C5E8-4033-D1D0-8F1B-BB2EA5E2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of </a:t>
            </a:r>
            <a:r>
              <a:rPr lang="de-DE" dirty="0" err="1"/>
              <a:t>claims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multinational </a:t>
            </a:r>
            <a:r>
              <a:rPr lang="de-DE" dirty="0" err="1"/>
              <a:t>enterprises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05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A0B77C8-DBCE-8E74-0B04-1D2AA5D291A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Hardly anyone has such a bad reputation as </a:t>
            </a:r>
            <a:r>
              <a:rPr lang="de-DE" dirty="0"/>
              <a:t>multinational </a:t>
            </a:r>
            <a:r>
              <a:rPr lang="de-DE" dirty="0" err="1"/>
              <a:t>enterprises</a:t>
            </a:r>
            <a:r>
              <a:rPr lang="de-DE" dirty="0"/>
              <a:t> (MNEs).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1B7C5E8-4033-D1D0-8F1B-BB2EA5E2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66" y="356659"/>
            <a:ext cx="8989433" cy="960107"/>
          </a:xfrm>
        </p:spPr>
        <p:txBody>
          <a:bodyPr/>
          <a:lstStyle/>
          <a:p>
            <a:r>
              <a:rPr lang="en-GB" dirty="0"/>
              <a:t>Multinational firms – heroes or villains?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CF07B2-3BBB-F78A-F30D-5C35B7ED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25" y="2420887"/>
            <a:ext cx="336898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Kleidung, Menschliches Gesicht, Person, Mann enthält.&#10;&#10;Automatisch generierte Beschreibung">
            <a:extLst>
              <a:ext uri="{FF2B5EF4-FFF2-40B4-BE49-F238E27FC236}">
                <a16:creationId xmlns:a16="http://schemas.microsoft.com/office/drawing/2014/main" id="{803142BC-6EBC-34B7-5592-DDCA42C92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984" y="3112338"/>
            <a:ext cx="3369600" cy="2246400"/>
          </a:xfrm>
          <a:prstGeom prst="rect">
            <a:avLst/>
          </a:prstGeom>
        </p:spPr>
      </p:pic>
      <p:pic>
        <p:nvPicPr>
          <p:cNvPr id="4" name="Grafik 3" descr="Ein Bild, das Person, Kleidung, Mobiliar, Mann enthält.&#10;&#10;Automatisch generierte Beschreibung">
            <a:extLst>
              <a:ext uri="{FF2B5EF4-FFF2-40B4-BE49-F238E27FC236}">
                <a16:creationId xmlns:a16="http://schemas.microsoft.com/office/drawing/2014/main" id="{389495DB-7A5B-3B80-D790-A950ED208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775" y="3931990"/>
            <a:ext cx="3466800" cy="243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1940E38-9260-8725-17D5-93F7605081D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According to a world bank study, 157 large multinationals jointly account for 10 percent of total industrial greenhouse gas emissions.</a:t>
            </a:r>
          </a:p>
          <a:p>
            <a:endParaRPr lang="en-GB" dirty="0"/>
          </a:p>
          <a:p>
            <a:r>
              <a:rPr lang="en-GB" dirty="0"/>
              <a:t>These emissions not only appear in </a:t>
            </a:r>
          </a:p>
          <a:p>
            <a:pPr marL="353476" lvl="1" indent="0">
              <a:buNone/>
            </a:pPr>
            <a:r>
              <a:rPr lang="en-GB" dirty="0"/>
              <a:t>the home country, but also in their </a:t>
            </a:r>
          </a:p>
          <a:p>
            <a:pPr marL="353476" lvl="1" indent="0">
              <a:buNone/>
            </a:pPr>
            <a:r>
              <a:rPr lang="en-GB" dirty="0"/>
              <a:t>affiliates abroad</a:t>
            </a:r>
          </a:p>
          <a:p>
            <a:endParaRPr lang="en-GB" dirty="0"/>
          </a:p>
          <a:p>
            <a:r>
              <a:rPr lang="en-GB" dirty="0"/>
              <a:t>If we add the whole </a:t>
            </a:r>
            <a:r>
              <a:rPr lang="en-GB" b="1" dirty="0"/>
              <a:t>supply chain </a:t>
            </a:r>
            <a:r>
              <a:rPr lang="en-GB" dirty="0"/>
              <a:t>of </a:t>
            </a:r>
          </a:p>
          <a:p>
            <a:pPr marL="353476" lvl="1" indent="0">
              <a:buNone/>
            </a:pPr>
            <a:r>
              <a:rPr lang="en-GB" dirty="0"/>
              <a:t>these multinationals, they make up to </a:t>
            </a:r>
          </a:p>
          <a:p>
            <a:pPr marL="353476" lvl="1" indent="0">
              <a:buNone/>
            </a:pPr>
            <a:r>
              <a:rPr lang="en-GB" dirty="0"/>
              <a:t>60% of industrial emissions.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601E38E-7022-1CCA-AEFF-69F10850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Greenhouse</a:t>
            </a:r>
            <a:r>
              <a:rPr lang="de-DE" dirty="0"/>
              <a:t> </a:t>
            </a:r>
            <a:r>
              <a:rPr lang="de-DE" dirty="0" err="1"/>
              <a:t>emissions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DA5759-819D-32DB-B0D0-C863BE102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3</a:t>
            </a:fld>
            <a:endParaRPr lang="en-GB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9E5693-EA50-CF69-5107-DCC335D173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36B4F74-2901-1B4A-A15E-8C1388FF047B}" type="datetime1">
              <a:rPr lang="en-GB" noProof="0" smtClean="0"/>
              <a:t>24/04/2024</a:t>
            </a:fld>
            <a:endParaRPr lang="en-GB" noProof="0"/>
          </a:p>
        </p:txBody>
      </p:sp>
      <p:pic>
        <p:nvPicPr>
          <p:cNvPr id="7" name="Grafik 6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A9ACD470-BD85-ED2A-2D3C-9C26FD418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3060345"/>
            <a:ext cx="4536504" cy="357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7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7D38D6D-763F-15C3-20AF-E6DC3E03BBD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certainly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reasons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regultate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of MNEs</a:t>
            </a:r>
          </a:p>
          <a:p>
            <a:endParaRPr lang="de-DE" dirty="0"/>
          </a:p>
          <a:p>
            <a:r>
              <a:rPr lang="en-GB" dirty="0"/>
              <a:t>Digital Markets Act (DMA) and Digital Services Act (DSA)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prevent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en-US" dirty="0"/>
              <a:t>digital MNEs abuse their market power</a:t>
            </a:r>
          </a:p>
          <a:p>
            <a:pPr lvl="1"/>
            <a:endParaRPr lang="de-DE" dirty="0"/>
          </a:p>
          <a:p>
            <a:r>
              <a:rPr lang="de-DE" dirty="0"/>
              <a:t>Corporate </a:t>
            </a:r>
            <a:r>
              <a:rPr lang="de-DE" dirty="0" err="1"/>
              <a:t>Sustainability</a:t>
            </a:r>
            <a:r>
              <a:rPr lang="de-DE" dirty="0"/>
              <a:t> Due Diligence </a:t>
            </a:r>
            <a:r>
              <a:rPr lang="de-DE" dirty="0" err="1"/>
              <a:t>Directive</a:t>
            </a:r>
            <a:r>
              <a:rPr lang="de-DE" dirty="0"/>
              <a:t> (CSDDD)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en-GB" dirty="0"/>
              <a:t>address the negative impacts in their supply chains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60ECD25-F66D-2289-AB4E-8E7586A7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Regulation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E89110-C1CE-AD8B-71A8-D2E4F7185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4</a:t>
            </a:fld>
            <a:endParaRPr lang="en-GB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D150F6-3F05-753B-CC07-124D406DDA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36B4F74-2901-1B4A-A15E-8C1388FF047B}" type="datetime1">
              <a:rPr lang="en-GB" noProof="0" smtClean="0"/>
              <a:t>24/04/2024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5373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26F1149-00B3-274A-D71F-4474A31CB33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6967" y="1604797"/>
            <a:ext cx="6181121" cy="4416491"/>
          </a:xfrm>
        </p:spPr>
        <p:txBody>
          <a:bodyPr/>
          <a:lstStyle/>
          <a:p>
            <a:r>
              <a:rPr lang="en-GB" dirty="0"/>
              <a:t>It is important to be critical of multinational enterprises, and only few of them have a completely clean slate</a:t>
            </a:r>
          </a:p>
          <a:p>
            <a:endParaRPr lang="en-GB" dirty="0"/>
          </a:p>
          <a:p>
            <a:r>
              <a:rPr lang="en-GB" dirty="0"/>
              <a:t>However, despite all concerns against MNEs, we should not overlook their benefits</a:t>
            </a:r>
          </a:p>
          <a:p>
            <a:endParaRPr lang="en-GB" dirty="0"/>
          </a:p>
          <a:p>
            <a:r>
              <a:rPr lang="en-GB" dirty="0"/>
              <a:t>There is one area where MNEs have an unquestionable positive societal impact:</a:t>
            </a:r>
          </a:p>
          <a:p>
            <a:endParaRPr lang="en-GB" b="1" dirty="0"/>
          </a:p>
          <a:p>
            <a:r>
              <a:rPr lang="en-GB" b="1" dirty="0"/>
              <a:t>Research and development (R&amp;D)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98E2308-CE82-D278-A526-836042EDD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heroes or villains?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BB324F-C062-43B8-8C5A-79C3EC788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5</a:t>
            </a:fld>
            <a:endParaRPr lang="en-GB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39A04A-6F98-976B-2F3A-4E6E06C3C5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36B4F74-2901-1B4A-A15E-8C1388FF047B}" type="datetime1">
              <a:rPr lang="en-GB" noProof="0" smtClean="0"/>
              <a:t>24/04/2024</a:t>
            </a:fld>
            <a:endParaRPr lang="en-GB" noProof="0"/>
          </a:p>
        </p:txBody>
      </p:sp>
      <p:pic>
        <p:nvPicPr>
          <p:cNvPr id="7" name="Grafik 6" descr="Ein Bild, das Laborausstattung, medizinische Ausrüstung, medizinisch, Gesundheitsversorgung enthält.&#10;&#10;Automatisch generierte Beschreibung">
            <a:extLst>
              <a:ext uri="{FF2B5EF4-FFF2-40B4-BE49-F238E27FC236}">
                <a16:creationId xmlns:a16="http://schemas.microsoft.com/office/drawing/2014/main" id="{D9350CB5-BF4B-AA8E-BB70-A2E95A4B8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589" y="1600619"/>
            <a:ext cx="4372212" cy="292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5B295C6B-DA83-640C-5CC0-C4C8D3A645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132943"/>
              </p:ext>
            </p:extLst>
          </p:nvPr>
        </p:nvGraphicFramePr>
        <p:xfrm>
          <a:off x="263352" y="1569440"/>
          <a:ext cx="4455317" cy="3443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5D5915ED-7333-4B85-A51F-E986571AA3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022827"/>
              </p:ext>
            </p:extLst>
          </p:nvPr>
        </p:nvGraphicFramePr>
        <p:xfrm>
          <a:off x="3791744" y="1604797"/>
          <a:ext cx="4608512" cy="347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C51F8BCF-3A78-6B2D-A537-D694C1E1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R&amp;D </a:t>
            </a:r>
            <a:r>
              <a:rPr lang="de-DE" dirty="0" err="1"/>
              <a:t>by</a:t>
            </a:r>
            <a:r>
              <a:rPr lang="de-DE" dirty="0"/>
              <a:t> multinational </a:t>
            </a:r>
            <a:r>
              <a:rPr lang="de-DE" dirty="0" err="1"/>
              <a:t>companies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92AF20-A410-8881-B295-DC9CB5D36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6</a:t>
            </a:fld>
            <a:endParaRPr lang="en-GB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E53A7D-F139-C1B8-6BE4-C2F14FE29B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36B4F74-2901-1B4A-A15E-8C1388FF047B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C7A509C-6452-98AD-C8AC-7C015754F2E8}"/>
              </a:ext>
            </a:extLst>
          </p:cNvPr>
          <p:cNvSpPr txBox="1"/>
          <p:nvPr/>
        </p:nvSpPr>
        <p:spPr bwMode="auto">
          <a:xfrm>
            <a:off x="7002365" y="6083429"/>
            <a:ext cx="444352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indent="0">
              <a:spcBef>
                <a:spcPts val="400"/>
              </a:spcBef>
              <a:buFont typeface="Arial" charset="0"/>
              <a:buNone/>
            </a:pPr>
            <a:r>
              <a:rPr lang="de-DE" sz="1200" kern="0" baseline="30000" dirty="0">
                <a:solidFill>
                  <a:schemeClr val="tx1"/>
                </a:solidFill>
              </a:rPr>
              <a:t>1</a:t>
            </a:r>
            <a:r>
              <a:rPr lang="de-DE" sz="1200" kern="0" dirty="0">
                <a:solidFill>
                  <a:schemeClr val="tx1"/>
                </a:solidFill>
              </a:rPr>
              <a:t> IP5 patent </a:t>
            </a:r>
            <a:r>
              <a:rPr lang="de-DE" sz="1200" kern="0" dirty="0" err="1">
                <a:solidFill>
                  <a:schemeClr val="tx1"/>
                </a:solidFill>
              </a:rPr>
              <a:t>families</a:t>
            </a:r>
            <a:r>
              <a:rPr lang="de-DE" sz="1200" kern="0" dirty="0">
                <a:solidFill>
                  <a:schemeClr val="tx1"/>
                </a:solidFill>
              </a:rPr>
              <a:t> Source: European </a:t>
            </a:r>
            <a:r>
              <a:rPr lang="de-DE" sz="1200" kern="0" dirty="0" err="1">
                <a:solidFill>
                  <a:schemeClr val="tx1"/>
                </a:solidFill>
              </a:rPr>
              <a:t>Commission</a:t>
            </a:r>
            <a:r>
              <a:rPr lang="de-DE" sz="1200" kern="0" dirty="0">
                <a:solidFill>
                  <a:schemeClr val="tx1"/>
                </a:solidFill>
              </a:rPr>
              <a:t>, OECD 2021</a:t>
            </a:r>
            <a:endParaRPr lang="en-GB" sz="1200" kern="0" dirty="0" err="1">
              <a:solidFill>
                <a:schemeClr val="tx1"/>
              </a:solidFill>
            </a:endParaRP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978BAFA5-8D31-4977-9F9D-3F6D29B0D9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326054"/>
              </p:ext>
            </p:extLst>
          </p:nvPr>
        </p:nvGraphicFramePr>
        <p:xfrm>
          <a:off x="7271018" y="1378907"/>
          <a:ext cx="4729638" cy="3656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89E90FF-71BD-CF65-0D27-113ACE3443C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6967" y="1604797"/>
            <a:ext cx="10357585" cy="4416491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This means that we can expect considerable contributions from MNEs to the solution of global challenges!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58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89E90FF-71BD-CF65-0D27-113ACE3443C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6967" y="1604797"/>
            <a:ext cx="10773834" cy="4416491"/>
          </a:xfrm>
        </p:spPr>
        <p:txBody>
          <a:bodyPr/>
          <a:lstStyle/>
          <a:p>
            <a:r>
              <a:rPr lang="en-GB" dirty="0"/>
              <a:t>the positive effect of R&amp;D activities by multinational companies is not limited to the home country …</a:t>
            </a:r>
          </a:p>
          <a:p>
            <a:endParaRPr lang="en-GB" dirty="0"/>
          </a:p>
          <a:p>
            <a:r>
              <a:rPr lang="en-GB" dirty="0"/>
              <a:t>… because MNEs locate a considerable share of their R&amp;D activities </a:t>
            </a:r>
            <a:r>
              <a:rPr lang="en-GB" b="1" dirty="0"/>
              <a:t>abroad</a:t>
            </a:r>
          </a:p>
          <a:p>
            <a:endParaRPr lang="en-GB" dirty="0"/>
          </a:p>
          <a:p>
            <a:r>
              <a:rPr lang="en-GB" dirty="0"/>
              <a:t>This internationalization of R&amp;D generated various benefits:</a:t>
            </a:r>
          </a:p>
          <a:p>
            <a:pPr lvl="1"/>
            <a:r>
              <a:rPr lang="en-GB" dirty="0"/>
              <a:t>direct benefits, by increasing the technological capabilities of the host country</a:t>
            </a:r>
          </a:p>
          <a:p>
            <a:pPr lvl="1"/>
            <a:r>
              <a:rPr lang="en-GB" dirty="0"/>
              <a:t>indirect benefits, by creating knowledge spillovers and good jobs</a:t>
            </a:r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51F8BCF-3A78-6B2D-A537-D694C1E1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66" y="356659"/>
            <a:ext cx="8773409" cy="960107"/>
          </a:xfrm>
        </p:spPr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MNEs </a:t>
            </a:r>
            <a:r>
              <a:rPr lang="de-DE" dirty="0" err="1"/>
              <a:t>benefit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host countries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92AF20-A410-8881-B295-DC9CB5D36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7</a:t>
            </a:fld>
            <a:endParaRPr lang="en-GB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E53A7D-F139-C1B8-6BE4-C2F14FE29B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36B4F74-2901-1B4A-A15E-8C1388FF047B}" type="datetime1">
              <a:rPr lang="en-GB" noProof="0" smtClean="0"/>
              <a:t>24/04/2024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90564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70830C-8C1D-1373-AC94-C4DBF551F4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6967" y="1604797"/>
            <a:ext cx="5101001" cy="4416491"/>
          </a:xfrm>
        </p:spPr>
        <p:txBody>
          <a:bodyPr/>
          <a:lstStyle/>
          <a:p>
            <a:r>
              <a:rPr lang="de-DE" dirty="0"/>
              <a:t>I </a:t>
            </a:r>
            <a:r>
              <a:rPr lang="de-DE" dirty="0" err="1"/>
              <a:t>estimate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total </a:t>
            </a:r>
            <a:r>
              <a:rPr lang="de-DE" dirty="0" err="1"/>
              <a:t>amount</a:t>
            </a:r>
            <a:r>
              <a:rPr lang="de-DE" dirty="0"/>
              <a:t> of R&amp;D </a:t>
            </a:r>
            <a:r>
              <a:rPr lang="de-DE" dirty="0" err="1"/>
              <a:t>expenditures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non-EU </a:t>
            </a:r>
            <a:r>
              <a:rPr lang="de-DE" dirty="0" err="1"/>
              <a:t>firms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EU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b="1" dirty="0"/>
              <a:t>31 </a:t>
            </a:r>
            <a:r>
              <a:rPr lang="de-DE" b="1" dirty="0" err="1"/>
              <a:t>bn</a:t>
            </a:r>
            <a:r>
              <a:rPr lang="de-DE" b="1" dirty="0"/>
              <a:t> EUR </a:t>
            </a:r>
            <a:r>
              <a:rPr lang="de-DE" dirty="0"/>
              <a:t>in 2021</a:t>
            </a:r>
          </a:p>
          <a:p>
            <a:endParaRPr lang="de-DE" dirty="0"/>
          </a:p>
          <a:p>
            <a:r>
              <a:rPr lang="de-DE" dirty="0"/>
              <a:t>US MNEs </a:t>
            </a:r>
            <a:r>
              <a:rPr lang="de-DE" dirty="0" err="1"/>
              <a:t>contribute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21 </a:t>
            </a:r>
            <a:r>
              <a:rPr lang="de-DE" dirty="0" err="1"/>
              <a:t>bn</a:t>
            </a:r>
            <a:r>
              <a:rPr lang="de-DE" dirty="0"/>
              <a:t> EUR </a:t>
            </a:r>
            <a:r>
              <a:rPr lang="de-DE" dirty="0" err="1"/>
              <a:t>to</a:t>
            </a:r>
            <a:r>
              <a:rPr lang="de-DE" dirty="0"/>
              <a:t> R&amp;D in </a:t>
            </a:r>
            <a:r>
              <a:rPr lang="de-DE" dirty="0" err="1"/>
              <a:t>the</a:t>
            </a:r>
            <a:r>
              <a:rPr lang="de-DE" dirty="0"/>
              <a:t> EU-27</a:t>
            </a:r>
          </a:p>
          <a:p>
            <a:endParaRPr lang="de-DE" dirty="0"/>
          </a:p>
          <a:p>
            <a:r>
              <a:rPr lang="de-DE" dirty="0"/>
              <a:t>Chinese R&amp;D </a:t>
            </a:r>
            <a:r>
              <a:rPr lang="de-DE" dirty="0" err="1"/>
              <a:t>investments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EU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growing</a:t>
            </a:r>
            <a:r>
              <a:rPr lang="de-DE" dirty="0"/>
              <a:t> fast, but </a:t>
            </a:r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figure</a:t>
            </a:r>
            <a:r>
              <a:rPr lang="de-DE" dirty="0"/>
              <a:t> out </a:t>
            </a:r>
            <a:r>
              <a:rPr lang="de-DE" dirty="0" err="1"/>
              <a:t>their</a:t>
            </a:r>
            <a:r>
              <a:rPr lang="de-DE" dirty="0"/>
              <a:t> total </a:t>
            </a:r>
            <a:r>
              <a:rPr lang="de-DE" dirty="0" err="1"/>
              <a:t>volume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clearly</a:t>
            </a:r>
            <a:r>
              <a:rPr lang="de-DE" dirty="0"/>
              <a:t> a lack of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C12AF5-207C-7BA5-0D47-E312A0B6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quantifying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effect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9C40FA-E57B-3ED2-31FB-904D6ED92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8</a:t>
            </a:fld>
            <a:endParaRPr lang="en-GB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E789E7-0811-B61F-CEAA-39569C5019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36B4F74-2901-1B4A-A15E-8C1388FF047B}" type="datetime1">
              <a:rPr lang="en-GB" noProof="0" smtClean="0"/>
              <a:t>24/04/2024</a:t>
            </a:fld>
            <a:endParaRPr lang="en-GB" noProof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71110997-1351-20DD-6D04-7E5AFC338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302811"/>
              </p:ext>
            </p:extLst>
          </p:nvPr>
        </p:nvGraphicFramePr>
        <p:xfrm>
          <a:off x="5663951" y="1556792"/>
          <a:ext cx="604820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36F288DB-7AE8-377F-0276-C35B0D087F83}"/>
              </a:ext>
            </a:extLst>
          </p:cNvPr>
          <p:cNvSpPr/>
          <p:nvPr/>
        </p:nvSpPr>
        <p:spPr>
          <a:xfrm>
            <a:off x="4583832" y="6027231"/>
            <a:ext cx="67296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400" dirty="0"/>
              <a:t>Eurostat, national statistical offices, own calculations</a:t>
            </a:r>
            <a:r>
              <a:rPr lang="de-DE" sz="1400" dirty="0"/>
              <a:t> in Dachs and Zahradnik 2022</a:t>
            </a:r>
            <a:endParaRPr lang="en-GB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38BFB6A-EE61-EA57-49F8-5B25A5FCFC96}"/>
              </a:ext>
            </a:extLst>
          </p:cNvPr>
          <p:cNvSpPr txBox="1"/>
          <p:nvPr/>
        </p:nvSpPr>
        <p:spPr bwMode="auto">
          <a:xfrm>
            <a:off x="7320136" y="1086958"/>
            <a:ext cx="4011996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00"/>
              </a:spcBef>
            </a:pPr>
            <a:r>
              <a:rPr lang="de-DE" sz="1600" dirty="0"/>
              <a:t>Total BERD 2021 of </a:t>
            </a:r>
            <a:r>
              <a:rPr lang="de-DE" sz="1600" dirty="0" err="1"/>
              <a:t>the</a:t>
            </a:r>
            <a:r>
              <a:rPr lang="de-DE" sz="1600" dirty="0"/>
              <a:t> EU-27: 218 </a:t>
            </a:r>
            <a:r>
              <a:rPr lang="de-DE" sz="1600" dirty="0" err="1"/>
              <a:t>bn</a:t>
            </a:r>
            <a:r>
              <a:rPr lang="de-DE" sz="1600" dirty="0"/>
              <a:t> EUR</a:t>
            </a:r>
            <a:endParaRPr lang="en-GB" sz="1600" dirty="0"/>
          </a:p>
          <a:p>
            <a:pPr indent="0">
              <a:spcBef>
                <a:spcPts val="400"/>
              </a:spcBef>
              <a:buFont typeface="Arial" charset="0"/>
              <a:buNone/>
            </a:pPr>
            <a:endParaRPr lang="en-GB" sz="1600" kern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39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b="1" dirty="0"/>
          </a:p>
          <a:p>
            <a:pPr marL="457200" lvl="1" indent="0">
              <a:buNone/>
            </a:pPr>
            <a:endParaRPr lang="en-GB" dirty="0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6025" y="620688"/>
            <a:ext cx="9940772" cy="701675"/>
          </a:xfrm>
        </p:spPr>
        <p:txBody>
          <a:bodyPr>
            <a:normAutofit fontScale="90000"/>
          </a:bodyPr>
          <a:lstStyle/>
          <a:p>
            <a:r>
              <a:rPr lang="en-GB" dirty="0"/>
              <a:t>Small and medium countries benefit most</a:t>
            </a:r>
            <a:br>
              <a:rPr lang="en-GB" dirty="0"/>
            </a:br>
            <a:r>
              <a:rPr lang="en-GB" sz="1800" dirty="0">
                <a:solidFill>
                  <a:srgbClr val="7C8388"/>
                </a:solidFill>
                <a:latin typeface="+mn-lt"/>
                <a:cs typeface="+mn-cs"/>
              </a:rPr>
              <a:t>Share of foreign-owned firms on total BERD, 2017</a:t>
            </a:r>
          </a:p>
        </p:txBody>
      </p:sp>
      <p:sp>
        <p:nvSpPr>
          <p:cNvPr id="2" name="Rechteck 1"/>
          <p:cNvSpPr/>
          <p:nvPr/>
        </p:nvSpPr>
        <p:spPr>
          <a:xfrm>
            <a:off x="5595246" y="6293792"/>
            <a:ext cx="4961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400" dirty="0"/>
              <a:t>OECD, Eurostat, national statistical offices, own calculations</a:t>
            </a:r>
            <a:endParaRPr lang="en-GB" sz="1400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29762F51-EEBE-A646-BA41-0B861F36A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03040"/>
              </p:ext>
            </p:extLst>
          </p:nvPr>
        </p:nvGraphicFramePr>
        <p:xfrm>
          <a:off x="551384" y="1432264"/>
          <a:ext cx="10188053" cy="4805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95942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IT_Power_Point_Vorlage-1">
  <a:themeElements>
    <a:clrScheme name="AIT RZ">
      <a:dk1>
        <a:srgbClr val="000000"/>
      </a:dk1>
      <a:lt1>
        <a:srgbClr val="FFFFFF"/>
      </a:lt1>
      <a:dk2>
        <a:srgbClr val="790B1A"/>
      </a:dk2>
      <a:lt2>
        <a:srgbClr val="FFFFFF"/>
      </a:lt2>
      <a:accent1>
        <a:srgbClr val="790B1A"/>
      </a:accent1>
      <a:accent2>
        <a:srgbClr val="5D6C74"/>
      </a:accent2>
      <a:accent3>
        <a:srgbClr val="40AA9B"/>
      </a:accent3>
      <a:accent4>
        <a:srgbClr val="330040"/>
      </a:accent4>
      <a:accent5>
        <a:srgbClr val="BDBDBD"/>
      </a:accent5>
      <a:accent6>
        <a:srgbClr val="000000"/>
      </a:accent6>
      <a:hlink>
        <a:srgbClr val="790B1A"/>
      </a:hlink>
      <a:folHlink>
        <a:srgbClr val="790B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rgbClr val="666369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indent="0">
          <a:spcBef>
            <a:spcPts val="400"/>
          </a:spcBef>
          <a:buFont typeface="Arial" charset="0"/>
          <a:buNone/>
          <a:defRPr sz="1600" kern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ARC_BasisPPT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A6173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IT_PPTMaster_16zu9_EN_170216" id="{1B95EC1C-B472-450A-8903-C98D4969BD52}" vid="{33B5C33D-DA2D-4FC3-AD9E-3EDC816E9345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824</Words>
  <Application>Microsoft Office PowerPoint</Application>
  <PresentationFormat>Breitbild</PresentationFormat>
  <Paragraphs>152</Paragraphs>
  <Slides>15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Wingdings</vt:lpstr>
      <vt:lpstr>AIT_Power_Point_Vorlage-1</vt:lpstr>
      <vt:lpstr>Some thoughts on the societal impact of Multinational firms</vt:lpstr>
      <vt:lpstr>Multinational firms – heroes or villains?</vt:lpstr>
      <vt:lpstr>an example: Greenhouse emissions</vt:lpstr>
      <vt:lpstr>Regulation</vt:lpstr>
      <vt:lpstr>heroes or villains?</vt:lpstr>
      <vt:lpstr>R&amp;D by multinational companies</vt:lpstr>
      <vt:lpstr>why MNEs benefit their host countries</vt:lpstr>
      <vt:lpstr>quantifying the effect</vt:lpstr>
      <vt:lpstr>Small and medium countries benefit most Share of foreign-owned firms on total BERD, 2017</vt:lpstr>
      <vt:lpstr>the European union is loosing ground Growth of R&amp;D expenditures by us mnes in different countries, 2015-21</vt:lpstr>
      <vt:lpstr>Why is the EU loosing ground?</vt:lpstr>
      <vt:lpstr>EU – stuck in ‚old‘ industries? Sectoral distribution of us R&amp;D expenditures in the EU and in asia-pacific, 2021</vt:lpstr>
      <vt:lpstr>What could be done?</vt:lpstr>
      <vt:lpstr>Thank you!</vt:lpstr>
      <vt:lpstr>the list of claims against multinational enterprises is long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Austrian Institute  of Technology</dc:title>
  <dc:creator>Spirit Software</dc:creator>
  <cp:lastModifiedBy>Dachs Bernhard</cp:lastModifiedBy>
  <cp:revision>200</cp:revision>
  <cp:lastPrinted>2016-12-29T10:32:45Z</cp:lastPrinted>
  <dcterms:created xsi:type="dcterms:W3CDTF">2016-12-27T07:56:53Z</dcterms:created>
  <dcterms:modified xsi:type="dcterms:W3CDTF">2024-04-24T09:53:13Z</dcterms:modified>
</cp:coreProperties>
</file>