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633" r:id="rId2"/>
    <p:sldId id="1716" r:id="rId3"/>
    <p:sldId id="1740" r:id="rId4"/>
    <p:sldId id="1762" r:id="rId5"/>
    <p:sldId id="257" r:id="rId6"/>
    <p:sldId id="1717" r:id="rId7"/>
    <p:sldId id="1593" r:id="rId8"/>
    <p:sldId id="1660" r:id="rId9"/>
    <p:sldId id="263" r:id="rId10"/>
    <p:sldId id="1636" r:id="rId11"/>
    <p:sldId id="264" r:id="rId12"/>
    <p:sldId id="1709" r:id="rId13"/>
    <p:sldId id="1718" r:id="rId14"/>
    <p:sldId id="1696" r:id="rId15"/>
    <p:sldId id="1697" r:id="rId16"/>
    <p:sldId id="1693" r:id="rId17"/>
    <p:sldId id="1719" r:id="rId18"/>
    <p:sldId id="1721" r:id="rId19"/>
    <p:sldId id="1720" r:id="rId20"/>
    <p:sldId id="1767" r:id="rId21"/>
    <p:sldId id="303" r:id="rId2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05AFB-F862-47F0-9704-637B7872FDE2}" v="9" dt="2024-04-22T14:16:39.29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Albrecht" userId="98539a25-3ddc-4572-ad09-af68d9d4b0da" providerId="ADAL" clId="{81A05AFB-F862-47F0-9704-637B7872FDE2}"/>
    <pc:docChg chg="custSel addSld delSld modSld sldOrd">
      <pc:chgData name="Johan Albrecht" userId="98539a25-3ddc-4572-ad09-af68d9d4b0da" providerId="ADAL" clId="{81A05AFB-F862-47F0-9704-637B7872FDE2}" dt="2024-04-22T14:16:39.298" v="610" actId="20578"/>
      <pc:docMkLst>
        <pc:docMk/>
      </pc:docMkLst>
      <pc:sldChg chg="ord">
        <pc:chgData name="Johan Albrecht" userId="98539a25-3ddc-4572-ad09-af68d9d4b0da" providerId="ADAL" clId="{81A05AFB-F862-47F0-9704-637B7872FDE2}" dt="2024-04-22T08:29:46.474" v="17"/>
        <pc:sldMkLst>
          <pc:docMk/>
          <pc:sldMk cId="3721007416" sldId="257"/>
        </pc:sldMkLst>
      </pc:sldChg>
      <pc:sldChg chg="addSp delSp modSp add mod">
        <pc:chgData name="Johan Albrecht" userId="98539a25-3ddc-4572-ad09-af68d9d4b0da" providerId="ADAL" clId="{81A05AFB-F862-47F0-9704-637B7872FDE2}" dt="2024-04-22T10:54:47.758" v="330"/>
        <pc:sldMkLst>
          <pc:docMk/>
          <pc:sldMk cId="1911428786" sldId="303"/>
        </pc:sldMkLst>
        <pc:spChg chg="add del mod">
          <ac:chgData name="Johan Albrecht" userId="98539a25-3ddc-4572-ad09-af68d9d4b0da" providerId="ADAL" clId="{81A05AFB-F862-47F0-9704-637B7872FDE2}" dt="2024-04-22T10:54:47.758" v="330"/>
          <ac:spMkLst>
            <pc:docMk/>
            <pc:sldMk cId="1911428786" sldId="303"/>
            <ac:spMk id="4" creationId="{E8706A1E-A018-7313-F4DD-04F3D5D04720}"/>
          </ac:spMkLst>
        </pc:spChg>
        <pc:picChg chg="add mod">
          <ac:chgData name="Johan Albrecht" userId="98539a25-3ddc-4572-ad09-af68d9d4b0da" providerId="ADAL" clId="{81A05AFB-F862-47F0-9704-637B7872FDE2}" dt="2024-04-22T10:54:47.089" v="328" actId="1076"/>
          <ac:picMkLst>
            <pc:docMk/>
            <pc:sldMk cId="1911428786" sldId="303"/>
            <ac:picMk id="7" creationId="{E6C6BE78-AAFE-2E66-53D7-BCDC571605FD}"/>
          </ac:picMkLst>
        </pc:picChg>
      </pc:sldChg>
      <pc:sldChg chg="add">
        <pc:chgData name="Johan Albrecht" userId="98539a25-3ddc-4572-ad09-af68d9d4b0da" providerId="ADAL" clId="{81A05AFB-F862-47F0-9704-637B7872FDE2}" dt="2024-04-22T08:24:56.950" v="1"/>
        <pc:sldMkLst>
          <pc:docMk/>
          <pc:sldMk cId="502387448" sldId="1593"/>
        </pc:sldMkLst>
      </pc:sldChg>
      <pc:sldChg chg="modSp mod">
        <pc:chgData name="Johan Albrecht" userId="98539a25-3ddc-4572-ad09-af68d9d4b0da" providerId="ADAL" clId="{81A05AFB-F862-47F0-9704-637B7872FDE2}" dt="2024-04-22T09:15:00.940" v="248" actId="1076"/>
        <pc:sldMkLst>
          <pc:docMk/>
          <pc:sldMk cId="1851613287" sldId="1633"/>
        </pc:sldMkLst>
        <pc:spChg chg="mod">
          <ac:chgData name="Johan Albrecht" userId="98539a25-3ddc-4572-ad09-af68d9d4b0da" providerId="ADAL" clId="{81A05AFB-F862-47F0-9704-637B7872FDE2}" dt="2024-04-22T08:20:29.237" v="0" actId="20577"/>
          <ac:spMkLst>
            <pc:docMk/>
            <pc:sldMk cId="1851613287" sldId="1633"/>
            <ac:spMk id="3" creationId="{4E46F386-0E22-44D4-BD55-A24AC33C576B}"/>
          </ac:spMkLst>
        </pc:spChg>
        <pc:picChg chg="mod">
          <ac:chgData name="Johan Albrecht" userId="98539a25-3ddc-4572-ad09-af68d9d4b0da" providerId="ADAL" clId="{81A05AFB-F862-47F0-9704-637B7872FDE2}" dt="2024-04-22T09:15:00.940" v="248" actId="1076"/>
          <ac:picMkLst>
            <pc:docMk/>
            <pc:sldMk cId="1851613287" sldId="1633"/>
            <ac:picMk id="6" creationId="{D2E1BC29-B69E-4378-9B45-0F0C9F113C7E}"/>
          </ac:picMkLst>
        </pc:picChg>
      </pc:sldChg>
      <pc:sldChg chg="addSp delSp modSp mod">
        <pc:chgData name="Johan Albrecht" userId="98539a25-3ddc-4572-ad09-af68d9d4b0da" providerId="ADAL" clId="{81A05AFB-F862-47F0-9704-637B7872FDE2}" dt="2024-04-22T08:27:49.063" v="11" actId="14100"/>
        <pc:sldMkLst>
          <pc:docMk/>
          <pc:sldMk cId="754793310" sldId="1636"/>
        </pc:sldMkLst>
        <pc:spChg chg="add del mod">
          <ac:chgData name="Johan Albrecht" userId="98539a25-3ddc-4572-ad09-af68d9d4b0da" providerId="ADAL" clId="{81A05AFB-F862-47F0-9704-637B7872FDE2}" dt="2024-04-22T08:27:15.747" v="7"/>
          <ac:spMkLst>
            <pc:docMk/>
            <pc:sldMk cId="754793310" sldId="1636"/>
            <ac:spMk id="3" creationId="{27499F98-8E63-D7FF-02E1-AA980FA536F8}"/>
          </ac:spMkLst>
        </pc:spChg>
        <pc:picChg chg="add mod">
          <ac:chgData name="Johan Albrecht" userId="98539a25-3ddc-4572-ad09-af68d9d4b0da" providerId="ADAL" clId="{81A05AFB-F862-47F0-9704-637B7872FDE2}" dt="2024-04-22T08:27:49.063" v="11" actId="14100"/>
          <ac:picMkLst>
            <pc:docMk/>
            <pc:sldMk cId="754793310" sldId="1636"/>
            <ac:picMk id="4" creationId="{EFC7AA10-96B1-AF3D-6FC0-988D561FE803}"/>
          </ac:picMkLst>
        </pc:picChg>
        <pc:picChg chg="del mod">
          <ac:chgData name="Johan Albrecht" userId="98539a25-3ddc-4572-ad09-af68d9d4b0da" providerId="ADAL" clId="{81A05AFB-F862-47F0-9704-637B7872FDE2}" dt="2024-04-22T08:27:15.731" v="5" actId="478"/>
          <ac:picMkLst>
            <pc:docMk/>
            <pc:sldMk cId="754793310" sldId="1636"/>
            <ac:picMk id="5" creationId="{F6AE192D-9F90-002B-DC93-28A720973522}"/>
          </ac:picMkLst>
        </pc:picChg>
      </pc:sldChg>
      <pc:sldChg chg="del">
        <pc:chgData name="Johan Albrecht" userId="98539a25-3ddc-4572-ad09-af68d9d4b0da" providerId="ADAL" clId="{81A05AFB-F862-47F0-9704-637B7872FDE2}" dt="2024-04-22T08:36:52.193" v="213" actId="47"/>
        <pc:sldMkLst>
          <pc:docMk/>
          <pc:sldMk cId="906554474" sldId="1662"/>
        </pc:sldMkLst>
      </pc:sldChg>
      <pc:sldChg chg="modSp mod">
        <pc:chgData name="Johan Albrecht" userId="98539a25-3ddc-4572-ad09-af68d9d4b0da" providerId="ADAL" clId="{81A05AFB-F862-47F0-9704-637B7872FDE2}" dt="2024-04-22T09:49:02.964" v="261" actId="947"/>
        <pc:sldMkLst>
          <pc:docMk/>
          <pc:sldMk cId="3279908235" sldId="1709"/>
        </pc:sldMkLst>
        <pc:spChg chg="mod">
          <ac:chgData name="Johan Albrecht" userId="98539a25-3ddc-4572-ad09-af68d9d4b0da" providerId="ADAL" clId="{81A05AFB-F862-47F0-9704-637B7872FDE2}" dt="2024-04-22T09:49:02.964" v="261" actId="947"/>
          <ac:spMkLst>
            <pc:docMk/>
            <pc:sldMk cId="3279908235" sldId="1709"/>
            <ac:spMk id="3" creationId="{B2491CBE-DCF4-4760-8940-D58588FB6EBD}"/>
          </ac:spMkLst>
        </pc:spChg>
      </pc:sldChg>
      <pc:sldChg chg="addSp delSp modSp del mod">
        <pc:chgData name="Johan Albrecht" userId="98539a25-3ddc-4572-ad09-af68d9d4b0da" providerId="ADAL" clId="{81A05AFB-F862-47F0-9704-637B7872FDE2}" dt="2024-04-22T13:55:37.126" v="538" actId="47"/>
        <pc:sldMkLst>
          <pc:docMk/>
          <pc:sldMk cId="3930265543" sldId="1715"/>
        </pc:sldMkLst>
        <pc:spChg chg="mod">
          <ac:chgData name="Johan Albrecht" userId="98539a25-3ddc-4572-ad09-af68d9d4b0da" providerId="ADAL" clId="{81A05AFB-F862-47F0-9704-637B7872FDE2}" dt="2024-04-22T09:47:10.563" v="258" actId="114"/>
          <ac:spMkLst>
            <pc:docMk/>
            <pc:sldMk cId="3930265543" sldId="1715"/>
            <ac:spMk id="3" creationId="{8E0C1C43-5E1E-4B5E-AC9F-5F8EDF99B28C}"/>
          </ac:spMkLst>
        </pc:spChg>
        <pc:spChg chg="add del mod">
          <ac:chgData name="Johan Albrecht" userId="98539a25-3ddc-4572-ad09-af68d9d4b0da" providerId="ADAL" clId="{81A05AFB-F862-47F0-9704-637B7872FDE2}" dt="2024-04-22T08:31:33.244" v="32"/>
          <ac:spMkLst>
            <pc:docMk/>
            <pc:sldMk cId="3930265543" sldId="1715"/>
            <ac:spMk id="4" creationId="{B60B38B2-0D0B-2B74-E4E9-544C33D0D100}"/>
          </ac:spMkLst>
        </pc:spChg>
        <pc:picChg chg="add mod">
          <ac:chgData name="Johan Albrecht" userId="98539a25-3ddc-4572-ad09-af68d9d4b0da" providerId="ADAL" clId="{81A05AFB-F862-47F0-9704-637B7872FDE2}" dt="2024-04-22T09:47:18.287" v="259" actId="1076"/>
          <ac:picMkLst>
            <pc:docMk/>
            <pc:sldMk cId="3930265543" sldId="1715"/>
            <ac:picMk id="5" creationId="{B8380883-B34C-5EB1-2718-7261CC1F71F4}"/>
          </ac:picMkLst>
        </pc:picChg>
      </pc:sldChg>
      <pc:sldChg chg="ord">
        <pc:chgData name="Johan Albrecht" userId="98539a25-3ddc-4572-ad09-af68d9d4b0da" providerId="ADAL" clId="{81A05AFB-F862-47F0-9704-637B7872FDE2}" dt="2024-04-22T08:29:29.194" v="13"/>
        <pc:sldMkLst>
          <pc:docMk/>
          <pc:sldMk cId="1672580837" sldId="1716"/>
        </pc:sldMkLst>
      </pc:sldChg>
      <pc:sldChg chg="add ord">
        <pc:chgData name="Johan Albrecht" userId="98539a25-3ddc-4572-ad09-af68d9d4b0da" providerId="ADAL" clId="{81A05AFB-F862-47F0-9704-637B7872FDE2}" dt="2024-04-22T08:29:56.602" v="19"/>
        <pc:sldMkLst>
          <pc:docMk/>
          <pc:sldMk cId="2214369809" sldId="1717"/>
        </pc:sldMkLst>
      </pc:sldChg>
      <pc:sldChg chg="modSp mod">
        <pc:chgData name="Johan Albrecht" userId="98539a25-3ddc-4572-ad09-af68d9d4b0da" providerId="ADAL" clId="{81A05AFB-F862-47F0-9704-637B7872FDE2}" dt="2024-04-22T14:15:03.816" v="607" actId="20577"/>
        <pc:sldMkLst>
          <pc:docMk/>
          <pc:sldMk cId="1203958130" sldId="1719"/>
        </pc:sldMkLst>
        <pc:spChg chg="mod">
          <ac:chgData name="Johan Albrecht" userId="98539a25-3ddc-4572-ad09-af68d9d4b0da" providerId="ADAL" clId="{81A05AFB-F862-47F0-9704-637B7872FDE2}" dt="2024-04-22T14:15:03.816" v="607" actId="20577"/>
          <ac:spMkLst>
            <pc:docMk/>
            <pc:sldMk cId="1203958130" sldId="1719"/>
            <ac:spMk id="3" creationId="{A44C6641-99F7-4FDE-A2C5-813F73680A29}"/>
          </ac:spMkLst>
        </pc:spChg>
      </pc:sldChg>
      <pc:sldChg chg="modSp mod">
        <pc:chgData name="Johan Albrecht" userId="98539a25-3ddc-4572-ad09-af68d9d4b0da" providerId="ADAL" clId="{81A05AFB-F862-47F0-9704-637B7872FDE2}" dt="2024-04-22T14:15:51.130" v="609" actId="27636"/>
        <pc:sldMkLst>
          <pc:docMk/>
          <pc:sldMk cId="3028676436" sldId="1721"/>
        </pc:sldMkLst>
        <pc:spChg chg="mod">
          <ac:chgData name="Johan Albrecht" userId="98539a25-3ddc-4572-ad09-af68d9d4b0da" providerId="ADAL" clId="{81A05AFB-F862-47F0-9704-637B7872FDE2}" dt="2024-04-22T14:15:51.130" v="609" actId="27636"/>
          <ac:spMkLst>
            <pc:docMk/>
            <pc:sldMk cId="3028676436" sldId="1721"/>
            <ac:spMk id="3" creationId="{95D6BF59-79FB-4C11-B3EE-C0E5C3193F43}"/>
          </ac:spMkLst>
        </pc:spChg>
      </pc:sldChg>
      <pc:sldChg chg="del">
        <pc:chgData name="Johan Albrecht" userId="98539a25-3ddc-4572-ad09-af68d9d4b0da" providerId="ADAL" clId="{81A05AFB-F862-47F0-9704-637B7872FDE2}" dt="2024-04-22T08:36:40.073" v="212" actId="47"/>
        <pc:sldMkLst>
          <pc:docMk/>
          <pc:sldMk cId="4158121153" sldId="1725"/>
        </pc:sldMkLst>
      </pc:sldChg>
      <pc:sldChg chg="ord">
        <pc:chgData name="Johan Albrecht" userId="98539a25-3ddc-4572-ad09-af68d9d4b0da" providerId="ADAL" clId="{81A05AFB-F862-47F0-9704-637B7872FDE2}" dt="2024-04-22T08:29:42.618" v="15"/>
        <pc:sldMkLst>
          <pc:docMk/>
          <pc:sldMk cId="1569708690" sldId="1740"/>
        </pc:sldMkLst>
      </pc:sldChg>
      <pc:sldChg chg="modSp del mod">
        <pc:chgData name="Johan Albrecht" userId="98539a25-3ddc-4572-ad09-af68d9d4b0da" providerId="ADAL" clId="{81A05AFB-F862-47F0-9704-637B7872FDE2}" dt="2024-04-22T10:54:52.445" v="331" actId="47"/>
        <pc:sldMkLst>
          <pc:docMk/>
          <pc:sldMk cId="1177855083" sldId="1759"/>
        </pc:sldMkLst>
        <pc:spChg chg="mod">
          <ac:chgData name="Johan Albrecht" userId="98539a25-3ddc-4572-ad09-af68d9d4b0da" providerId="ADAL" clId="{81A05AFB-F862-47F0-9704-637B7872FDE2}" dt="2024-04-22T09:14:29.637" v="247" actId="20577"/>
          <ac:spMkLst>
            <pc:docMk/>
            <pc:sldMk cId="1177855083" sldId="1759"/>
            <ac:spMk id="2" creationId="{8E7D4BA1-F26B-494F-B4F5-079BFBD864FD}"/>
          </ac:spMkLst>
        </pc:spChg>
        <pc:picChg chg="mod">
          <ac:chgData name="Johan Albrecht" userId="98539a25-3ddc-4572-ad09-af68d9d4b0da" providerId="ADAL" clId="{81A05AFB-F862-47F0-9704-637B7872FDE2}" dt="2024-04-22T09:14:15.172" v="215" actId="14100"/>
          <ac:picMkLst>
            <pc:docMk/>
            <pc:sldMk cId="1177855083" sldId="1759"/>
            <ac:picMk id="5" creationId="{28BC3BB8-44CB-4F8A-9425-18A6AA2FCF98}"/>
          </ac:picMkLst>
        </pc:picChg>
      </pc:sldChg>
      <pc:sldChg chg="del">
        <pc:chgData name="Johan Albrecht" userId="98539a25-3ddc-4572-ad09-af68d9d4b0da" providerId="ADAL" clId="{81A05AFB-F862-47F0-9704-637B7872FDE2}" dt="2024-04-22T08:38:14.962" v="214" actId="47"/>
        <pc:sldMkLst>
          <pc:docMk/>
          <pc:sldMk cId="1593410707" sldId="1761"/>
        </pc:sldMkLst>
      </pc:sldChg>
      <pc:sldChg chg="delSp modSp mod ord">
        <pc:chgData name="Johan Albrecht" userId="98539a25-3ddc-4572-ad09-af68d9d4b0da" providerId="ADAL" clId="{81A05AFB-F862-47F0-9704-637B7872FDE2}" dt="2024-04-22T14:02:27.277" v="590" actId="20577"/>
        <pc:sldMkLst>
          <pc:docMk/>
          <pc:sldMk cId="3427215147" sldId="1762"/>
        </pc:sldMkLst>
        <pc:spChg chg="mod">
          <ac:chgData name="Johan Albrecht" userId="98539a25-3ddc-4572-ad09-af68d9d4b0da" providerId="ADAL" clId="{81A05AFB-F862-47F0-9704-637B7872FDE2}" dt="2024-04-22T14:02:27.277" v="590" actId="20577"/>
          <ac:spMkLst>
            <pc:docMk/>
            <pc:sldMk cId="3427215147" sldId="1762"/>
            <ac:spMk id="3" creationId="{827F4B54-C245-CB00-39A8-FB8BD5D2CB9B}"/>
          </ac:spMkLst>
        </pc:spChg>
        <pc:picChg chg="mod">
          <ac:chgData name="Johan Albrecht" userId="98539a25-3ddc-4572-ad09-af68d9d4b0da" providerId="ADAL" clId="{81A05AFB-F862-47F0-9704-637B7872FDE2}" dt="2024-04-22T08:36:11.422" v="209" actId="1076"/>
          <ac:picMkLst>
            <pc:docMk/>
            <pc:sldMk cId="3427215147" sldId="1762"/>
            <ac:picMk id="5" creationId="{88E52DD6-B8F0-4DB0-D227-AAB3B738D4F2}"/>
          </ac:picMkLst>
        </pc:picChg>
        <pc:picChg chg="del">
          <ac:chgData name="Johan Albrecht" userId="98539a25-3ddc-4572-ad09-af68d9d4b0da" providerId="ADAL" clId="{81A05AFB-F862-47F0-9704-637B7872FDE2}" dt="2024-04-22T08:35:15.434" v="201" actId="478"/>
          <ac:picMkLst>
            <pc:docMk/>
            <pc:sldMk cId="3427215147" sldId="1762"/>
            <ac:picMk id="9" creationId="{8B9E246C-AF0F-D48F-D250-1C1F315C2F6C}"/>
          </ac:picMkLst>
        </pc:picChg>
      </pc:sldChg>
      <pc:sldChg chg="modSp mod">
        <pc:chgData name="Johan Albrecht" userId="98539a25-3ddc-4572-ad09-af68d9d4b0da" providerId="ADAL" clId="{81A05AFB-F862-47F0-9704-637B7872FDE2}" dt="2024-04-22T14:16:39.298" v="610" actId="20578"/>
        <pc:sldMkLst>
          <pc:docMk/>
          <pc:sldMk cId="3869589427" sldId="1767"/>
        </pc:sldMkLst>
        <pc:spChg chg="mod">
          <ac:chgData name="Johan Albrecht" userId="98539a25-3ddc-4572-ad09-af68d9d4b0da" providerId="ADAL" clId="{81A05AFB-F862-47F0-9704-637B7872FDE2}" dt="2024-04-22T14:16:39.298" v="610" actId="20578"/>
          <ac:spMkLst>
            <pc:docMk/>
            <pc:sldMk cId="3869589427" sldId="1767"/>
            <ac:spMk id="3" creationId="{54DCF00D-28EA-4BBD-8BBF-A845E70AE6C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F5ACB-D6D3-4067-9CC4-94CEE05575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D4DD0EE-54CC-48C3-887E-0E5627F95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70A7741-EFCE-48DC-BA0B-75B80E0DC982}"/>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5" name="Tijdelijke aanduiding voor voettekst 4">
            <a:extLst>
              <a:ext uri="{FF2B5EF4-FFF2-40B4-BE49-F238E27FC236}">
                <a16:creationId xmlns:a16="http://schemas.microsoft.com/office/drawing/2014/main" id="{50B34FB1-2B1E-423A-94A2-D29CCA33F54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49E838F-13C2-4418-982B-56FD76B52F6E}"/>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103550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C1DFD-C24E-4751-A4AF-50192C39BED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08123AA-BF6D-4B78-9BC8-8BF2F85364E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7F0CB4E-9769-4925-8CE2-74D01B5EC133}"/>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5" name="Tijdelijke aanduiding voor voettekst 4">
            <a:extLst>
              <a:ext uri="{FF2B5EF4-FFF2-40B4-BE49-F238E27FC236}">
                <a16:creationId xmlns:a16="http://schemas.microsoft.com/office/drawing/2014/main" id="{712F2387-D103-4EA0-8B3C-F6629A6BF1B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E7157DE-57B2-425E-8BF2-84175F7794EE}"/>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386327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D701DE2-123A-43C0-AA44-8CD8DE91B9E8}"/>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3CBCFAD-A0D9-494F-A6FA-40FC6C3523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3D76343-C2C3-4BFE-9B1F-E115DECF9482}"/>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5" name="Tijdelijke aanduiding voor voettekst 4">
            <a:extLst>
              <a:ext uri="{FF2B5EF4-FFF2-40B4-BE49-F238E27FC236}">
                <a16:creationId xmlns:a16="http://schemas.microsoft.com/office/drawing/2014/main" id="{D73CA48C-F8D4-45A2-8AF4-01D46DF10F1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1B22E4-A218-4447-9DD6-F796598DF5A1}"/>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376265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AA13F-D266-466A-B8D8-2CDDAA95E10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9FD04D7-CF0E-40B8-9DD9-26E43202520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7AAC206-01F3-4C64-BC8A-667AFC610DB5}"/>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5" name="Tijdelijke aanduiding voor voettekst 4">
            <a:extLst>
              <a:ext uri="{FF2B5EF4-FFF2-40B4-BE49-F238E27FC236}">
                <a16:creationId xmlns:a16="http://schemas.microsoft.com/office/drawing/2014/main" id="{0A309A7A-E5DB-4E5C-B213-D455E99EE47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9590C0D-C203-4193-B01E-B21AE9E7E762}"/>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2334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00F83-DEB6-427F-AE0A-8CD502E8A43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242784E-FBE0-40FE-B585-1C19AFC54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2C75F1CF-CA28-4119-82C8-57112BD38460}"/>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5" name="Tijdelijke aanduiding voor voettekst 4">
            <a:extLst>
              <a:ext uri="{FF2B5EF4-FFF2-40B4-BE49-F238E27FC236}">
                <a16:creationId xmlns:a16="http://schemas.microsoft.com/office/drawing/2014/main" id="{18C26A54-1C10-4C9D-A8D0-4BD96CE0C39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03AC9DC-4EE2-484A-B4D1-6A7A40751FB4}"/>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233084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D8590-A3E7-4560-A8BE-1C9F093AD64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E3FC178-F174-4B01-9EB7-4AD478AD802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7B3B6C3-829B-4B5E-9A33-F80396371494}"/>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93D9ED3-C7DC-4D0A-8AC3-F401C16A430C}"/>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6" name="Tijdelijke aanduiding voor voettekst 5">
            <a:extLst>
              <a:ext uri="{FF2B5EF4-FFF2-40B4-BE49-F238E27FC236}">
                <a16:creationId xmlns:a16="http://schemas.microsoft.com/office/drawing/2014/main" id="{9E6AE68A-5F50-46EE-93E6-81F2ADB0324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B9B28B4-838B-4626-BEE3-EE15C69B3369}"/>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426967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ECE54-EB5A-4AF6-8121-288D1EA93C6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04F420F-9603-48FB-9F16-D973A1CB3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D475CFB-F6F3-4B73-B791-438200559D0B}"/>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07D7F40-1B8C-4251-A236-CAFAA9F31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CED40B2-A191-45DA-AE56-FF523EEBC5DF}"/>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FC897DD-35A6-44B2-822A-F05F40E6D8E7}"/>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8" name="Tijdelijke aanduiding voor voettekst 7">
            <a:extLst>
              <a:ext uri="{FF2B5EF4-FFF2-40B4-BE49-F238E27FC236}">
                <a16:creationId xmlns:a16="http://schemas.microsoft.com/office/drawing/2014/main" id="{CE98D8D3-8A60-4876-AB36-E596EB0D9A3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BCF7BE7-86CB-4385-AD30-A11C2B4F518A}"/>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117992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72C5F-01B8-4207-A000-B8A67D41205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1C6E5780-02CE-40CF-AE22-1D01EF6FB7B8}"/>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4" name="Tijdelijke aanduiding voor voettekst 3">
            <a:extLst>
              <a:ext uri="{FF2B5EF4-FFF2-40B4-BE49-F238E27FC236}">
                <a16:creationId xmlns:a16="http://schemas.microsoft.com/office/drawing/2014/main" id="{D46BBF52-4260-4C03-A9C6-927D705013B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A6215C9-1541-480D-A2A5-1A5DAD9DB37F}"/>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25603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B75F3EF-D5CD-4354-98AB-00BF67907B7C}"/>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3" name="Tijdelijke aanduiding voor voettekst 2">
            <a:extLst>
              <a:ext uri="{FF2B5EF4-FFF2-40B4-BE49-F238E27FC236}">
                <a16:creationId xmlns:a16="http://schemas.microsoft.com/office/drawing/2014/main" id="{2E8F6A76-00E5-437A-9488-97EE311D0A3F}"/>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6EE81FBB-CE62-4BE5-A72F-38165948CA9A}"/>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161843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B5D5D-3D5A-4C39-84F5-08349CBB80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4ABAA5F-CA78-4B9B-A147-FF4317EDC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9E664E5-E7D5-4D0C-85E5-DB32A17BF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26F76F2-83A5-4951-A3FE-9B85F82637AA}"/>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6" name="Tijdelijke aanduiding voor voettekst 5">
            <a:extLst>
              <a:ext uri="{FF2B5EF4-FFF2-40B4-BE49-F238E27FC236}">
                <a16:creationId xmlns:a16="http://schemas.microsoft.com/office/drawing/2014/main" id="{1D097545-AA72-484F-8A41-A40AD255040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B8B1EF9-BAD6-4DD2-A5D1-DFE9B2E0D88B}"/>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298291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2053-6447-42DA-B845-117E4E8F46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0C65471-7ED6-4309-8C80-D184ADB67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A66D8E8-3F59-4E4F-A4A6-C446F1C7E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3A1D946-7624-4A6E-A424-D1618531E96C}"/>
              </a:ext>
            </a:extLst>
          </p:cNvPr>
          <p:cNvSpPr>
            <a:spLocks noGrp="1"/>
          </p:cNvSpPr>
          <p:nvPr>
            <p:ph type="dt" sz="half" idx="10"/>
          </p:nvPr>
        </p:nvSpPr>
        <p:spPr/>
        <p:txBody>
          <a:bodyPr/>
          <a:lstStyle/>
          <a:p>
            <a:fld id="{90CC6473-16BE-415D-9CC1-B75B0151FEC5}" type="datetimeFigureOut">
              <a:rPr lang="nl-BE" smtClean="0"/>
              <a:t>22/04/2024</a:t>
            </a:fld>
            <a:endParaRPr lang="nl-BE"/>
          </a:p>
        </p:txBody>
      </p:sp>
      <p:sp>
        <p:nvSpPr>
          <p:cNvPr id="6" name="Tijdelijke aanduiding voor voettekst 5">
            <a:extLst>
              <a:ext uri="{FF2B5EF4-FFF2-40B4-BE49-F238E27FC236}">
                <a16:creationId xmlns:a16="http://schemas.microsoft.com/office/drawing/2014/main" id="{42188A90-F7C5-4F04-A281-454F74C0976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BE0102B-B856-437C-AD91-7B7DF5F367B2}"/>
              </a:ext>
            </a:extLst>
          </p:cNvPr>
          <p:cNvSpPr>
            <a:spLocks noGrp="1"/>
          </p:cNvSpPr>
          <p:nvPr>
            <p:ph type="sldNum" sz="quarter" idx="12"/>
          </p:nvPr>
        </p:nvSpPr>
        <p:spPr/>
        <p:txBody>
          <a:bodyPr/>
          <a:lstStyle/>
          <a:p>
            <a:fld id="{279844FF-1505-41F8-B3A2-E32B470E6506}" type="slidenum">
              <a:rPr lang="nl-BE" smtClean="0"/>
              <a:t>‹#›</a:t>
            </a:fld>
            <a:endParaRPr lang="nl-BE"/>
          </a:p>
        </p:txBody>
      </p:sp>
    </p:spTree>
    <p:extLst>
      <p:ext uri="{BB962C8B-B14F-4D97-AF65-F5344CB8AC3E}">
        <p14:creationId xmlns:p14="http://schemas.microsoft.com/office/powerpoint/2010/main" val="140585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541D55-EC0C-4BEE-BB9E-FAAD9C17D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083A8A1-9E59-4B67-9678-04EE4AAC1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09DC003-74A1-4AC5-AFD9-95B5ACE51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C6473-16BE-415D-9CC1-B75B0151FEC5}" type="datetimeFigureOut">
              <a:rPr lang="nl-BE" smtClean="0"/>
              <a:t>22/04/2024</a:t>
            </a:fld>
            <a:endParaRPr lang="nl-BE"/>
          </a:p>
        </p:txBody>
      </p:sp>
      <p:sp>
        <p:nvSpPr>
          <p:cNvPr id="5" name="Tijdelijke aanduiding voor voettekst 4">
            <a:extLst>
              <a:ext uri="{FF2B5EF4-FFF2-40B4-BE49-F238E27FC236}">
                <a16:creationId xmlns:a16="http://schemas.microsoft.com/office/drawing/2014/main" id="{0D6A2471-640F-44BA-B4EC-B74713E5F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A36998F-027F-4DF7-B574-E2B5CB737E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844FF-1505-41F8-B3A2-E32B470E6506}" type="slidenum">
              <a:rPr lang="nl-BE" smtClean="0"/>
              <a:t>‹#›</a:t>
            </a:fld>
            <a:endParaRPr lang="nl-BE"/>
          </a:p>
        </p:txBody>
      </p:sp>
    </p:spTree>
    <p:extLst>
      <p:ext uri="{BB962C8B-B14F-4D97-AF65-F5344CB8AC3E}">
        <p14:creationId xmlns:p14="http://schemas.microsoft.com/office/powerpoint/2010/main" val="122268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ice.edu/jfk-spee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tinerainstitute.org/" TargetMode="External"/><Relationship Id="rId7" Type="http://schemas.openxmlformats.org/officeDocument/2006/relationships/image" Target="../media/image18.png"/><Relationship Id="rId2" Type="http://schemas.openxmlformats.org/officeDocument/2006/relationships/hyperlink" Target="mailto:johan.albrecht@ugent.be"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itinera.team/nl/experten/johan-albrech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0FF13E4-40FF-4EAE-8AF5-FFD827A62E17}"/>
              </a:ext>
            </a:extLst>
          </p:cNvPr>
          <p:cNvPicPr>
            <a:picLocks noChangeAspect="1"/>
          </p:cNvPicPr>
          <p:nvPr/>
        </p:nvPicPr>
        <p:blipFill>
          <a:blip r:embed="rId2"/>
          <a:stretch>
            <a:fillRect/>
          </a:stretch>
        </p:blipFill>
        <p:spPr>
          <a:xfrm>
            <a:off x="372301" y="18233"/>
            <a:ext cx="2113447" cy="2113447"/>
          </a:xfrm>
          <a:prstGeom prst="rect">
            <a:avLst/>
          </a:prstGeom>
        </p:spPr>
      </p:pic>
      <p:sp>
        <p:nvSpPr>
          <p:cNvPr id="3" name="Ondertitel 2">
            <a:extLst>
              <a:ext uri="{FF2B5EF4-FFF2-40B4-BE49-F238E27FC236}">
                <a16:creationId xmlns:a16="http://schemas.microsoft.com/office/drawing/2014/main" id="{4E46F386-0E22-44D4-BD55-A24AC33C576B}"/>
              </a:ext>
            </a:extLst>
          </p:cNvPr>
          <p:cNvSpPr>
            <a:spLocks noGrp="1"/>
          </p:cNvSpPr>
          <p:nvPr>
            <p:ph type="subTitle" idx="1"/>
          </p:nvPr>
        </p:nvSpPr>
        <p:spPr>
          <a:xfrm>
            <a:off x="594804" y="2930554"/>
            <a:ext cx="10898818" cy="1655762"/>
          </a:xfrm>
        </p:spPr>
        <p:txBody>
          <a:bodyPr>
            <a:noAutofit/>
          </a:bodyPr>
          <a:lstStyle/>
          <a:p>
            <a:r>
              <a:rPr lang="en-US" sz="4000" b="1" dirty="0"/>
              <a:t>Radical innovation and energy system inertia;	 can the mission economy solve the climate puzzle?</a:t>
            </a:r>
          </a:p>
          <a:p>
            <a:endParaRPr lang="nl-BE" sz="2800" dirty="0"/>
          </a:p>
          <a:p>
            <a:r>
              <a:rPr lang="nl-BE" sz="2800" dirty="0"/>
              <a:t>Johan Albrecht</a:t>
            </a:r>
          </a:p>
          <a:p>
            <a:r>
              <a:rPr lang="nl-BE" sz="2800" dirty="0"/>
              <a:t>Universiteit Gent - Faculteit Economie &amp; Bedrijfskunde</a:t>
            </a:r>
          </a:p>
          <a:p>
            <a:r>
              <a:rPr lang="nl-BE" sz="2800" dirty="0"/>
              <a:t>MERI/BELSPO, 25 04 2024</a:t>
            </a:r>
          </a:p>
        </p:txBody>
      </p:sp>
      <p:pic>
        <p:nvPicPr>
          <p:cNvPr id="6" name="Afbeelding 5">
            <a:extLst>
              <a:ext uri="{FF2B5EF4-FFF2-40B4-BE49-F238E27FC236}">
                <a16:creationId xmlns:a16="http://schemas.microsoft.com/office/drawing/2014/main" id="{D2E1BC29-B69E-4378-9B45-0F0C9F113C7E}"/>
              </a:ext>
            </a:extLst>
          </p:cNvPr>
          <p:cNvPicPr>
            <a:picLocks noChangeAspect="1"/>
          </p:cNvPicPr>
          <p:nvPr/>
        </p:nvPicPr>
        <p:blipFill>
          <a:blip r:embed="rId3"/>
          <a:stretch>
            <a:fillRect/>
          </a:stretch>
        </p:blipFill>
        <p:spPr>
          <a:xfrm>
            <a:off x="10431262" y="18233"/>
            <a:ext cx="1689717" cy="2490263"/>
          </a:xfrm>
          <a:prstGeom prst="rect">
            <a:avLst/>
          </a:prstGeom>
        </p:spPr>
      </p:pic>
    </p:spTree>
    <p:extLst>
      <p:ext uri="{BB962C8B-B14F-4D97-AF65-F5344CB8AC3E}">
        <p14:creationId xmlns:p14="http://schemas.microsoft.com/office/powerpoint/2010/main" val="185161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3B57-4102-2C8B-AEFD-C2B78A9AA7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BD50F8-D6DE-62F3-775B-EBE5C6993B48}"/>
              </a:ext>
            </a:extLst>
          </p:cNvPr>
          <p:cNvSpPr>
            <a:spLocks noGrp="1"/>
          </p:cNvSpPr>
          <p:nvPr>
            <p:ph type="title"/>
          </p:nvPr>
        </p:nvSpPr>
        <p:spPr>
          <a:xfrm>
            <a:off x="447583" y="231960"/>
            <a:ext cx="10515600" cy="1325563"/>
          </a:xfrm>
        </p:spPr>
        <p:txBody>
          <a:bodyPr/>
          <a:lstStyle/>
          <a:p>
            <a:r>
              <a:rPr lang="nl-BE" dirty="0"/>
              <a:t>EU ETS </a:t>
            </a:r>
            <a:r>
              <a:rPr lang="nl-BE" dirty="0" err="1"/>
              <a:t>price</a:t>
            </a:r>
            <a:r>
              <a:rPr lang="nl-BE" dirty="0"/>
              <a:t> (€/tCO</a:t>
            </a:r>
            <a:r>
              <a:rPr lang="nl-BE" baseline="-25000" dirty="0"/>
              <a:t>2</a:t>
            </a:r>
            <a:r>
              <a:rPr lang="nl-BE" dirty="0"/>
              <a:t>) </a:t>
            </a:r>
            <a:r>
              <a:rPr lang="nl-BE" dirty="0" err="1"/>
              <a:t>and</a:t>
            </a:r>
            <a:r>
              <a:rPr lang="nl-BE" dirty="0"/>
              <a:t> </a:t>
            </a:r>
            <a:r>
              <a:rPr lang="nl-BE" dirty="0" err="1"/>
              <a:t>the</a:t>
            </a:r>
            <a:r>
              <a:rPr lang="nl-BE" dirty="0"/>
              <a:t> </a:t>
            </a:r>
            <a:r>
              <a:rPr lang="nl-BE" dirty="0" err="1"/>
              <a:t>price</a:t>
            </a:r>
            <a:r>
              <a:rPr lang="nl-BE" dirty="0"/>
              <a:t> of </a:t>
            </a:r>
            <a:r>
              <a:rPr lang="nl-BE" dirty="0" err="1"/>
              <a:t>your</a:t>
            </a:r>
            <a:r>
              <a:rPr lang="nl-BE" dirty="0"/>
              <a:t> cornflakes?</a:t>
            </a:r>
          </a:p>
        </p:txBody>
      </p:sp>
      <p:pic>
        <p:nvPicPr>
          <p:cNvPr id="4" name="Picture 3">
            <a:extLst>
              <a:ext uri="{FF2B5EF4-FFF2-40B4-BE49-F238E27FC236}">
                <a16:creationId xmlns:a16="http://schemas.microsoft.com/office/drawing/2014/main" id="{EFC7AA10-96B1-AF3D-6FC0-988D561FE803}"/>
              </a:ext>
            </a:extLst>
          </p:cNvPr>
          <p:cNvPicPr>
            <a:picLocks noChangeAspect="1"/>
          </p:cNvPicPr>
          <p:nvPr/>
        </p:nvPicPr>
        <p:blipFill>
          <a:blip r:embed="rId2"/>
          <a:stretch>
            <a:fillRect/>
          </a:stretch>
        </p:blipFill>
        <p:spPr>
          <a:xfrm>
            <a:off x="3346882" y="1042840"/>
            <a:ext cx="8387249" cy="5815160"/>
          </a:xfrm>
          <a:prstGeom prst="rect">
            <a:avLst/>
          </a:prstGeom>
        </p:spPr>
      </p:pic>
    </p:spTree>
    <p:extLst>
      <p:ext uri="{BB962C8B-B14F-4D97-AF65-F5344CB8AC3E}">
        <p14:creationId xmlns:p14="http://schemas.microsoft.com/office/powerpoint/2010/main" val="75479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7A933-F679-3094-2783-E3E4BDFB2B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754B7C-9546-20EB-7094-DA9A30E31D8A}"/>
              </a:ext>
            </a:extLst>
          </p:cNvPr>
          <p:cNvSpPr>
            <a:spLocks noGrp="1"/>
          </p:cNvSpPr>
          <p:nvPr>
            <p:ph type="title"/>
          </p:nvPr>
        </p:nvSpPr>
        <p:spPr>
          <a:xfrm>
            <a:off x="426129" y="1650675"/>
            <a:ext cx="11392814" cy="1325563"/>
          </a:xfrm>
        </p:spPr>
        <p:txBody>
          <a:bodyPr>
            <a:normAutofit fontScale="90000"/>
          </a:bodyPr>
          <a:lstStyle/>
          <a:p>
            <a:r>
              <a:rPr lang="en-US" i="1" dirty="0"/>
              <a:t>‘</a:t>
            </a:r>
            <a:r>
              <a:rPr lang="en-US" sz="4000" b="1" i="1" dirty="0"/>
              <a:t>We do not live in a market economy, but in an organization economy, or at most in an organization/market economy with a predominance of organizational over market activity.’ </a:t>
            </a:r>
            <a:br>
              <a:rPr lang="en-US" i="1" dirty="0"/>
            </a:br>
            <a:r>
              <a:rPr lang="en-US" dirty="0"/>
              <a:t>(Herbert Simon, Nobel Prize Economics 1978)</a:t>
            </a:r>
            <a:br>
              <a:rPr lang="en-US" dirty="0"/>
            </a:br>
            <a:br>
              <a:rPr lang="en-US" dirty="0"/>
            </a:br>
            <a:br>
              <a:rPr lang="en-US" dirty="0"/>
            </a:br>
            <a:endParaRPr lang="nl-BE" dirty="0"/>
          </a:p>
        </p:txBody>
      </p:sp>
      <p:pic>
        <p:nvPicPr>
          <p:cNvPr id="6" name="Afbeelding 5">
            <a:extLst>
              <a:ext uri="{FF2B5EF4-FFF2-40B4-BE49-F238E27FC236}">
                <a16:creationId xmlns:a16="http://schemas.microsoft.com/office/drawing/2014/main" id="{55524FBF-B3D8-BC45-734C-8D83C4C3B6E1}"/>
              </a:ext>
            </a:extLst>
          </p:cNvPr>
          <p:cNvPicPr>
            <a:picLocks noChangeAspect="1"/>
          </p:cNvPicPr>
          <p:nvPr/>
        </p:nvPicPr>
        <p:blipFill>
          <a:blip r:embed="rId2"/>
          <a:stretch>
            <a:fillRect/>
          </a:stretch>
        </p:blipFill>
        <p:spPr>
          <a:xfrm>
            <a:off x="9276541" y="3429000"/>
            <a:ext cx="2542402" cy="3220376"/>
          </a:xfrm>
          <a:prstGeom prst="rect">
            <a:avLst/>
          </a:prstGeom>
        </p:spPr>
      </p:pic>
      <p:pic>
        <p:nvPicPr>
          <p:cNvPr id="10" name="Afbeelding 9">
            <a:extLst>
              <a:ext uri="{FF2B5EF4-FFF2-40B4-BE49-F238E27FC236}">
                <a16:creationId xmlns:a16="http://schemas.microsoft.com/office/drawing/2014/main" id="{56516579-A9D5-B62F-EE81-2F7EA1571CF8}"/>
              </a:ext>
            </a:extLst>
          </p:cNvPr>
          <p:cNvPicPr>
            <a:picLocks noChangeAspect="1"/>
          </p:cNvPicPr>
          <p:nvPr/>
        </p:nvPicPr>
        <p:blipFill>
          <a:blip r:embed="rId3"/>
          <a:stretch>
            <a:fillRect/>
          </a:stretch>
        </p:blipFill>
        <p:spPr>
          <a:xfrm>
            <a:off x="787709" y="3971648"/>
            <a:ext cx="2857500" cy="1600200"/>
          </a:xfrm>
          <a:prstGeom prst="rect">
            <a:avLst/>
          </a:prstGeom>
        </p:spPr>
      </p:pic>
      <p:pic>
        <p:nvPicPr>
          <p:cNvPr id="12" name="Afbeelding 11">
            <a:extLst>
              <a:ext uri="{FF2B5EF4-FFF2-40B4-BE49-F238E27FC236}">
                <a16:creationId xmlns:a16="http://schemas.microsoft.com/office/drawing/2014/main" id="{D9D36561-1CC1-AE67-255A-683D20A5DA31}"/>
              </a:ext>
            </a:extLst>
          </p:cNvPr>
          <p:cNvPicPr>
            <a:picLocks noChangeAspect="1"/>
          </p:cNvPicPr>
          <p:nvPr/>
        </p:nvPicPr>
        <p:blipFill>
          <a:blip r:embed="rId4"/>
          <a:stretch>
            <a:fillRect/>
          </a:stretch>
        </p:blipFill>
        <p:spPr>
          <a:xfrm>
            <a:off x="4209640" y="3323578"/>
            <a:ext cx="2767203" cy="2896339"/>
          </a:xfrm>
          <a:prstGeom prst="rect">
            <a:avLst/>
          </a:prstGeom>
        </p:spPr>
      </p:pic>
    </p:spTree>
    <p:extLst>
      <p:ext uri="{BB962C8B-B14F-4D97-AF65-F5344CB8AC3E}">
        <p14:creationId xmlns:p14="http://schemas.microsoft.com/office/powerpoint/2010/main" val="326602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38036-AF8B-4876-8DBB-1E9EFB5E3AA2}"/>
              </a:ext>
            </a:extLst>
          </p:cNvPr>
          <p:cNvSpPr>
            <a:spLocks noGrp="1"/>
          </p:cNvSpPr>
          <p:nvPr>
            <p:ph type="title"/>
          </p:nvPr>
        </p:nvSpPr>
        <p:spPr/>
        <p:txBody>
          <a:bodyPr>
            <a:normAutofit/>
          </a:bodyPr>
          <a:lstStyle/>
          <a:p>
            <a:r>
              <a:rPr lang="nl-BE" dirty="0"/>
              <a:t>IEA (2023). CO</a:t>
            </a:r>
            <a:r>
              <a:rPr lang="nl-BE" baseline="-25000" dirty="0"/>
              <a:t>2</a:t>
            </a:r>
            <a:r>
              <a:rPr lang="nl-BE" dirty="0"/>
              <a:t> </a:t>
            </a:r>
            <a:r>
              <a:rPr lang="nl-BE" dirty="0" err="1"/>
              <a:t>Emissions</a:t>
            </a:r>
            <a:r>
              <a:rPr lang="nl-BE" dirty="0"/>
              <a:t> in 2022</a:t>
            </a:r>
            <a:br>
              <a:rPr lang="nl-BE" dirty="0"/>
            </a:br>
            <a:r>
              <a:rPr lang="nl-BE" sz="1800" dirty="0"/>
              <a:t>https://iea.blob.core.windows.net/assets/3c8fa115-35c4-4474-b237-1b00424c8844/CO2Emissionsin2022.pdf</a:t>
            </a:r>
          </a:p>
        </p:txBody>
      </p:sp>
      <p:sp>
        <p:nvSpPr>
          <p:cNvPr id="3" name="Tijdelijke aanduiding voor inhoud 2">
            <a:extLst>
              <a:ext uri="{FF2B5EF4-FFF2-40B4-BE49-F238E27FC236}">
                <a16:creationId xmlns:a16="http://schemas.microsoft.com/office/drawing/2014/main" id="{B2491CBE-DCF4-4760-8940-D58588FB6EBD}"/>
              </a:ext>
            </a:extLst>
          </p:cNvPr>
          <p:cNvSpPr>
            <a:spLocks noGrp="1"/>
          </p:cNvSpPr>
          <p:nvPr>
            <p:ph idx="1"/>
          </p:nvPr>
        </p:nvSpPr>
        <p:spPr>
          <a:xfrm>
            <a:off x="325514" y="2313897"/>
            <a:ext cx="11540971" cy="4317722"/>
          </a:xfrm>
        </p:spPr>
        <p:txBody>
          <a:bodyPr>
            <a:normAutofit/>
          </a:bodyPr>
          <a:lstStyle/>
          <a:p>
            <a:pPr marL="0" indent="0">
              <a:buNone/>
            </a:pPr>
            <a:r>
              <a:rPr lang="en-US" dirty="0"/>
              <a:t>“</a:t>
            </a:r>
            <a:r>
              <a:rPr lang="en-US" i="1" dirty="0"/>
              <a:t>… </a:t>
            </a:r>
            <a:r>
              <a:rPr lang="en-US" b="1" i="1" dirty="0"/>
              <a:t>the European Union reduced its emissions by 2.5% (or 70 Mt), thanks to a mild winter, effective energy conservation measures, fuel switching, </a:t>
            </a:r>
            <a:r>
              <a:rPr lang="en-US" b="1" i="1" dirty="0" err="1"/>
              <a:t>behavioural</a:t>
            </a:r>
            <a:r>
              <a:rPr lang="en-US" b="1" i="1" dirty="0"/>
              <a:t> changes, and industrial production curtailments. </a:t>
            </a:r>
            <a:r>
              <a:rPr lang="en-US" i="1" dirty="0"/>
              <a:t>Reduced natural gas emissions more than offset increases in emissions from coal and oil. Buildings sector emissions declined the most, by 60 Mt, enabled by exceptionally mild weather from October to December 2022 – the second warmest start to winter in the last 30 years – and collective energy conservation measures. Meanwhile industry sector CO</a:t>
            </a:r>
            <a:r>
              <a:rPr lang="en-US" i="1" baseline="-25000" dirty="0"/>
              <a:t>2</a:t>
            </a:r>
            <a:r>
              <a:rPr lang="en-US" i="1" dirty="0"/>
              <a:t> emissions declined by 42 Mt…”</a:t>
            </a:r>
          </a:p>
          <a:p>
            <a:endParaRPr lang="nl-BE" dirty="0"/>
          </a:p>
        </p:txBody>
      </p:sp>
    </p:spTree>
    <p:extLst>
      <p:ext uri="{BB962C8B-B14F-4D97-AF65-F5344CB8AC3E}">
        <p14:creationId xmlns:p14="http://schemas.microsoft.com/office/powerpoint/2010/main" val="327990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20B3745-7061-473C-8748-604EDC4BFABC}"/>
              </a:ext>
            </a:extLst>
          </p:cNvPr>
          <p:cNvSpPr>
            <a:spLocks noGrp="1"/>
          </p:cNvSpPr>
          <p:nvPr>
            <p:ph idx="1"/>
          </p:nvPr>
        </p:nvSpPr>
        <p:spPr>
          <a:xfrm>
            <a:off x="3754607" y="798991"/>
            <a:ext cx="8327254" cy="5841506"/>
          </a:xfrm>
        </p:spPr>
        <p:txBody>
          <a:bodyPr>
            <a:normAutofit/>
          </a:bodyPr>
          <a:lstStyle/>
          <a:p>
            <a:pPr marL="0" indent="0" algn="r">
              <a:buNone/>
            </a:pPr>
            <a:r>
              <a:rPr lang="en-US" dirty="0"/>
              <a:t>‘</a:t>
            </a:r>
            <a:r>
              <a:rPr lang="en-US" i="1" dirty="0"/>
              <a:t>Mainstream economic perspectives of simply solving climate change with a </a:t>
            </a:r>
            <a:r>
              <a:rPr lang="en-US" b="1" i="1" dirty="0"/>
              <a:t>carbon tax </a:t>
            </a:r>
            <a:r>
              <a:rPr lang="en-US" i="1" dirty="0"/>
              <a:t>and some </a:t>
            </a:r>
            <a:r>
              <a:rPr lang="en-US" b="1" i="1" dirty="0"/>
              <a:t>R&amp;D subsidies </a:t>
            </a:r>
            <a:r>
              <a:rPr lang="en-US" i="1" dirty="0"/>
              <a:t>(to let markets find the optimal pathway), combined with political economic impediments to carbon taxes, have left us with negligent carbon tax systems and a </a:t>
            </a:r>
            <a:r>
              <a:rPr lang="en-US" b="1" i="1" dirty="0"/>
              <a:t>worryingly slow green transition </a:t>
            </a:r>
            <a:r>
              <a:rPr lang="en-US" i="1" dirty="0"/>
              <a:t>… Economists have failed to realize and set out the reasoning for transformative public investment and regulation that accomplish what CO</a:t>
            </a:r>
            <a:r>
              <a:rPr lang="en-US" i="1" baseline="-25000" dirty="0"/>
              <a:t>2</a:t>
            </a:r>
            <a:r>
              <a:rPr lang="en-US" i="1" dirty="0"/>
              <a:t> tax cannot on its own </a:t>
            </a:r>
            <a:r>
              <a:rPr lang="en-US" dirty="0"/>
              <a:t>(</a:t>
            </a:r>
            <a:r>
              <a:rPr lang="en-US" dirty="0" err="1"/>
              <a:t>Mazzucato</a:t>
            </a:r>
            <a:r>
              <a:rPr lang="en-US" dirty="0"/>
              <a:t>, Mission Economy, p.142)</a:t>
            </a:r>
            <a:r>
              <a:rPr lang="en-US" i="1" dirty="0"/>
              <a:t>.</a:t>
            </a:r>
          </a:p>
          <a:p>
            <a:pPr marL="0" indent="0" algn="r">
              <a:buNone/>
            </a:pPr>
            <a:r>
              <a:rPr lang="en-US" b="1" i="1" dirty="0"/>
              <a:t>Our lethargic transition pace, globally, is a lesson in what can happen if government leaves the market to sort out problems and abstains from assuming its entrepreneurial role in society </a:t>
            </a:r>
            <a:r>
              <a:rPr lang="en-US" dirty="0"/>
              <a:t>(p.143)’</a:t>
            </a:r>
            <a:endParaRPr lang="nl-BE" dirty="0"/>
          </a:p>
          <a:p>
            <a:pPr algn="r"/>
            <a:endParaRPr lang="nl-BE" dirty="0"/>
          </a:p>
        </p:txBody>
      </p:sp>
      <p:pic>
        <p:nvPicPr>
          <p:cNvPr id="5" name="Afbeelding 4">
            <a:extLst>
              <a:ext uri="{FF2B5EF4-FFF2-40B4-BE49-F238E27FC236}">
                <a16:creationId xmlns:a16="http://schemas.microsoft.com/office/drawing/2014/main" id="{67C89E32-9ED0-4D59-A07E-0E6BFF526A4B}"/>
              </a:ext>
            </a:extLst>
          </p:cNvPr>
          <p:cNvPicPr>
            <a:picLocks noChangeAspect="1"/>
          </p:cNvPicPr>
          <p:nvPr/>
        </p:nvPicPr>
        <p:blipFill>
          <a:blip r:embed="rId2"/>
          <a:stretch>
            <a:fillRect/>
          </a:stretch>
        </p:blipFill>
        <p:spPr>
          <a:xfrm>
            <a:off x="110139" y="682388"/>
            <a:ext cx="3737076" cy="5736167"/>
          </a:xfrm>
          <a:prstGeom prst="rect">
            <a:avLst/>
          </a:prstGeom>
        </p:spPr>
      </p:pic>
    </p:spTree>
    <p:extLst>
      <p:ext uri="{BB962C8B-B14F-4D97-AF65-F5344CB8AC3E}">
        <p14:creationId xmlns:p14="http://schemas.microsoft.com/office/powerpoint/2010/main" val="229349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780C9-2EF7-409A-AD7A-B31F76555DEF}"/>
              </a:ext>
            </a:extLst>
          </p:cNvPr>
          <p:cNvSpPr>
            <a:spLocks noGrp="1"/>
          </p:cNvSpPr>
          <p:nvPr>
            <p:ph type="title"/>
          </p:nvPr>
        </p:nvSpPr>
        <p:spPr>
          <a:xfrm>
            <a:off x="2476871" y="266330"/>
            <a:ext cx="6098960" cy="1325563"/>
          </a:xfrm>
        </p:spPr>
        <p:txBody>
          <a:bodyPr/>
          <a:lstStyle/>
          <a:p>
            <a:r>
              <a:rPr lang="nl-BE" dirty="0"/>
              <a:t>John F. Kennedy, 1962</a:t>
            </a:r>
          </a:p>
        </p:txBody>
      </p:sp>
      <p:sp>
        <p:nvSpPr>
          <p:cNvPr id="3" name="Tijdelijke aanduiding voor inhoud 2">
            <a:extLst>
              <a:ext uri="{FF2B5EF4-FFF2-40B4-BE49-F238E27FC236}">
                <a16:creationId xmlns:a16="http://schemas.microsoft.com/office/drawing/2014/main" id="{35FA912F-E88A-4FD6-A257-9D767C394BAE}"/>
              </a:ext>
            </a:extLst>
          </p:cNvPr>
          <p:cNvSpPr>
            <a:spLocks noGrp="1"/>
          </p:cNvSpPr>
          <p:nvPr>
            <p:ph idx="1"/>
          </p:nvPr>
        </p:nvSpPr>
        <p:spPr>
          <a:xfrm>
            <a:off x="168676" y="1706666"/>
            <a:ext cx="8211846" cy="4991536"/>
          </a:xfrm>
        </p:spPr>
        <p:txBody>
          <a:bodyPr>
            <a:normAutofit lnSpcReduction="10000"/>
          </a:bodyPr>
          <a:lstStyle/>
          <a:p>
            <a:pPr marL="0" indent="0" algn="r">
              <a:buNone/>
            </a:pPr>
            <a:r>
              <a:rPr lang="en-US" dirty="0"/>
              <a:t>“</a:t>
            </a:r>
            <a:r>
              <a:rPr lang="en-US" i="1" dirty="0"/>
              <a:t>We choose to go to the moon. We choose to go to the moon in this decade and do the other things, not because they are easy, but because they are hard, because </a:t>
            </a:r>
            <a:r>
              <a:rPr lang="en-US" b="1" i="1" dirty="0"/>
              <a:t>that goal will serve to organize and measure the best of our energies and skills</a:t>
            </a:r>
            <a:r>
              <a:rPr lang="en-US" i="1" dirty="0"/>
              <a:t>, because that challenge is one that we are willing to accept, one we are unwilling to postpone, and one which we intend to win, and the others, too</a:t>
            </a:r>
            <a:r>
              <a:rPr lang="en-US" dirty="0"/>
              <a:t>.” </a:t>
            </a:r>
          </a:p>
          <a:p>
            <a:pPr marL="0" indent="0" algn="r">
              <a:buNone/>
            </a:pPr>
            <a:r>
              <a:rPr lang="en-US" i="1" dirty="0"/>
              <a:t>“To be sure, all of this costs us all a good deal of money. … even though I realize that this </a:t>
            </a:r>
            <a:r>
              <a:rPr lang="en-US" b="1" i="1" dirty="0"/>
              <a:t>is in some measure an act of faith and vision</a:t>
            </a:r>
            <a:r>
              <a:rPr lang="en-US" i="1" dirty="0"/>
              <a:t>, for we do not now know what benefits await us </a:t>
            </a:r>
          </a:p>
          <a:p>
            <a:pPr marL="0" indent="0" algn="r">
              <a:buNone/>
            </a:pPr>
            <a:r>
              <a:rPr lang="en-US" i="1" dirty="0"/>
              <a:t>(</a:t>
            </a:r>
            <a:r>
              <a:rPr lang="nl-BE" dirty="0">
                <a:hlinkClick r:id="rId2"/>
              </a:rPr>
              <a:t>https://www.rice.edu/jfk-speech</a:t>
            </a:r>
            <a:r>
              <a:rPr lang="nl-BE" dirty="0"/>
              <a:t>)</a:t>
            </a:r>
            <a:r>
              <a:rPr lang="en-US" i="1" dirty="0"/>
              <a:t>.”</a:t>
            </a:r>
          </a:p>
          <a:p>
            <a:endParaRPr lang="en-US" dirty="0"/>
          </a:p>
          <a:p>
            <a:endParaRPr lang="nl-BE" dirty="0"/>
          </a:p>
        </p:txBody>
      </p:sp>
      <p:sp>
        <p:nvSpPr>
          <p:cNvPr id="4" name="Tekstvak 3">
            <a:extLst>
              <a:ext uri="{FF2B5EF4-FFF2-40B4-BE49-F238E27FC236}">
                <a16:creationId xmlns:a16="http://schemas.microsoft.com/office/drawing/2014/main" id="{E6B92740-CA19-417E-82D0-472F9466DA47}"/>
              </a:ext>
            </a:extLst>
          </p:cNvPr>
          <p:cNvSpPr txBox="1"/>
          <p:nvPr/>
        </p:nvSpPr>
        <p:spPr>
          <a:xfrm>
            <a:off x="7705817" y="159798"/>
            <a:ext cx="184731" cy="369332"/>
          </a:xfrm>
          <a:prstGeom prst="rect">
            <a:avLst/>
          </a:prstGeom>
          <a:noFill/>
        </p:spPr>
        <p:txBody>
          <a:bodyPr wrap="none" rtlCol="0">
            <a:spAutoFit/>
          </a:bodyPr>
          <a:lstStyle/>
          <a:p>
            <a:endParaRPr lang="nl-BE" dirty="0"/>
          </a:p>
        </p:txBody>
      </p:sp>
      <p:pic>
        <p:nvPicPr>
          <p:cNvPr id="8" name="Afbeelding 7">
            <a:extLst>
              <a:ext uri="{FF2B5EF4-FFF2-40B4-BE49-F238E27FC236}">
                <a16:creationId xmlns:a16="http://schemas.microsoft.com/office/drawing/2014/main" id="{648743D7-8577-4F23-AF44-31EFCA967DB9}"/>
              </a:ext>
            </a:extLst>
          </p:cNvPr>
          <p:cNvPicPr>
            <a:picLocks noChangeAspect="1"/>
          </p:cNvPicPr>
          <p:nvPr/>
        </p:nvPicPr>
        <p:blipFill>
          <a:blip r:embed="rId3"/>
          <a:stretch>
            <a:fillRect/>
          </a:stretch>
        </p:blipFill>
        <p:spPr>
          <a:xfrm>
            <a:off x="8575831" y="2436865"/>
            <a:ext cx="3616170" cy="4421135"/>
          </a:xfrm>
          <a:prstGeom prst="rect">
            <a:avLst/>
          </a:prstGeom>
        </p:spPr>
      </p:pic>
    </p:spTree>
    <p:extLst>
      <p:ext uri="{BB962C8B-B14F-4D97-AF65-F5344CB8AC3E}">
        <p14:creationId xmlns:p14="http://schemas.microsoft.com/office/powerpoint/2010/main" val="343207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F93F6-3D8D-4A36-9700-A42C309EC3D1}"/>
              </a:ext>
            </a:extLst>
          </p:cNvPr>
          <p:cNvSpPr>
            <a:spLocks noGrp="1"/>
          </p:cNvSpPr>
          <p:nvPr>
            <p:ph type="title"/>
          </p:nvPr>
        </p:nvSpPr>
        <p:spPr>
          <a:xfrm>
            <a:off x="1237694" y="516046"/>
            <a:ext cx="11173287" cy="1325563"/>
          </a:xfrm>
        </p:spPr>
        <p:txBody>
          <a:bodyPr>
            <a:normAutofit/>
          </a:bodyPr>
          <a:lstStyle/>
          <a:p>
            <a:r>
              <a:rPr lang="en-US" dirty="0"/>
              <a:t>Apollo </a:t>
            </a:r>
            <a:r>
              <a:rPr lang="en-US" dirty="0" err="1"/>
              <a:t>programme</a:t>
            </a:r>
            <a:r>
              <a:rPr lang="en-US" dirty="0"/>
              <a:t> (1960-1973)</a:t>
            </a:r>
            <a:br>
              <a:rPr lang="nl-BE" dirty="0"/>
            </a:br>
            <a:endParaRPr lang="nl-BE" dirty="0"/>
          </a:p>
        </p:txBody>
      </p:sp>
      <p:sp>
        <p:nvSpPr>
          <p:cNvPr id="3" name="Tijdelijke aanduiding voor inhoud 2">
            <a:extLst>
              <a:ext uri="{FF2B5EF4-FFF2-40B4-BE49-F238E27FC236}">
                <a16:creationId xmlns:a16="http://schemas.microsoft.com/office/drawing/2014/main" id="{380F3D10-B073-4D99-A5B8-6A1AEB1F06EA}"/>
              </a:ext>
            </a:extLst>
          </p:cNvPr>
          <p:cNvSpPr>
            <a:spLocks noGrp="1"/>
          </p:cNvSpPr>
          <p:nvPr>
            <p:ph idx="1"/>
          </p:nvPr>
        </p:nvSpPr>
        <p:spPr>
          <a:xfrm>
            <a:off x="559293" y="1615736"/>
            <a:ext cx="11359718" cy="4989250"/>
          </a:xfrm>
        </p:spPr>
        <p:txBody>
          <a:bodyPr>
            <a:normAutofit/>
          </a:bodyPr>
          <a:lstStyle/>
          <a:p>
            <a:r>
              <a:rPr lang="en-US" dirty="0"/>
              <a:t>Commercial innovations from Apollo; software, software engineering, integrated circuits, miniaturization of computers (first portable computer), communication &amp; navigation technologies, LED, photovoltaics, water purification, medical technologies, insulation materials, smoke detector, …</a:t>
            </a:r>
          </a:p>
          <a:p>
            <a:r>
              <a:rPr lang="en-US" dirty="0"/>
              <a:t>Integrated circuits became the basis for the entire US computer industry</a:t>
            </a:r>
            <a:endParaRPr lang="nl-BE" dirty="0"/>
          </a:p>
          <a:p>
            <a:r>
              <a:rPr lang="en-US" b="1" dirty="0"/>
              <a:t>Apollo reshaped modern society in four decades</a:t>
            </a:r>
          </a:p>
          <a:p>
            <a:r>
              <a:rPr lang="en-US" dirty="0"/>
              <a:t>Management methods with the public sector in the driving seat, outcome-based policymaking; 300 000 to 400 000 people were involved, drawn from 20,000 contractors and 200 universities in eight countries as well as from NASA itself – ‘systems management’, ‘matrix management’</a:t>
            </a:r>
          </a:p>
          <a:p>
            <a:r>
              <a:rPr lang="en-US" dirty="0"/>
              <a:t>1960-1973 (2020$): $ 257 - $ 283 bill (or 19,7 - $ 21,7 bill per year)</a:t>
            </a:r>
            <a:endParaRPr lang="nl-BE" dirty="0"/>
          </a:p>
          <a:p>
            <a:endParaRPr lang="nl-BE" dirty="0"/>
          </a:p>
        </p:txBody>
      </p:sp>
    </p:spTree>
    <p:extLst>
      <p:ext uri="{BB962C8B-B14F-4D97-AF65-F5344CB8AC3E}">
        <p14:creationId xmlns:p14="http://schemas.microsoft.com/office/powerpoint/2010/main" val="242129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AC42E-0DBD-4ED0-AA55-C2B32C285AFD}"/>
              </a:ext>
            </a:extLst>
          </p:cNvPr>
          <p:cNvSpPr>
            <a:spLocks noGrp="1"/>
          </p:cNvSpPr>
          <p:nvPr>
            <p:ph type="title"/>
          </p:nvPr>
        </p:nvSpPr>
        <p:spPr>
          <a:xfrm>
            <a:off x="887766" y="391758"/>
            <a:ext cx="10146437" cy="1325563"/>
          </a:xfrm>
        </p:spPr>
        <p:txBody>
          <a:bodyPr/>
          <a:lstStyle/>
          <a:p>
            <a:r>
              <a:rPr lang="nl-BE" dirty="0"/>
              <a:t>Research in the 1960s &amp; 1970s…</a:t>
            </a:r>
          </a:p>
        </p:txBody>
      </p:sp>
      <p:sp>
        <p:nvSpPr>
          <p:cNvPr id="3" name="Tijdelijke aanduiding voor inhoud 2">
            <a:extLst>
              <a:ext uri="{FF2B5EF4-FFF2-40B4-BE49-F238E27FC236}">
                <a16:creationId xmlns:a16="http://schemas.microsoft.com/office/drawing/2014/main" id="{4AA882B9-BCDD-44C2-8F5E-3652E585607A}"/>
              </a:ext>
            </a:extLst>
          </p:cNvPr>
          <p:cNvSpPr>
            <a:spLocks noGrp="1"/>
          </p:cNvSpPr>
          <p:nvPr>
            <p:ph idx="1"/>
          </p:nvPr>
        </p:nvSpPr>
        <p:spPr>
          <a:xfrm>
            <a:off x="674703" y="2091955"/>
            <a:ext cx="11292395" cy="3163626"/>
          </a:xfrm>
        </p:spPr>
        <p:txBody>
          <a:bodyPr>
            <a:normAutofit lnSpcReduction="10000"/>
          </a:bodyPr>
          <a:lstStyle/>
          <a:p>
            <a:r>
              <a:rPr lang="nl-BE" dirty="0"/>
              <a:t>A </a:t>
            </a:r>
            <a:r>
              <a:rPr lang="nl-BE" dirty="0" err="1"/>
              <a:t>necessity</a:t>
            </a:r>
            <a:r>
              <a:rPr lang="nl-BE" dirty="0"/>
              <a:t>, </a:t>
            </a:r>
            <a:r>
              <a:rPr lang="nl-BE" dirty="0" err="1"/>
              <a:t>not</a:t>
            </a:r>
            <a:r>
              <a:rPr lang="nl-BE" dirty="0"/>
              <a:t> </a:t>
            </a:r>
            <a:r>
              <a:rPr lang="nl-BE" dirty="0" err="1"/>
              <a:t>just</a:t>
            </a:r>
            <a:r>
              <a:rPr lang="nl-BE" dirty="0"/>
              <a:t> a job (~mRNA vaccines in 2021)</a:t>
            </a:r>
          </a:p>
          <a:p>
            <a:r>
              <a:rPr lang="nl-BE" dirty="0"/>
              <a:t>‘</a:t>
            </a:r>
            <a:r>
              <a:rPr lang="nl-BE" dirty="0" err="1"/>
              <a:t>Pay</a:t>
            </a:r>
            <a:r>
              <a:rPr lang="nl-BE" dirty="0"/>
              <a:t> for performance’ (</a:t>
            </a:r>
            <a:r>
              <a:rPr lang="nl-BE" dirty="0" err="1"/>
              <a:t>and</a:t>
            </a:r>
            <a:r>
              <a:rPr lang="nl-BE" dirty="0"/>
              <a:t> </a:t>
            </a:r>
            <a:r>
              <a:rPr lang="nl-BE" dirty="0" err="1"/>
              <a:t>not</a:t>
            </a:r>
            <a:r>
              <a:rPr lang="nl-BE" dirty="0"/>
              <a:t> for </a:t>
            </a:r>
            <a:r>
              <a:rPr lang="nl-BE" dirty="0" err="1"/>
              <a:t>labour</a:t>
            </a:r>
            <a:r>
              <a:rPr lang="nl-BE" dirty="0"/>
              <a:t> effort) &amp; </a:t>
            </a:r>
            <a:r>
              <a:rPr lang="nl-BE" dirty="0" err="1"/>
              <a:t>cost</a:t>
            </a:r>
            <a:r>
              <a:rPr lang="nl-BE" dirty="0"/>
              <a:t>-plus </a:t>
            </a:r>
            <a:r>
              <a:rPr lang="nl-BE" dirty="0" err="1"/>
              <a:t>contracts</a:t>
            </a:r>
            <a:r>
              <a:rPr lang="nl-BE" dirty="0"/>
              <a:t> (in a </a:t>
            </a:r>
            <a:r>
              <a:rPr lang="nl-BE" dirty="0" err="1"/>
              <a:t>very</a:t>
            </a:r>
            <a:r>
              <a:rPr lang="nl-BE" dirty="0"/>
              <a:t> </a:t>
            </a:r>
            <a:r>
              <a:rPr lang="nl-BE" dirty="0" err="1"/>
              <a:t>narrow</a:t>
            </a:r>
            <a:r>
              <a:rPr lang="nl-BE" dirty="0"/>
              <a:t> time frame)</a:t>
            </a:r>
          </a:p>
          <a:p>
            <a:r>
              <a:rPr lang="nl-BE" dirty="0"/>
              <a:t>‘Pure’ </a:t>
            </a:r>
            <a:r>
              <a:rPr lang="nl-BE" dirty="0" err="1"/>
              <a:t>researchers</a:t>
            </a:r>
            <a:r>
              <a:rPr lang="nl-BE" dirty="0"/>
              <a:t> </a:t>
            </a:r>
            <a:r>
              <a:rPr lang="nl-BE" dirty="0" err="1"/>
              <a:t>instead</a:t>
            </a:r>
            <a:r>
              <a:rPr lang="nl-BE" dirty="0"/>
              <a:t> of </a:t>
            </a:r>
            <a:r>
              <a:rPr lang="nl-BE" dirty="0" err="1"/>
              <a:t>bureaucrats</a:t>
            </a:r>
            <a:endParaRPr lang="nl-BE" dirty="0"/>
          </a:p>
          <a:p>
            <a:r>
              <a:rPr lang="nl-BE" b="1" dirty="0"/>
              <a:t>No CBA, focus on </a:t>
            </a:r>
            <a:r>
              <a:rPr lang="nl-BE" b="1" dirty="0" err="1"/>
              <a:t>outcomes</a:t>
            </a:r>
            <a:r>
              <a:rPr lang="nl-BE" b="1" dirty="0"/>
              <a:t>!</a:t>
            </a:r>
          </a:p>
          <a:p>
            <a:r>
              <a:rPr lang="nl-BE" dirty="0"/>
              <a:t>In a </a:t>
            </a:r>
            <a:r>
              <a:rPr lang="nl-BE" i="1" dirty="0"/>
              <a:t>risk-</a:t>
            </a:r>
            <a:r>
              <a:rPr lang="nl-BE" i="1" dirty="0" err="1"/>
              <a:t>loving</a:t>
            </a:r>
            <a:r>
              <a:rPr lang="nl-BE" dirty="0"/>
              <a:t> </a:t>
            </a:r>
            <a:r>
              <a:rPr lang="nl-BE" dirty="0" err="1"/>
              <a:t>climate</a:t>
            </a:r>
            <a:r>
              <a:rPr lang="nl-BE" dirty="0"/>
              <a:t> </a:t>
            </a:r>
            <a:r>
              <a:rPr lang="nl-BE" dirty="0" err="1"/>
              <a:t>that</a:t>
            </a:r>
            <a:r>
              <a:rPr lang="nl-BE" dirty="0"/>
              <a:t> </a:t>
            </a:r>
            <a:r>
              <a:rPr lang="nl-BE" dirty="0" err="1"/>
              <a:t>favours</a:t>
            </a:r>
            <a:r>
              <a:rPr lang="nl-BE" dirty="0"/>
              <a:t> </a:t>
            </a:r>
            <a:r>
              <a:rPr lang="nl-BE" dirty="0" err="1"/>
              <a:t>radical</a:t>
            </a:r>
            <a:r>
              <a:rPr lang="nl-BE" dirty="0"/>
              <a:t> </a:t>
            </a:r>
            <a:r>
              <a:rPr lang="nl-BE" dirty="0" err="1"/>
              <a:t>innovation</a:t>
            </a:r>
            <a:r>
              <a:rPr lang="nl-BE" dirty="0"/>
              <a:t> (research calls </a:t>
            </a:r>
            <a:r>
              <a:rPr lang="nl-BE" dirty="0" err="1"/>
              <a:t>nowadays</a:t>
            </a:r>
            <a:r>
              <a:rPr lang="nl-BE" dirty="0"/>
              <a:t> </a:t>
            </a:r>
            <a:r>
              <a:rPr lang="nl-BE" dirty="0" err="1"/>
              <a:t>stiffle</a:t>
            </a:r>
            <a:r>
              <a:rPr lang="nl-BE" dirty="0"/>
              <a:t> </a:t>
            </a:r>
            <a:r>
              <a:rPr lang="nl-BE" dirty="0" err="1"/>
              <a:t>radical</a:t>
            </a:r>
            <a:r>
              <a:rPr lang="nl-BE" dirty="0"/>
              <a:t> </a:t>
            </a:r>
            <a:r>
              <a:rPr lang="nl-BE" dirty="0" err="1"/>
              <a:t>innovation</a:t>
            </a:r>
            <a:r>
              <a:rPr lang="nl-BE" dirty="0"/>
              <a:t>)</a:t>
            </a:r>
          </a:p>
        </p:txBody>
      </p:sp>
    </p:spTree>
    <p:extLst>
      <p:ext uri="{BB962C8B-B14F-4D97-AF65-F5344CB8AC3E}">
        <p14:creationId xmlns:p14="http://schemas.microsoft.com/office/powerpoint/2010/main" val="265535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EBEBA-E324-484D-BC15-A2712E053423}"/>
              </a:ext>
            </a:extLst>
          </p:cNvPr>
          <p:cNvSpPr>
            <a:spLocks noGrp="1"/>
          </p:cNvSpPr>
          <p:nvPr>
            <p:ph type="title"/>
          </p:nvPr>
        </p:nvSpPr>
        <p:spPr>
          <a:xfrm>
            <a:off x="998368" y="248575"/>
            <a:ext cx="10515600" cy="1325563"/>
          </a:xfrm>
        </p:spPr>
        <p:txBody>
          <a:bodyPr/>
          <a:lstStyle/>
          <a:p>
            <a:r>
              <a:rPr lang="nl-BE" dirty="0"/>
              <a:t>Apollo </a:t>
            </a:r>
            <a:r>
              <a:rPr lang="nl-BE" dirty="0" err="1"/>
              <a:t>programme</a:t>
            </a:r>
            <a:r>
              <a:rPr lang="nl-BE" dirty="0"/>
              <a:t>?</a:t>
            </a:r>
          </a:p>
        </p:txBody>
      </p:sp>
      <p:sp>
        <p:nvSpPr>
          <p:cNvPr id="3" name="Tijdelijke aanduiding voor inhoud 2">
            <a:extLst>
              <a:ext uri="{FF2B5EF4-FFF2-40B4-BE49-F238E27FC236}">
                <a16:creationId xmlns:a16="http://schemas.microsoft.com/office/drawing/2014/main" id="{A44C6641-99F7-4FDE-A2C5-813F73680A29}"/>
              </a:ext>
            </a:extLst>
          </p:cNvPr>
          <p:cNvSpPr>
            <a:spLocks noGrp="1"/>
          </p:cNvSpPr>
          <p:nvPr>
            <p:ph idx="1"/>
          </p:nvPr>
        </p:nvSpPr>
        <p:spPr>
          <a:xfrm>
            <a:off x="790113" y="1710216"/>
            <a:ext cx="11230252" cy="4708340"/>
          </a:xfrm>
        </p:spPr>
        <p:txBody>
          <a:bodyPr>
            <a:normAutofit/>
          </a:bodyPr>
          <a:lstStyle/>
          <a:p>
            <a:r>
              <a:rPr lang="en-US" dirty="0"/>
              <a:t>Apollo created and shaped a unique collective and competitive </a:t>
            </a:r>
            <a:r>
              <a:rPr lang="en-US" b="1" dirty="0"/>
              <a:t>research market</a:t>
            </a:r>
            <a:r>
              <a:rPr lang="en-US" dirty="0"/>
              <a:t>, based on public-private collaboration</a:t>
            </a:r>
            <a:endParaRPr lang="en-US" b="1" dirty="0"/>
          </a:p>
          <a:p>
            <a:r>
              <a:rPr lang="en-US" b="1" dirty="0"/>
              <a:t>Societal impact </a:t>
            </a:r>
            <a:r>
              <a:rPr lang="en-US" dirty="0"/>
              <a:t>of Apollo innovations in the 1970s, 1980s, 1990s and beyond is a </a:t>
            </a:r>
            <a:r>
              <a:rPr lang="en-US" b="1" dirty="0"/>
              <a:t>success story of free markets </a:t>
            </a:r>
          </a:p>
          <a:p>
            <a:r>
              <a:rPr lang="en-US" dirty="0"/>
              <a:t>Imagine the Soviet Union owned all the ‘Apollo innovations’ in 1973 </a:t>
            </a:r>
          </a:p>
          <a:p>
            <a:r>
              <a:rPr lang="en-US" dirty="0"/>
              <a:t>Markets cannot create the initial radical innovations but triggered incremental innovation and enabled the </a:t>
            </a:r>
            <a:r>
              <a:rPr lang="en-US" b="1" dirty="0"/>
              <a:t>scaling-up</a:t>
            </a:r>
            <a:r>
              <a:rPr lang="en-US" dirty="0"/>
              <a:t> of new technologies</a:t>
            </a:r>
          </a:p>
          <a:p>
            <a:r>
              <a:rPr lang="en-US" b="1" dirty="0"/>
              <a:t>Apollo; rather solid application of MFT because free market could not bring people to the moon</a:t>
            </a:r>
            <a:endParaRPr lang="nl-BE" b="1" dirty="0"/>
          </a:p>
        </p:txBody>
      </p:sp>
    </p:spTree>
    <p:extLst>
      <p:ext uri="{BB962C8B-B14F-4D97-AF65-F5344CB8AC3E}">
        <p14:creationId xmlns:p14="http://schemas.microsoft.com/office/powerpoint/2010/main" val="120395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1F36D-2C6F-430D-90AD-5B5C1FAFE57E}"/>
              </a:ext>
            </a:extLst>
          </p:cNvPr>
          <p:cNvSpPr>
            <a:spLocks noGrp="1"/>
          </p:cNvSpPr>
          <p:nvPr>
            <p:ph type="title"/>
          </p:nvPr>
        </p:nvSpPr>
        <p:spPr>
          <a:xfrm>
            <a:off x="838200" y="231960"/>
            <a:ext cx="10515600" cy="1325563"/>
          </a:xfrm>
        </p:spPr>
        <p:txBody>
          <a:bodyPr/>
          <a:lstStyle/>
          <a:p>
            <a:r>
              <a:rPr lang="nl-BE" dirty="0"/>
              <a:t>A ‘low-carbon’ or ‘net-zero’ Apollo program </a:t>
            </a:r>
            <a:r>
              <a:rPr lang="nl-BE" dirty="0" err="1"/>
              <a:t>to</a:t>
            </a:r>
            <a:r>
              <a:rPr lang="nl-BE" dirty="0"/>
              <a:t> save the </a:t>
            </a:r>
            <a:r>
              <a:rPr lang="nl-BE" dirty="0" err="1"/>
              <a:t>climate</a:t>
            </a:r>
            <a:r>
              <a:rPr lang="nl-BE" dirty="0"/>
              <a:t>?</a:t>
            </a:r>
          </a:p>
        </p:txBody>
      </p:sp>
      <p:sp>
        <p:nvSpPr>
          <p:cNvPr id="3" name="Tijdelijke aanduiding voor inhoud 2">
            <a:extLst>
              <a:ext uri="{FF2B5EF4-FFF2-40B4-BE49-F238E27FC236}">
                <a16:creationId xmlns:a16="http://schemas.microsoft.com/office/drawing/2014/main" id="{95D6BF59-79FB-4C11-B3EE-C0E5C3193F43}"/>
              </a:ext>
            </a:extLst>
          </p:cNvPr>
          <p:cNvSpPr>
            <a:spLocks noGrp="1"/>
          </p:cNvSpPr>
          <p:nvPr>
            <p:ph idx="1"/>
          </p:nvPr>
        </p:nvSpPr>
        <p:spPr>
          <a:xfrm>
            <a:off x="541538" y="2029812"/>
            <a:ext cx="11452194" cy="4667250"/>
          </a:xfrm>
        </p:spPr>
        <p:txBody>
          <a:bodyPr>
            <a:normAutofit fontScale="92500"/>
          </a:bodyPr>
          <a:lstStyle/>
          <a:p>
            <a:r>
              <a:rPr lang="nl-BE" dirty="0"/>
              <a:t>Yes, but </a:t>
            </a:r>
            <a:r>
              <a:rPr lang="nl-BE" dirty="0" err="1"/>
              <a:t>such</a:t>
            </a:r>
            <a:r>
              <a:rPr lang="nl-BE" dirty="0"/>
              <a:t> a public </a:t>
            </a:r>
            <a:r>
              <a:rPr lang="nl-BE" dirty="0" err="1"/>
              <a:t>programme</a:t>
            </a:r>
            <a:r>
              <a:rPr lang="nl-BE" dirty="0"/>
              <a:t> </a:t>
            </a:r>
            <a:r>
              <a:rPr lang="nl-BE" dirty="0" err="1"/>
              <a:t>requires</a:t>
            </a:r>
            <a:r>
              <a:rPr lang="nl-BE" dirty="0"/>
              <a:t> </a:t>
            </a:r>
            <a:r>
              <a:rPr lang="nl-BE" b="1" dirty="0" err="1"/>
              <a:t>unique</a:t>
            </a:r>
            <a:r>
              <a:rPr lang="nl-BE" b="1" dirty="0"/>
              <a:t> expertise </a:t>
            </a:r>
            <a:r>
              <a:rPr lang="nl-BE" dirty="0" err="1"/>
              <a:t>to</a:t>
            </a:r>
            <a:r>
              <a:rPr lang="nl-BE" dirty="0"/>
              <a:t> manage performance-</a:t>
            </a:r>
            <a:r>
              <a:rPr lang="nl-BE" dirty="0" err="1"/>
              <a:t>based</a:t>
            </a:r>
            <a:r>
              <a:rPr lang="nl-BE" dirty="0"/>
              <a:t> research </a:t>
            </a:r>
            <a:r>
              <a:rPr lang="nl-BE" dirty="0" err="1"/>
              <a:t>contracts</a:t>
            </a:r>
            <a:r>
              <a:rPr lang="nl-BE" dirty="0"/>
              <a:t> </a:t>
            </a:r>
            <a:r>
              <a:rPr lang="nl-BE" dirty="0" err="1"/>
              <a:t>with</a:t>
            </a:r>
            <a:r>
              <a:rPr lang="nl-BE" dirty="0"/>
              <a:t> the private sector</a:t>
            </a:r>
          </a:p>
          <a:p>
            <a:r>
              <a:rPr lang="nl-BE" dirty="0"/>
              <a:t>NASA was a public R&amp;D front-runner </a:t>
            </a:r>
            <a:r>
              <a:rPr lang="nl-BE" dirty="0" err="1"/>
              <a:t>with</a:t>
            </a:r>
            <a:r>
              <a:rPr lang="nl-BE" dirty="0"/>
              <a:t> </a:t>
            </a:r>
            <a:r>
              <a:rPr lang="nl-BE" dirty="0" err="1"/>
              <a:t>exceptional</a:t>
            </a:r>
            <a:r>
              <a:rPr lang="nl-BE" dirty="0"/>
              <a:t> </a:t>
            </a:r>
            <a:r>
              <a:rPr lang="nl-BE" dirty="0" err="1"/>
              <a:t>scientists</a:t>
            </a:r>
            <a:r>
              <a:rPr lang="nl-BE" dirty="0"/>
              <a:t> </a:t>
            </a:r>
            <a:r>
              <a:rPr lang="nl-BE" dirty="0" err="1"/>
              <a:t>and</a:t>
            </a:r>
            <a:r>
              <a:rPr lang="nl-BE" dirty="0"/>
              <a:t> engineers </a:t>
            </a:r>
            <a:r>
              <a:rPr lang="nl-BE" dirty="0" err="1"/>
              <a:t>before</a:t>
            </a:r>
            <a:r>
              <a:rPr lang="nl-BE" dirty="0"/>
              <a:t> the </a:t>
            </a:r>
            <a:r>
              <a:rPr lang="nl-BE" dirty="0" err="1"/>
              <a:t>launch</a:t>
            </a:r>
            <a:r>
              <a:rPr lang="nl-BE" dirty="0"/>
              <a:t> of Apollo. It </a:t>
            </a:r>
            <a:r>
              <a:rPr lang="nl-BE" dirty="0" err="1"/>
              <a:t>still</a:t>
            </a:r>
            <a:r>
              <a:rPr lang="nl-BE" dirty="0"/>
              <a:t> is?</a:t>
            </a:r>
          </a:p>
          <a:p>
            <a:r>
              <a:rPr lang="nl-BE" dirty="0"/>
              <a:t>Does Europe have public R&amp;D front-runners </a:t>
            </a:r>
            <a:r>
              <a:rPr lang="nl-BE" dirty="0" err="1"/>
              <a:t>to</a:t>
            </a:r>
            <a:r>
              <a:rPr lang="nl-BE" dirty="0"/>
              <a:t> manage a </a:t>
            </a:r>
            <a:r>
              <a:rPr lang="nl-BE" dirty="0" err="1"/>
              <a:t>comprehensive</a:t>
            </a:r>
            <a:r>
              <a:rPr lang="nl-BE" dirty="0"/>
              <a:t> ‘low-carbon’ or ‘net-zero’ </a:t>
            </a:r>
            <a:r>
              <a:rPr lang="nl-BE" dirty="0" err="1"/>
              <a:t>programme</a:t>
            </a:r>
            <a:r>
              <a:rPr lang="nl-BE" dirty="0"/>
              <a:t>? Output of European R&amp;D </a:t>
            </a:r>
            <a:r>
              <a:rPr lang="nl-BE" dirty="0" err="1"/>
              <a:t>programmes</a:t>
            </a:r>
            <a:r>
              <a:rPr lang="nl-BE" dirty="0"/>
              <a:t>?</a:t>
            </a:r>
          </a:p>
          <a:p>
            <a:r>
              <a:rPr lang="nl-BE" dirty="0" err="1"/>
              <a:t>Mazzucato</a:t>
            </a:r>
            <a:r>
              <a:rPr lang="nl-BE" dirty="0"/>
              <a:t>; </a:t>
            </a:r>
            <a:r>
              <a:rPr lang="nl-BE" b="1" dirty="0"/>
              <a:t>‘</a:t>
            </a:r>
            <a:r>
              <a:rPr lang="nl-BE" b="1" i="1" dirty="0"/>
              <a:t>in </a:t>
            </a:r>
            <a:r>
              <a:rPr lang="nl-BE" b="1" i="1" dirty="0" err="1"/>
              <a:t>many</a:t>
            </a:r>
            <a:r>
              <a:rPr lang="nl-BE" b="1" i="1" dirty="0"/>
              <a:t> </a:t>
            </a:r>
            <a:r>
              <a:rPr lang="nl-BE" b="1" i="1" dirty="0" err="1"/>
              <a:t>areas</a:t>
            </a:r>
            <a:r>
              <a:rPr lang="nl-BE" b="1" i="1" dirty="0"/>
              <a:t> public </a:t>
            </a:r>
            <a:r>
              <a:rPr lang="nl-BE" b="1" i="1" dirty="0" err="1"/>
              <a:t>institutions</a:t>
            </a:r>
            <a:r>
              <a:rPr lang="nl-BE" b="1" i="1" dirty="0"/>
              <a:t> have lost the </a:t>
            </a:r>
            <a:r>
              <a:rPr lang="nl-BE" b="1" i="1" dirty="0" err="1"/>
              <a:t>confidence</a:t>
            </a:r>
            <a:r>
              <a:rPr lang="nl-BE" b="1" i="1" dirty="0"/>
              <a:t> </a:t>
            </a:r>
            <a:r>
              <a:rPr lang="nl-BE" b="1" i="1" dirty="0" err="1"/>
              <a:t>to</a:t>
            </a:r>
            <a:r>
              <a:rPr lang="nl-BE" b="1" i="1" dirty="0"/>
              <a:t> act, as well as the </a:t>
            </a:r>
            <a:r>
              <a:rPr lang="nl-BE" b="1" i="1" dirty="0" err="1"/>
              <a:t>capability</a:t>
            </a:r>
            <a:r>
              <a:rPr lang="nl-BE" b="1" i="1" dirty="0"/>
              <a:t> </a:t>
            </a:r>
            <a:r>
              <a:rPr lang="nl-BE" b="1" i="1" dirty="0" err="1"/>
              <a:t>to</a:t>
            </a:r>
            <a:r>
              <a:rPr lang="nl-BE" b="1" i="1" dirty="0"/>
              <a:t> act</a:t>
            </a:r>
            <a:r>
              <a:rPr lang="nl-BE" b="1" dirty="0"/>
              <a:t>’ </a:t>
            </a:r>
            <a:r>
              <a:rPr lang="nl-BE" dirty="0"/>
              <a:t>(~ outsourcing of </a:t>
            </a:r>
            <a:r>
              <a:rPr lang="nl-BE" dirty="0" err="1"/>
              <a:t>essential</a:t>
            </a:r>
            <a:r>
              <a:rPr lang="nl-BE" dirty="0"/>
              <a:t> expertise </a:t>
            </a:r>
            <a:r>
              <a:rPr lang="nl-BE" dirty="0" err="1"/>
              <a:t>and</a:t>
            </a:r>
            <a:r>
              <a:rPr lang="nl-BE" dirty="0"/>
              <a:t> </a:t>
            </a:r>
            <a:r>
              <a:rPr lang="nl-BE" dirty="0" err="1"/>
              <a:t>knowledge</a:t>
            </a:r>
            <a:r>
              <a:rPr lang="nl-BE" dirty="0"/>
              <a:t> </a:t>
            </a:r>
            <a:r>
              <a:rPr lang="nl-BE" dirty="0" err="1"/>
              <a:t>to</a:t>
            </a:r>
            <a:r>
              <a:rPr lang="nl-BE" dirty="0"/>
              <a:t> consultancy </a:t>
            </a:r>
            <a:r>
              <a:rPr lang="nl-BE" dirty="0" err="1"/>
              <a:t>firms</a:t>
            </a:r>
            <a:r>
              <a:rPr lang="nl-BE" dirty="0"/>
              <a:t>)</a:t>
            </a:r>
          </a:p>
          <a:p>
            <a:r>
              <a:rPr lang="nl-BE" dirty="0"/>
              <a:t>First priority is in-house development of </a:t>
            </a:r>
            <a:r>
              <a:rPr lang="nl-BE" dirty="0" err="1"/>
              <a:t>capabilities</a:t>
            </a:r>
            <a:r>
              <a:rPr lang="nl-BE" dirty="0"/>
              <a:t> in public (research) </a:t>
            </a:r>
            <a:r>
              <a:rPr lang="nl-BE" dirty="0" err="1"/>
              <a:t>institutions</a:t>
            </a:r>
            <a:r>
              <a:rPr lang="nl-BE" dirty="0"/>
              <a:t>, but </a:t>
            </a:r>
            <a:r>
              <a:rPr lang="nl-BE" dirty="0" err="1"/>
              <a:t>this</a:t>
            </a:r>
            <a:r>
              <a:rPr lang="nl-BE" dirty="0"/>
              <a:t> </a:t>
            </a:r>
            <a:r>
              <a:rPr lang="nl-BE" dirty="0" err="1"/>
              <a:t>can</a:t>
            </a:r>
            <a:r>
              <a:rPr lang="nl-BE" dirty="0"/>
              <a:t> take decades</a:t>
            </a:r>
          </a:p>
        </p:txBody>
      </p:sp>
    </p:spTree>
    <p:extLst>
      <p:ext uri="{BB962C8B-B14F-4D97-AF65-F5344CB8AC3E}">
        <p14:creationId xmlns:p14="http://schemas.microsoft.com/office/powerpoint/2010/main" val="302867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172CD5D-806B-4855-B213-517B7822B833}"/>
              </a:ext>
            </a:extLst>
          </p:cNvPr>
          <p:cNvSpPr>
            <a:spLocks noGrp="1"/>
          </p:cNvSpPr>
          <p:nvPr>
            <p:ph type="title"/>
          </p:nvPr>
        </p:nvSpPr>
        <p:spPr>
          <a:xfrm>
            <a:off x="709287" y="246031"/>
            <a:ext cx="8017463" cy="1325563"/>
          </a:xfrm>
        </p:spPr>
        <p:txBody>
          <a:bodyPr>
            <a:normAutofit/>
          </a:bodyPr>
          <a:lstStyle/>
          <a:p>
            <a:r>
              <a:rPr lang="nl-BE" dirty="0" err="1"/>
              <a:t>Reinventing</a:t>
            </a:r>
            <a:r>
              <a:rPr lang="nl-BE" dirty="0"/>
              <a:t> </a:t>
            </a:r>
            <a:r>
              <a:rPr lang="nl-BE" dirty="0" err="1"/>
              <a:t>government</a:t>
            </a:r>
            <a:r>
              <a:rPr lang="nl-BE" dirty="0"/>
              <a:t>?</a:t>
            </a:r>
          </a:p>
        </p:txBody>
      </p:sp>
      <p:sp>
        <p:nvSpPr>
          <p:cNvPr id="5" name="Tijdelijke aanduiding voor inhoud 4">
            <a:extLst>
              <a:ext uri="{FF2B5EF4-FFF2-40B4-BE49-F238E27FC236}">
                <a16:creationId xmlns:a16="http://schemas.microsoft.com/office/drawing/2014/main" id="{8C5A53C9-D18C-40F3-89A1-45FEE48B3006}"/>
              </a:ext>
            </a:extLst>
          </p:cNvPr>
          <p:cNvSpPr>
            <a:spLocks noGrp="1"/>
          </p:cNvSpPr>
          <p:nvPr>
            <p:ph idx="1"/>
          </p:nvPr>
        </p:nvSpPr>
        <p:spPr>
          <a:xfrm>
            <a:off x="556703" y="1870014"/>
            <a:ext cx="11327906" cy="4351338"/>
          </a:xfrm>
        </p:spPr>
        <p:txBody>
          <a:bodyPr>
            <a:normAutofit/>
          </a:bodyPr>
          <a:lstStyle/>
          <a:p>
            <a:r>
              <a:rPr lang="nl-BE" dirty="0"/>
              <a:t>EU Green Deal (2019) -&gt; </a:t>
            </a:r>
            <a:r>
              <a:rPr lang="nl-BE" b="1" dirty="0"/>
              <a:t>mission</a:t>
            </a:r>
            <a:r>
              <a:rPr lang="nl-BE" dirty="0"/>
              <a:t> is </a:t>
            </a:r>
            <a:r>
              <a:rPr lang="nl-BE" dirty="0" err="1"/>
              <a:t>already</a:t>
            </a:r>
            <a:r>
              <a:rPr lang="nl-BE" dirty="0"/>
              <a:t> </a:t>
            </a:r>
            <a:r>
              <a:rPr lang="nl-BE" dirty="0" err="1"/>
              <a:t>known</a:t>
            </a:r>
            <a:r>
              <a:rPr lang="nl-BE" dirty="0"/>
              <a:t> </a:t>
            </a:r>
            <a:r>
              <a:rPr lang="nl-BE" dirty="0" err="1"/>
              <a:t>and</a:t>
            </a:r>
            <a:r>
              <a:rPr lang="nl-BE" dirty="0"/>
              <a:t> </a:t>
            </a:r>
            <a:r>
              <a:rPr lang="nl-BE" dirty="0" err="1"/>
              <a:t>science-based</a:t>
            </a:r>
            <a:endParaRPr lang="nl-BE" dirty="0"/>
          </a:p>
          <a:p>
            <a:r>
              <a:rPr lang="nl-BE" u="sng" dirty="0"/>
              <a:t>Challenge 1</a:t>
            </a:r>
            <a:r>
              <a:rPr lang="nl-BE" dirty="0"/>
              <a:t>: </a:t>
            </a:r>
            <a:r>
              <a:rPr lang="en-US" dirty="0"/>
              <a:t>European technocrats are not elected but can impose very radical and risky transformations on the member states</a:t>
            </a:r>
            <a:endParaRPr lang="nl-BE" dirty="0"/>
          </a:p>
          <a:p>
            <a:r>
              <a:rPr lang="nl-BE" u="sng" dirty="0"/>
              <a:t>Challenge 2</a:t>
            </a:r>
            <a:r>
              <a:rPr lang="nl-BE" dirty="0"/>
              <a:t>: the </a:t>
            </a:r>
            <a:r>
              <a:rPr lang="nl-BE" dirty="0" err="1"/>
              <a:t>trajectories</a:t>
            </a:r>
            <a:r>
              <a:rPr lang="nl-BE" dirty="0"/>
              <a:t> </a:t>
            </a:r>
            <a:r>
              <a:rPr lang="nl-BE" dirty="0" err="1"/>
              <a:t>towards</a:t>
            </a:r>
            <a:r>
              <a:rPr lang="nl-BE" dirty="0"/>
              <a:t> the Green Deal goals </a:t>
            </a:r>
            <a:r>
              <a:rPr lang="nl-BE" dirty="0" err="1"/>
              <a:t>remain</a:t>
            </a:r>
            <a:r>
              <a:rPr lang="nl-BE" dirty="0"/>
              <a:t> </a:t>
            </a:r>
            <a:r>
              <a:rPr lang="nl-BE" dirty="0" err="1"/>
              <a:t>opaque</a:t>
            </a:r>
            <a:endParaRPr lang="nl-BE" dirty="0"/>
          </a:p>
          <a:p>
            <a:r>
              <a:rPr lang="nl-BE" u="sng" dirty="0"/>
              <a:t>Challenge 3</a:t>
            </a:r>
            <a:r>
              <a:rPr lang="nl-BE" dirty="0"/>
              <a:t>: the </a:t>
            </a:r>
            <a:r>
              <a:rPr lang="nl-BE" dirty="0" err="1"/>
              <a:t>complexity</a:t>
            </a:r>
            <a:r>
              <a:rPr lang="nl-BE" dirty="0"/>
              <a:t> of the mission is </a:t>
            </a:r>
            <a:r>
              <a:rPr lang="nl-BE" dirty="0" err="1"/>
              <a:t>already</a:t>
            </a:r>
            <a:r>
              <a:rPr lang="nl-BE" dirty="0"/>
              <a:t> </a:t>
            </a:r>
            <a:r>
              <a:rPr lang="nl-BE" dirty="0" err="1"/>
              <a:t>narrowed</a:t>
            </a:r>
            <a:r>
              <a:rPr lang="nl-BE" dirty="0"/>
              <a:t> </a:t>
            </a:r>
            <a:r>
              <a:rPr lang="nl-BE" dirty="0" err="1"/>
              <a:t>to</a:t>
            </a:r>
            <a:r>
              <a:rPr lang="nl-BE" dirty="0"/>
              <a:t> </a:t>
            </a:r>
            <a:r>
              <a:rPr lang="nl-BE" b="1" dirty="0" err="1"/>
              <a:t>electrify</a:t>
            </a:r>
            <a:r>
              <a:rPr lang="nl-BE" b="1" dirty="0"/>
              <a:t> </a:t>
            </a:r>
            <a:r>
              <a:rPr lang="nl-BE" b="1" dirty="0" err="1"/>
              <a:t>everything</a:t>
            </a:r>
            <a:r>
              <a:rPr lang="nl-BE" b="1" dirty="0"/>
              <a:t> </a:t>
            </a:r>
            <a:r>
              <a:rPr lang="nl-BE" dirty="0" err="1"/>
              <a:t>and</a:t>
            </a:r>
            <a:r>
              <a:rPr lang="nl-BE" dirty="0"/>
              <a:t> </a:t>
            </a:r>
            <a:r>
              <a:rPr lang="nl-BE" dirty="0" err="1"/>
              <a:t>invest</a:t>
            </a:r>
            <a:r>
              <a:rPr lang="nl-BE" dirty="0"/>
              <a:t> in </a:t>
            </a:r>
            <a:r>
              <a:rPr lang="nl-BE" dirty="0" err="1"/>
              <a:t>renewable</a:t>
            </a:r>
            <a:r>
              <a:rPr lang="nl-BE" dirty="0"/>
              <a:t> </a:t>
            </a:r>
            <a:r>
              <a:rPr lang="nl-BE" dirty="0" err="1"/>
              <a:t>generation</a:t>
            </a:r>
            <a:r>
              <a:rPr lang="nl-BE" dirty="0"/>
              <a:t> </a:t>
            </a:r>
            <a:r>
              <a:rPr lang="nl-BE" dirty="0" err="1"/>
              <a:t>capacity</a:t>
            </a:r>
            <a:r>
              <a:rPr lang="nl-BE" dirty="0"/>
              <a:t>;  ‘</a:t>
            </a:r>
            <a:r>
              <a:rPr lang="nl-BE" i="1" dirty="0" err="1"/>
              <a:t>build</a:t>
            </a:r>
            <a:r>
              <a:rPr lang="nl-BE" i="1" dirty="0"/>
              <a:t> wind turbines</a:t>
            </a:r>
            <a:r>
              <a:rPr lang="nl-BE" dirty="0"/>
              <a:t>, </a:t>
            </a:r>
            <a:r>
              <a:rPr lang="nl-BE" i="1" dirty="0" err="1"/>
              <a:t>buy</a:t>
            </a:r>
            <a:r>
              <a:rPr lang="nl-BE" i="1" dirty="0"/>
              <a:t> a Tesla, </a:t>
            </a:r>
            <a:r>
              <a:rPr lang="nl-BE" i="1" dirty="0" err="1"/>
              <a:t>buy</a:t>
            </a:r>
            <a:r>
              <a:rPr lang="nl-BE" i="1" dirty="0"/>
              <a:t> a heat pump,…’</a:t>
            </a:r>
            <a:r>
              <a:rPr lang="nl-BE" dirty="0"/>
              <a:t> : </a:t>
            </a:r>
            <a:r>
              <a:rPr lang="nl-BE" dirty="0" err="1"/>
              <a:t>governments</a:t>
            </a:r>
            <a:r>
              <a:rPr lang="nl-BE" dirty="0"/>
              <a:t> </a:t>
            </a:r>
            <a:r>
              <a:rPr lang="nl-BE" dirty="0" err="1"/>
              <a:t>already</a:t>
            </a:r>
            <a:r>
              <a:rPr lang="nl-BE" dirty="0"/>
              <a:t> </a:t>
            </a:r>
            <a:r>
              <a:rPr lang="nl-BE" dirty="0" err="1"/>
              <a:t>shaped</a:t>
            </a:r>
            <a:r>
              <a:rPr lang="nl-BE" dirty="0"/>
              <a:t> </a:t>
            </a:r>
            <a:r>
              <a:rPr lang="nl-BE" dirty="0" err="1"/>
              <a:t>and</a:t>
            </a:r>
            <a:r>
              <a:rPr lang="nl-BE" dirty="0"/>
              <a:t> </a:t>
            </a:r>
            <a:r>
              <a:rPr lang="nl-BE" dirty="0" err="1"/>
              <a:t>subsidized</a:t>
            </a:r>
            <a:r>
              <a:rPr lang="nl-BE" dirty="0"/>
              <a:t> </a:t>
            </a:r>
            <a:r>
              <a:rPr lang="nl-BE" dirty="0" err="1"/>
              <a:t>oligopolistic</a:t>
            </a:r>
            <a:r>
              <a:rPr lang="nl-BE" dirty="0"/>
              <a:t> </a:t>
            </a:r>
            <a:r>
              <a:rPr lang="nl-BE" dirty="0" err="1"/>
              <a:t>markets</a:t>
            </a:r>
            <a:endParaRPr lang="nl-BE" dirty="0"/>
          </a:p>
          <a:p>
            <a:r>
              <a:rPr lang="nl-BE" dirty="0" err="1"/>
              <a:t>Did</a:t>
            </a:r>
            <a:r>
              <a:rPr lang="nl-BE" dirty="0"/>
              <a:t> </a:t>
            </a:r>
            <a:r>
              <a:rPr lang="nl-BE" dirty="0" err="1"/>
              <a:t>government</a:t>
            </a:r>
            <a:r>
              <a:rPr lang="nl-BE" dirty="0"/>
              <a:t> ‘</a:t>
            </a:r>
            <a:r>
              <a:rPr lang="nl-BE" i="1" dirty="0" err="1"/>
              <a:t>pick</a:t>
            </a:r>
            <a:r>
              <a:rPr lang="nl-BE" i="1" dirty="0"/>
              <a:t> winners’</a:t>
            </a:r>
            <a:r>
              <a:rPr lang="nl-BE" dirty="0"/>
              <a:t> or </a:t>
            </a:r>
            <a:r>
              <a:rPr lang="nl-BE" dirty="0" err="1"/>
              <a:t>did</a:t>
            </a:r>
            <a:r>
              <a:rPr lang="nl-BE" dirty="0"/>
              <a:t> ‘</a:t>
            </a:r>
            <a:r>
              <a:rPr lang="nl-BE" i="1" dirty="0" err="1"/>
              <a:t>loosers</a:t>
            </a:r>
            <a:r>
              <a:rPr lang="nl-BE" i="1" dirty="0"/>
              <a:t> </a:t>
            </a:r>
            <a:r>
              <a:rPr lang="nl-BE" i="1" dirty="0" err="1"/>
              <a:t>pick</a:t>
            </a:r>
            <a:r>
              <a:rPr lang="nl-BE" i="1" dirty="0"/>
              <a:t> </a:t>
            </a:r>
            <a:r>
              <a:rPr lang="nl-BE" i="1" dirty="0" err="1"/>
              <a:t>government</a:t>
            </a:r>
            <a:r>
              <a:rPr lang="nl-BE" dirty="0"/>
              <a:t>’? </a:t>
            </a:r>
          </a:p>
        </p:txBody>
      </p:sp>
    </p:spTree>
    <p:extLst>
      <p:ext uri="{BB962C8B-B14F-4D97-AF65-F5344CB8AC3E}">
        <p14:creationId xmlns:p14="http://schemas.microsoft.com/office/powerpoint/2010/main" val="242996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D620F-84F2-4FE3-A075-31BBDF4AABA0}"/>
              </a:ext>
            </a:extLst>
          </p:cNvPr>
          <p:cNvSpPr>
            <a:spLocks noGrp="1"/>
          </p:cNvSpPr>
          <p:nvPr>
            <p:ph type="title"/>
          </p:nvPr>
        </p:nvSpPr>
        <p:spPr/>
        <p:txBody>
          <a:bodyPr/>
          <a:lstStyle/>
          <a:p>
            <a:r>
              <a:rPr lang="nl-BE" dirty="0"/>
              <a:t>Fossil system </a:t>
            </a:r>
            <a:r>
              <a:rPr lang="nl-BE" dirty="0" err="1"/>
              <a:t>resilience</a:t>
            </a:r>
            <a:endParaRPr lang="nl-BE" dirty="0"/>
          </a:p>
        </p:txBody>
      </p:sp>
      <p:sp>
        <p:nvSpPr>
          <p:cNvPr id="3" name="Tijdelijke aanduiding voor inhoud 2">
            <a:extLst>
              <a:ext uri="{FF2B5EF4-FFF2-40B4-BE49-F238E27FC236}">
                <a16:creationId xmlns:a16="http://schemas.microsoft.com/office/drawing/2014/main" id="{D4AAE030-A527-41A0-8CE6-845300834DF3}"/>
              </a:ext>
            </a:extLst>
          </p:cNvPr>
          <p:cNvSpPr>
            <a:spLocks noGrp="1"/>
          </p:cNvSpPr>
          <p:nvPr>
            <p:ph idx="1"/>
          </p:nvPr>
        </p:nvSpPr>
        <p:spPr>
          <a:xfrm>
            <a:off x="683581" y="1825624"/>
            <a:ext cx="11061575" cy="4850383"/>
          </a:xfrm>
        </p:spPr>
        <p:txBody>
          <a:bodyPr>
            <a:normAutofit/>
          </a:bodyPr>
          <a:lstStyle/>
          <a:p>
            <a:r>
              <a:rPr lang="nl-BE" dirty="0"/>
              <a:t>Share </a:t>
            </a:r>
            <a:r>
              <a:rPr lang="nl-BE" dirty="0" err="1"/>
              <a:t>fossil</a:t>
            </a:r>
            <a:r>
              <a:rPr lang="nl-BE" dirty="0"/>
              <a:t> </a:t>
            </a:r>
            <a:r>
              <a:rPr lang="nl-BE" dirty="0" err="1"/>
              <a:t>fuels</a:t>
            </a:r>
            <a:r>
              <a:rPr lang="nl-BE" dirty="0"/>
              <a:t> (</a:t>
            </a:r>
            <a:r>
              <a:rPr lang="nl-BE" dirty="0" err="1"/>
              <a:t>world</a:t>
            </a:r>
            <a:r>
              <a:rPr lang="nl-BE" dirty="0"/>
              <a:t>);</a:t>
            </a:r>
          </a:p>
          <a:p>
            <a:pPr marL="0" indent="0">
              <a:buNone/>
            </a:pPr>
            <a:r>
              <a:rPr lang="nl-BE" dirty="0"/>
              <a:t>		 86,6% in 1971 – 81% in 2000 - 80,9% in 2019 – </a:t>
            </a:r>
            <a:r>
              <a:rPr lang="nl-BE" dirty="0">
                <a:solidFill>
                  <a:srgbClr val="FF0000"/>
                </a:solidFill>
              </a:rPr>
              <a:t>0% in 2050?</a:t>
            </a:r>
          </a:p>
          <a:p>
            <a:r>
              <a:rPr lang="nl-BE" dirty="0"/>
              <a:t>Share </a:t>
            </a:r>
            <a:r>
              <a:rPr lang="nl-BE" dirty="0" err="1"/>
              <a:t>fossil</a:t>
            </a:r>
            <a:r>
              <a:rPr lang="nl-BE" dirty="0"/>
              <a:t> </a:t>
            </a:r>
            <a:r>
              <a:rPr lang="nl-BE" dirty="0" err="1"/>
              <a:t>fuels</a:t>
            </a:r>
            <a:r>
              <a:rPr lang="nl-BE" dirty="0"/>
              <a:t> (Europe);</a:t>
            </a:r>
          </a:p>
          <a:p>
            <a:pPr marL="0" indent="0">
              <a:buNone/>
            </a:pPr>
            <a:r>
              <a:rPr lang="nl-BE" dirty="0"/>
              <a:t>		82% in 1990 – 78% in 2005 – 69% in 2021 – </a:t>
            </a:r>
            <a:r>
              <a:rPr lang="nl-BE" dirty="0">
                <a:solidFill>
                  <a:srgbClr val="FF0000"/>
                </a:solidFill>
              </a:rPr>
              <a:t>0% in 2050?</a:t>
            </a:r>
          </a:p>
          <a:p>
            <a:pPr marL="0" indent="0">
              <a:buNone/>
            </a:pPr>
            <a:r>
              <a:rPr lang="nl-BE" dirty="0">
                <a:solidFill>
                  <a:srgbClr val="FF0000"/>
                </a:solidFill>
              </a:rPr>
              <a:t>		</a:t>
            </a:r>
            <a:r>
              <a:rPr lang="nl-BE" dirty="0"/>
              <a:t>BE (2022): 74%</a:t>
            </a:r>
          </a:p>
          <a:p>
            <a:pPr marL="0" indent="0">
              <a:buNone/>
            </a:pPr>
            <a:r>
              <a:rPr lang="nl-BE" dirty="0"/>
              <a:t>(</a:t>
            </a:r>
            <a:r>
              <a:rPr lang="nl-BE" u="sng" dirty="0"/>
              <a:t>Europe</a:t>
            </a:r>
            <a:r>
              <a:rPr lang="nl-BE" dirty="0"/>
              <a:t>; no </a:t>
            </a:r>
            <a:r>
              <a:rPr lang="nl-BE" dirty="0" err="1"/>
              <a:t>expansion</a:t>
            </a:r>
            <a:r>
              <a:rPr lang="nl-BE" dirty="0"/>
              <a:t> of energy systeem </a:t>
            </a:r>
            <a:r>
              <a:rPr lang="nl-BE" dirty="0" err="1"/>
              <a:t>between</a:t>
            </a:r>
            <a:r>
              <a:rPr lang="nl-BE" dirty="0"/>
              <a:t> 1990 </a:t>
            </a:r>
            <a:r>
              <a:rPr lang="nl-BE" dirty="0" err="1"/>
              <a:t>and</a:t>
            </a:r>
            <a:r>
              <a:rPr lang="nl-BE" dirty="0"/>
              <a:t> 2021)</a:t>
            </a:r>
          </a:p>
          <a:p>
            <a:pPr marL="0" indent="0">
              <a:buNone/>
            </a:pPr>
            <a:endParaRPr lang="nl-BE" dirty="0">
              <a:solidFill>
                <a:srgbClr val="FF0000"/>
              </a:solidFill>
            </a:endParaRPr>
          </a:p>
          <a:p>
            <a:pPr marL="0" indent="0">
              <a:buNone/>
            </a:pPr>
            <a:r>
              <a:rPr lang="nl-BE" sz="1400" dirty="0"/>
              <a:t>Sources: IEA (2021). World Energy </a:t>
            </a:r>
            <a:r>
              <a:rPr lang="nl-BE" sz="1400" dirty="0" err="1"/>
              <a:t>Balances</a:t>
            </a:r>
            <a:r>
              <a:rPr lang="nl-BE" sz="1400" dirty="0"/>
              <a:t>: </a:t>
            </a:r>
            <a:r>
              <a:rPr lang="nl-BE" sz="1400" dirty="0" err="1"/>
              <a:t>Overview</a:t>
            </a:r>
            <a:r>
              <a:rPr lang="nl-BE" sz="1400" dirty="0"/>
              <a:t> (https://www.iea.org/data-and-statistics/charts/total-primary-energy-supply-by-fuel-1971-and-2019) &amp; </a:t>
            </a:r>
            <a:r>
              <a:rPr lang="nl-BE" sz="1400" dirty="0" err="1"/>
              <a:t>Eurostat</a:t>
            </a:r>
            <a:r>
              <a:rPr lang="nl-BE" sz="1400" dirty="0"/>
              <a:t>, Energy </a:t>
            </a:r>
            <a:r>
              <a:rPr lang="nl-BE" sz="1400" dirty="0" err="1"/>
              <a:t>Statistics</a:t>
            </a:r>
            <a:r>
              <a:rPr lang="nl-BE" sz="1400" dirty="0"/>
              <a:t>, https://ec.europa.eu/eurostat/statistics-explained/index.php?title=Energy_statistics_-_an_overview</a:t>
            </a:r>
          </a:p>
        </p:txBody>
      </p:sp>
    </p:spTree>
    <p:extLst>
      <p:ext uri="{BB962C8B-B14F-4D97-AF65-F5344CB8AC3E}">
        <p14:creationId xmlns:p14="http://schemas.microsoft.com/office/powerpoint/2010/main" val="167258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099C9-63FE-4761-A51E-52D3F5EEB528}"/>
              </a:ext>
            </a:extLst>
          </p:cNvPr>
          <p:cNvSpPr>
            <a:spLocks noGrp="1"/>
          </p:cNvSpPr>
          <p:nvPr>
            <p:ph type="title"/>
          </p:nvPr>
        </p:nvSpPr>
        <p:spPr>
          <a:xfrm>
            <a:off x="838200" y="169816"/>
            <a:ext cx="10515600" cy="1325563"/>
          </a:xfrm>
        </p:spPr>
        <p:txBody>
          <a:bodyPr/>
          <a:lstStyle/>
          <a:p>
            <a:r>
              <a:rPr lang="nl-BE" dirty="0" err="1"/>
              <a:t>Some</a:t>
            </a:r>
            <a:r>
              <a:rPr lang="nl-BE" dirty="0"/>
              <a:t> </a:t>
            </a:r>
            <a:r>
              <a:rPr lang="nl-BE" dirty="0" err="1"/>
              <a:t>conclusions</a:t>
            </a:r>
            <a:endParaRPr lang="nl-BE" dirty="0"/>
          </a:p>
        </p:txBody>
      </p:sp>
      <p:sp>
        <p:nvSpPr>
          <p:cNvPr id="3" name="Tijdelijke aanduiding voor inhoud 2">
            <a:extLst>
              <a:ext uri="{FF2B5EF4-FFF2-40B4-BE49-F238E27FC236}">
                <a16:creationId xmlns:a16="http://schemas.microsoft.com/office/drawing/2014/main" id="{54DCF00D-28EA-4BBD-8BBF-A845E70AE6CA}"/>
              </a:ext>
            </a:extLst>
          </p:cNvPr>
          <p:cNvSpPr>
            <a:spLocks noGrp="1"/>
          </p:cNvSpPr>
          <p:nvPr>
            <p:ph idx="1"/>
          </p:nvPr>
        </p:nvSpPr>
        <p:spPr>
          <a:xfrm>
            <a:off x="568171" y="1681810"/>
            <a:ext cx="11230253" cy="4878788"/>
          </a:xfrm>
        </p:spPr>
        <p:txBody>
          <a:bodyPr>
            <a:normAutofit/>
          </a:bodyPr>
          <a:lstStyle/>
          <a:p>
            <a:r>
              <a:rPr lang="nl-BE" dirty="0"/>
              <a:t>The pace of the energy </a:t>
            </a:r>
            <a:r>
              <a:rPr lang="nl-BE" dirty="0" err="1"/>
              <a:t>transition</a:t>
            </a:r>
            <a:r>
              <a:rPr lang="nl-BE" dirty="0"/>
              <a:t> is </a:t>
            </a:r>
            <a:r>
              <a:rPr lang="nl-BE" dirty="0" err="1"/>
              <a:t>lethargic</a:t>
            </a:r>
            <a:r>
              <a:rPr lang="nl-BE" dirty="0"/>
              <a:t> but </a:t>
            </a:r>
            <a:r>
              <a:rPr lang="en-US" dirty="0"/>
              <a:t>Apollo is a solid application of dynamic efficiency of free markets</a:t>
            </a:r>
          </a:p>
          <a:p>
            <a:r>
              <a:rPr lang="en-US" dirty="0"/>
              <a:t>Apollo: unique and radical R&amp;D market + 4 decades to transform society (</a:t>
            </a:r>
            <a:r>
              <a:rPr lang="en-US" u="sng" dirty="0"/>
              <a:t>unintentionally</a:t>
            </a:r>
            <a:r>
              <a:rPr lang="en-US" dirty="0"/>
              <a:t>, without regulation)</a:t>
            </a:r>
          </a:p>
          <a:p>
            <a:r>
              <a:rPr lang="en-US" dirty="0"/>
              <a:t>2019 Green Deal; Europe is already a ‘mission economy’ (on paper) but governments lack capacity to manage transition trajectories</a:t>
            </a:r>
          </a:p>
          <a:p>
            <a:r>
              <a:rPr lang="nl-BE" dirty="0"/>
              <a:t>Europe </a:t>
            </a:r>
            <a:r>
              <a:rPr lang="nl-BE" dirty="0" err="1"/>
              <a:t>so</a:t>
            </a:r>
            <a:r>
              <a:rPr lang="nl-BE" dirty="0"/>
              <a:t> far </a:t>
            </a:r>
            <a:r>
              <a:rPr lang="nl-BE" dirty="0" err="1"/>
              <a:t>mainly</a:t>
            </a:r>
            <a:r>
              <a:rPr lang="nl-BE" dirty="0"/>
              <a:t> </a:t>
            </a:r>
            <a:r>
              <a:rPr lang="nl-BE" dirty="0" err="1"/>
              <a:t>shapes</a:t>
            </a:r>
            <a:r>
              <a:rPr lang="nl-BE" dirty="0"/>
              <a:t> </a:t>
            </a:r>
            <a:r>
              <a:rPr lang="nl-BE" dirty="0" err="1"/>
              <a:t>and</a:t>
            </a:r>
            <a:r>
              <a:rPr lang="nl-BE" dirty="0"/>
              <a:t> </a:t>
            </a:r>
            <a:r>
              <a:rPr lang="nl-BE" dirty="0" err="1"/>
              <a:t>subsidizes</a:t>
            </a:r>
            <a:r>
              <a:rPr lang="nl-BE" dirty="0"/>
              <a:t> </a:t>
            </a:r>
            <a:r>
              <a:rPr lang="nl-BE" dirty="0" err="1"/>
              <a:t>oligopolistic</a:t>
            </a:r>
            <a:r>
              <a:rPr lang="nl-BE" dirty="0"/>
              <a:t> </a:t>
            </a:r>
            <a:r>
              <a:rPr lang="nl-BE" dirty="0" err="1"/>
              <a:t>markets</a:t>
            </a:r>
            <a:r>
              <a:rPr lang="nl-BE" dirty="0"/>
              <a:t> (‘</a:t>
            </a:r>
            <a:r>
              <a:rPr lang="nl-BE" dirty="0" err="1"/>
              <a:t>electrify</a:t>
            </a:r>
            <a:r>
              <a:rPr lang="nl-BE" dirty="0"/>
              <a:t> </a:t>
            </a:r>
            <a:r>
              <a:rPr lang="nl-BE" dirty="0" err="1"/>
              <a:t>everything</a:t>
            </a:r>
            <a:r>
              <a:rPr lang="nl-BE" dirty="0"/>
              <a:t>’), </a:t>
            </a:r>
            <a:r>
              <a:rPr lang="nl-BE" dirty="0" err="1"/>
              <a:t>an</a:t>
            </a:r>
            <a:r>
              <a:rPr lang="nl-BE" dirty="0"/>
              <a:t> </a:t>
            </a:r>
            <a:r>
              <a:rPr lang="nl-BE" dirty="0" err="1"/>
              <a:t>invitation</a:t>
            </a:r>
            <a:r>
              <a:rPr lang="nl-BE" dirty="0"/>
              <a:t> for </a:t>
            </a:r>
            <a:r>
              <a:rPr lang="nl-BE" dirty="0" err="1"/>
              <a:t>static</a:t>
            </a:r>
            <a:r>
              <a:rPr lang="nl-BE" dirty="0"/>
              <a:t> </a:t>
            </a:r>
            <a:r>
              <a:rPr lang="nl-BE" dirty="0" err="1"/>
              <a:t>and</a:t>
            </a:r>
            <a:r>
              <a:rPr lang="nl-BE" dirty="0"/>
              <a:t> </a:t>
            </a:r>
            <a:r>
              <a:rPr lang="nl-BE" dirty="0" err="1"/>
              <a:t>dynamic</a:t>
            </a:r>
            <a:r>
              <a:rPr lang="nl-BE" dirty="0"/>
              <a:t> </a:t>
            </a:r>
            <a:r>
              <a:rPr lang="nl-BE" b="1" dirty="0" err="1"/>
              <a:t>in</a:t>
            </a:r>
            <a:r>
              <a:rPr lang="nl-BE" dirty="0" err="1"/>
              <a:t>efficiency</a:t>
            </a:r>
            <a:endParaRPr lang="nl-BE" dirty="0"/>
          </a:p>
          <a:p>
            <a:r>
              <a:rPr lang="nl-BE" b="1" dirty="0"/>
              <a:t>For a </a:t>
            </a:r>
            <a:r>
              <a:rPr lang="nl-BE" b="1" dirty="0" err="1"/>
              <a:t>radical</a:t>
            </a:r>
            <a:r>
              <a:rPr lang="nl-BE" b="1" dirty="0"/>
              <a:t> </a:t>
            </a:r>
            <a:r>
              <a:rPr lang="nl-BE" b="1" dirty="0" err="1"/>
              <a:t>transformation</a:t>
            </a:r>
            <a:r>
              <a:rPr lang="nl-BE" b="1" dirty="0"/>
              <a:t>, we have </a:t>
            </a:r>
            <a:r>
              <a:rPr lang="nl-BE" b="1" dirty="0" err="1"/>
              <a:t>to</a:t>
            </a:r>
            <a:r>
              <a:rPr lang="nl-BE" b="1" dirty="0"/>
              <a:t> </a:t>
            </a:r>
            <a:r>
              <a:rPr lang="nl-BE" b="1" dirty="0" err="1"/>
              <a:t>organize</a:t>
            </a:r>
            <a:r>
              <a:rPr lang="nl-BE" b="1" dirty="0"/>
              <a:t> </a:t>
            </a:r>
            <a:r>
              <a:rPr lang="nl-BE" b="1" dirty="0" err="1"/>
              <a:t>radical</a:t>
            </a:r>
            <a:r>
              <a:rPr lang="nl-BE" b="1" dirty="0"/>
              <a:t> research </a:t>
            </a:r>
            <a:r>
              <a:rPr lang="nl-BE" b="1" dirty="0" err="1"/>
              <a:t>markets</a:t>
            </a:r>
            <a:r>
              <a:rPr lang="nl-BE" b="1" dirty="0"/>
              <a:t>. Is </a:t>
            </a:r>
            <a:r>
              <a:rPr lang="nl-BE" b="1" dirty="0" err="1"/>
              <a:t>there</a:t>
            </a:r>
            <a:r>
              <a:rPr lang="nl-BE" b="1" dirty="0"/>
              <a:t> a </a:t>
            </a:r>
            <a:r>
              <a:rPr lang="nl-BE" b="1" dirty="0" err="1"/>
              <a:t>radical</a:t>
            </a:r>
            <a:r>
              <a:rPr lang="nl-BE" b="1" dirty="0"/>
              <a:t> </a:t>
            </a:r>
            <a:r>
              <a:rPr lang="nl-BE" b="1" dirty="0" err="1"/>
              <a:t>and</a:t>
            </a:r>
            <a:r>
              <a:rPr lang="nl-BE" b="1" dirty="0"/>
              <a:t> </a:t>
            </a:r>
            <a:r>
              <a:rPr lang="nl-BE" b="1" dirty="0" err="1"/>
              <a:t>outcome-based</a:t>
            </a:r>
            <a:r>
              <a:rPr lang="nl-BE" b="1" dirty="0"/>
              <a:t> </a:t>
            </a:r>
            <a:r>
              <a:rPr lang="nl-BE" b="1" dirty="0" err="1"/>
              <a:t>innovation</a:t>
            </a:r>
            <a:r>
              <a:rPr lang="nl-BE" b="1" dirty="0"/>
              <a:t> </a:t>
            </a:r>
            <a:r>
              <a:rPr lang="nl-BE" b="1" dirty="0" err="1"/>
              <a:t>proposition</a:t>
            </a:r>
            <a:r>
              <a:rPr lang="nl-BE" b="1" dirty="0"/>
              <a:t> in the Green Deal? </a:t>
            </a:r>
          </a:p>
          <a:p>
            <a:pPr marL="0" indent="0">
              <a:buNone/>
            </a:pPr>
            <a:endParaRPr lang="nl-BE" dirty="0"/>
          </a:p>
        </p:txBody>
      </p:sp>
    </p:spTree>
    <p:extLst>
      <p:ext uri="{BB962C8B-B14F-4D97-AF65-F5344CB8AC3E}">
        <p14:creationId xmlns:p14="http://schemas.microsoft.com/office/powerpoint/2010/main" val="386958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D4BA1-F26B-494F-B4F5-079BFBD864FD}"/>
              </a:ext>
            </a:extLst>
          </p:cNvPr>
          <p:cNvSpPr>
            <a:spLocks noGrp="1"/>
          </p:cNvSpPr>
          <p:nvPr>
            <p:ph type="title"/>
          </p:nvPr>
        </p:nvSpPr>
        <p:spPr>
          <a:xfrm>
            <a:off x="527482" y="400321"/>
            <a:ext cx="10515600" cy="1325563"/>
          </a:xfrm>
        </p:spPr>
        <p:txBody>
          <a:bodyPr/>
          <a:lstStyle/>
          <a:p>
            <a:r>
              <a:rPr lang="nl-BE" dirty="0" err="1"/>
              <a:t>Thank</a:t>
            </a:r>
            <a:r>
              <a:rPr lang="nl-BE" dirty="0"/>
              <a:t> </a:t>
            </a:r>
            <a:r>
              <a:rPr lang="nl-BE" dirty="0" err="1"/>
              <a:t>you</a:t>
            </a:r>
            <a:r>
              <a:rPr lang="nl-BE" dirty="0"/>
              <a:t> </a:t>
            </a:r>
            <a:r>
              <a:rPr lang="nl-BE" dirty="0" err="1"/>
              <a:t>for</a:t>
            </a:r>
            <a:r>
              <a:rPr lang="nl-BE" dirty="0"/>
              <a:t> </a:t>
            </a:r>
            <a:r>
              <a:rPr lang="nl-BE" dirty="0" err="1"/>
              <a:t>your</a:t>
            </a:r>
            <a:r>
              <a:rPr lang="nl-BE" dirty="0"/>
              <a:t> attention!</a:t>
            </a:r>
          </a:p>
        </p:txBody>
      </p:sp>
      <p:sp>
        <p:nvSpPr>
          <p:cNvPr id="3" name="Tijdelijke aanduiding voor inhoud 2">
            <a:extLst>
              <a:ext uri="{FF2B5EF4-FFF2-40B4-BE49-F238E27FC236}">
                <a16:creationId xmlns:a16="http://schemas.microsoft.com/office/drawing/2014/main" id="{1EB89642-6E24-4CF8-8309-7F3CE1E24BD3}"/>
              </a:ext>
            </a:extLst>
          </p:cNvPr>
          <p:cNvSpPr>
            <a:spLocks noGrp="1"/>
          </p:cNvSpPr>
          <p:nvPr>
            <p:ph idx="1"/>
          </p:nvPr>
        </p:nvSpPr>
        <p:spPr>
          <a:xfrm>
            <a:off x="360514" y="2398552"/>
            <a:ext cx="10515600" cy="2501923"/>
          </a:xfrm>
        </p:spPr>
        <p:txBody>
          <a:bodyPr/>
          <a:lstStyle/>
          <a:p>
            <a:r>
              <a:rPr lang="nl-BE" sz="2000" dirty="0">
                <a:hlinkClick r:id="rId2"/>
              </a:rPr>
              <a:t>johan.albrecht@ugent.be</a:t>
            </a:r>
            <a:endParaRPr lang="nl-BE" sz="2000" dirty="0"/>
          </a:p>
          <a:p>
            <a:r>
              <a:rPr lang="nl-BE" sz="2000" dirty="0">
                <a:hlinkClick r:id="rId3"/>
              </a:rPr>
              <a:t>https://www.itinerainstitute.org/</a:t>
            </a:r>
            <a:endParaRPr lang="nl-BE" sz="2000" dirty="0"/>
          </a:p>
          <a:p>
            <a:r>
              <a:rPr lang="nl-BE" sz="2000" dirty="0">
                <a:hlinkClick r:id="rId4"/>
              </a:rPr>
              <a:t>https://www.itinera.team/nl/experten/johan-albrecht</a:t>
            </a:r>
            <a:endParaRPr lang="nl-BE" sz="2000" dirty="0"/>
          </a:p>
          <a:p>
            <a:endParaRPr lang="nl-BE" dirty="0"/>
          </a:p>
          <a:p>
            <a:endParaRPr lang="nl-BE" dirty="0"/>
          </a:p>
          <a:p>
            <a:endParaRPr lang="nl-BE" dirty="0"/>
          </a:p>
        </p:txBody>
      </p:sp>
      <p:pic>
        <p:nvPicPr>
          <p:cNvPr id="5" name="Afbeelding 4">
            <a:extLst>
              <a:ext uri="{FF2B5EF4-FFF2-40B4-BE49-F238E27FC236}">
                <a16:creationId xmlns:a16="http://schemas.microsoft.com/office/drawing/2014/main" id="{28BC3BB8-44CB-4F8A-9425-18A6AA2FCF98}"/>
              </a:ext>
            </a:extLst>
          </p:cNvPr>
          <p:cNvPicPr>
            <a:picLocks noChangeAspect="1"/>
          </p:cNvPicPr>
          <p:nvPr/>
        </p:nvPicPr>
        <p:blipFill>
          <a:blip r:embed="rId5"/>
          <a:stretch>
            <a:fillRect/>
          </a:stretch>
        </p:blipFill>
        <p:spPr>
          <a:xfrm>
            <a:off x="9676659" y="3295280"/>
            <a:ext cx="2435241" cy="3591572"/>
          </a:xfrm>
          <a:prstGeom prst="rect">
            <a:avLst/>
          </a:prstGeom>
        </p:spPr>
      </p:pic>
      <p:pic>
        <p:nvPicPr>
          <p:cNvPr id="6" name="Afbeelding 5">
            <a:extLst>
              <a:ext uri="{FF2B5EF4-FFF2-40B4-BE49-F238E27FC236}">
                <a16:creationId xmlns:a16="http://schemas.microsoft.com/office/drawing/2014/main" id="{E58272FA-9719-495C-87A3-B2109032EC64}"/>
              </a:ext>
            </a:extLst>
          </p:cNvPr>
          <p:cNvPicPr>
            <a:picLocks noChangeAspect="1"/>
          </p:cNvPicPr>
          <p:nvPr/>
        </p:nvPicPr>
        <p:blipFill>
          <a:blip r:embed="rId6"/>
          <a:stretch>
            <a:fillRect/>
          </a:stretch>
        </p:blipFill>
        <p:spPr>
          <a:xfrm>
            <a:off x="360514" y="5114393"/>
            <a:ext cx="1743607" cy="1743607"/>
          </a:xfrm>
          <a:prstGeom prst="rect">
            <a:avLst/>
          </a:prstGeom>
        </p:spPr>
      </p:pic>
      <p:pic>
        <p:nvPicPr>
          <p:cNvPr id="7" name="Picture 6">
            <a:extLst>
              <a:ext uri="{FF2B5EF4-FFF2-40B4-BE49-F238E27FC236}">
                <a16:creationId xmlns:a16="http://schemas.microsoft.com/office/drawing/2014/main" id="{E6C6BE78-AAFE-2E66-53D7-BCDC571605FD}"/>
              </a:ext>
            </a:extLst>
          </p:cNvPr>
          <p:cNvPicPr>
            <a:picLocks noChangeAspect="1"/>
          </p:cNvPicPr>
          <p:nvPr/>
        </p:nvPicPr>
        <p:blipFill>
          <a:blip r:embed="rId7"/>
          <a:stretch>
            <a:fillRect/>
          </a:stretch>
        </p:blipFill>
        <p:spPr>
          <a:xfrm>
            <a:off x="3978981" y="5757391"/>
            <a:ext cx="2511770" cy="573074"/>
          </a:xfrm>
          <a:prstGeom prst="rect">
            <a:avLst/>
          </a:prstGeom>
        </p:spPr>
      </p:pic>
    </p:spTree>
    <p:extLst>
      <p:ext uri="{BB962C8B-B14F-4D97-AF65-F5344CB8AC3E}">
        <p14:creationId xmlns:p14="http://schemas.microsoft.com/office/powerpoint/2010/main" val="191142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2C9B6187-1BC9-4FE0-A801-77AE978BF398}"/>
              </a:ext>
            </a:extLst>
          </p:cNvPr>
          <p:cNvPicPr>
            <a:picLocks noGrp="1" noChangeAspect="1"/>
          </p:cNvPicPr>
          <p:nvPr>
            <p:ph idx="1"/>
          </p:nvPr>
        </p:nvPicPr>
        <p:blipFill>
          <a:blip r:embed="rId2"/>
          <a:stretch>
            <a:fillRect/>
          </a:stretch>
        </p:blipFill>
        <p:spPr>
          <a:xfrm>
            <a:off x="97502" y="0"/>
            <a:ext cx="11931588" cy="6711518"/>
          </a:xfrm>
          <a:prstGeom prst="rect">
            <a:avLst/>
          </a:prstGeom>
        </p:spPr>
      </p:pic>
    </p:spTree>
    <p:extLst>
      <p:ext uri="{BB962C8B-B14F-4D97-AF65-F5344CB8AC3E}">
        <p14:creationId xmlns:p14="http://schemas.microsoft.com/office/powerpoint/2010/main" val="156970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A24A-4B89-CC5B-3F37-13EDB385263A}"/>
              </a:ext>
            </a:extLst>
          </p:cNvPr>
          <p:cNvSpPr>
            <a:spLocks noGrp="1"/>
          </p:cNvSpPr>
          <p:nvPr>
            <p:ph type="title"/>
          </p:nvPr>
        </p:nvSpPr>
        <p:spPr>
          <a:xfrm>
            <a:off x="443883" y="365125"/>
            <a:ext cx="11354539" cy="1325563"/>
          </a:xfrm>
        </p:spPr>
        <p:txBody>
          <a:bodyPr/>
          <a:lstStyle/>
          <a:p>
            <a:r>
              <a:rPr lang="en-US" dirty="0"/>
              <a:t>How to reshape the complete energy landscape?</a:t>
            </a:r>
          </a:p>
        </p:txBody>
      </p:sp>
      <p:sp>
        <p:nvSpPr>
          <p:cNvPr id="3" name="Content Placeholder 2">
            <a:extLst>
              <a:ext uri="{FF2B5EF4-FFF2-40B4-BE49-F238E27FC236}">
                <a16:creationId xmlns:a16="http://schemas.microsoft.com/office/drawing/2014/main" id="{827F4B54-C245-CB00-39A8-FB8BD5D2CB9B}"/>
              </a:ext>
            </a:extLst>
          </p:cNvPr>
          <p:cNvSpPr>
            <a:spLocks noGrp="1"/>
          </p:cNvSpPr>
          <p:nvPr>
            <p:ph idx="1"/>
          </p:nvPr>
        </p:nvSpPr>
        <p:spPr>
          <a:xfrm>
            <a:off x="3018408" y="1825625"/>
            <a:ext cx="8780014" cy="4351338"/>
          </a:xfrm>
        </p:spPr>
        <p:txBody>
          <a:bodyPr/>
          <a:lstStyle/>
          <a:p>
            <a:r>
              <a:rPr lang="en-US" dirty="0"/>
              <a:t>No pause button for the fossil energy system; existing systems cannot be turned off because there is a high need for continuous service provision</a:t>
            </a:r>
          </a:p>
          <a:p>
            <a:r>
              <a:rPr lang="en-US" dirty="0"/>
              <a:t>We add new assets next to existing assets in the easy phase of the energy transition</a:t>
            </a:r>
          </a:p>
          <a:p>
            <a:r>
              <a:rPr lang="en-US" dirty="0"/>
              <a:t>“</a:t>
            </a:r>
            <a:r>
              <a:rPr lang="en-US" i="1" dirty="0"/>
              <a:t>Correct the market forces and leave it to the market</a:t>
            </a:r>
            <a:r>
              <a:rPr lang="en-US" dirty="0"/>
              <a:t>”: MFT (Market Failure Theory) or economic incentives + R&amp;D support</a:t>
            </a:r>
          </a:p>
          <a:p>
            <a:r>
              <a:rPr lang="en-US" dirty="0"/>
              <a:t>“</a:t>
            </a:r>
            <a:r>
              <a:rPr lang="en-US" i="1" dirty="0"/>
              <a:t>Mission economy</a:t>
            </a:r>
            <a:r>
              <a:rPr lang="en-US" dirty="0"/>
              <a:t>” with a new and steering role for the state</a:t>
            </a:r>
          </a:p>
          <a:p>
            <a:pPr marL="0" indent="0">
              <a:buNone/>
            </a:pPr>
            <a:endParaRPr lang="en-US" dirty="0"/>
          </a:p>
        </p:txBody>
      </p:sp>
      <p:pic>
        <p:nvPicPr>
          <p:cNvPr id="5" name="Picture 4">
            <a:extLst>
              <a:ext uri="{FF2B5EF4-FFF2-40B4-BE49-F238E27FC236}">
                <a16:creationId xmlns:a16="http://schemas.microsoft.com/office/drawing/2014/main" id="{88E52DD6-B8F0-4DB0-D227-AAB3B738D4F2}"/>
              </a:ext>
            </a:extLst>
          </p:cNvPr>
          <p:cNvPicPr>
            <a:picLocks noChangeAspect="1"/>
          </p:cNvPicPr>
          <p:nvPr/>
        </p:nvPicPr>
        <p:blipFill>
          <a:blip r:embed="rId2"/>
          <a:stretch>
            <a:fillRect/>
          </a:stretch>
        </p:blipFill>
        <p:spPr>
          <a:xfrm>
            <a:off x="0" y="3429000"/>
            <a:ext cx="2949985" cy="3225684"/>
          </a:xfrm>
          <a:prstGeom prst="rect">
            <a:avLst/>
          </a:prstGeom>
        </p:spPr>
      </p:pic>
    </p:spTree>
    <p:extLst>
      <p:ext uri="{BB962C8B-B14F-4D97-AF65-F5344CB8AC3E}">
        <p14:creationId xmlns:p14="http://schemas.microsoft.com/office/powerpoint/2010/main" val="342721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75839-1431-4E2D-AFC1-07A38F82A8A0}"/>
              </a:ext>
            </a:extLst>
          </p:cNvPr>
          <p:cNvSpPr>
            <a:spLocks noGrp="1"/>
          </p:cNvSpPr>
          <p:nvPr>
            <p:ph type="title"/>
          </p:nvPr>
        </p:nvSpPr>
        <p:spPr>
          <a:xfrm>
            <a:off x="284085" y="365125"/>
            <a:ext cx="11549849" cy="1605718"/>
          </a:xfrm>
        </p:spPr>
        <p:txBody>
          <a:bodyPr>
            <a:noAutofit/>
          </a:bodyPr>
          <a:lstStyle/>
          <a:p>
            <a:r>
              <a:rPr lang="nl-BE" sz="3200" dirty="0">
                <a:latin typeface="+mn-lt"/>
              </a:rPr>
              <a:t>Electricity in Europe: </a:t>
            </a:r>
            <a:r>
              <a:rPr lang="nl-BE" sz="3200" dirty="0" err="1">
                <a:latin typeface="+mn-lt"/>
              </a:rPr>
              <a:t>renewables</a:t>
            </a:r>
            <a:r>
              <a:rPr lang="nl-BE" sz="3200" dirty="0">
                <a:latin typeface="+mn-lt"/>
              </a:rPr>
              <a:t> do </a:t>
            </a:r>
            <a:r>
              <a:rPr lang="nl-BE" sz="3200" dirty="0" err="1">
                <a:latin typeface="+mn-lt"/>
              </a:rPr>
              <a:t>not</a:t>
            </a:r>
            <a:r>
              <a:rPr lang="nl-BE" sz="3200" dirty="0">
                <a:latin typeface="+mn-lt"/>
              </a:rPr>
              <a:t> (</a:t>
            </a:r>
            <a:r>
              <a:rPr lang="nl-BE" sz="3200" dirty="0" err="1">
                <a:latin typeface="+mn-lt"/>
              </a:rPr>
              <a:t>yet</a:t>
            </a:r>
            <a:r>
              <a:rPr lang="nl-BE" sz="3200" dirty="0">
                <a:latin typeface="+mn-lt"/>
              </a:rPr>
              <a:t>) push </a:t>
            </a:r>
            <a:r>
              <a:rPr lang="nl-BE" sz="3200" dirty="0" err="1">
                <a:latin typeface="+mn-lt"/>
              </a:rPr>
              <a:t>fossil-based</a:t>
            </a:r>
            <a:r>
              <a:rPr lang="nl-BE" sz="3200" dirty="0">
                <a:latin typeface="+mn-lt"/>
              </a:rPr>
              <a:t> </a:t>
            </a:r>
            <a:r>
              <a:rPr lang="nl-BE" sz="3200" dirty="0" err="1">
                <a:latin typeface="+mn-lt"/>
              </a:rPr>
              <a:t>generation</a:t>
            </a:r>
            <a:r>
              <a:rPr lang="nl-BE" sz="3200" dirty="0">
                <a:latin typeface="+mn-lt"/>
              </a:rPr>
              <a:t> </a:t>
            </a:r>
            <a:r>
              <a:rPr lang="nl-BE" sz="3200" dirty="0" err="1">
                <a:latin typeface="+mn-lt"/>
              </a:rPr>
              <a:t>capacity</a:t>
            </a:r>
            <a:r>
              <a:rPr lang="nl-BE" sz="3200" dirty="0">
                <a:latin typeface="+mn-lt"/>
              </a:rPr>
              <a:t> (MW) out of the market</a:t>
            </a:r>
            <a:endParaRPr lang="nl-BE" sz="3200" b="1" i="1" dirty="0">
              <a:latin typeface="+mn-lt"/>
            </a:endParaRPr>
          </a:p>
        </p:txBody>
      </p:sp>
      <p:pic>
        <p:nvPicPr>
          <p:cNvPr id="4" name="Tijdelijke aanduiding voor inhoud 3">
            <a:extLst>
              <a:ext uri="{FF2B5EF4-FFF2-40B4-BE49-F238E27FC236}">
                <a16:creationId xmlns:a16="http://schemas.microsoft.com/office/drawing/2014/main" id="{67A3BF04-0173-41C2-93D2-DF0504EEE957}"/>
              </a:ext>
            </a:extLst>
          </p:cNvPr>
          <p:cNvPicPr>
            <a:picLocks noGrp="1" noChangeAspect="1"/>
          </p:cNvPicPr>
          <p:nvPr>
            <p:ph idx="1"/>
          </p:nvPr>
        </p:nvPicPr>
        <p:blipFill>
          <a:blip r:embed="rId2"/>
          <a:stretch>
            <a:fillRect/>
          </a:stretch>
        </p:blipFill>
        <p:spPr>
          <a:xfrm>
            <a:off x="389845" y="2182971"/>
            <a:ext cx="11297671" cy="3907111"/>
          </a:xfrm>
          <a:prstGeom prst="rect">
            <a:avLst/>
          </a:prstGeom>
        </p:spPr>
      </p:pic>
      <p:sp>
        <p:nvSpPr>
          <p:cNvPr id="5" name="Pijl: rechts 4">
            <a:extLst>
              <a:ext uri="{FF2B5EF4-FFF2-40B4-BE49-F238E27FC236}">
                <a16:creationId xmlns:a16="http://schemas.microsoft.com/office/drawing/2014/main" id="{97C11109-7BF1-4C89-86ED-B3242B4F6B6D}"/>
              </a:ext>
            </a:extLst>
          </p:cNvPr>
          <p:cNvSpPr/>
          <p:nvPr/>
        </p:nvSpPr>
        <p:spPr>
          <a:xfrm>
            <a:off x="1864310" y="3161560"/>
            <a:ext cx="878890" cy="2152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 rechts 5">
            <a:extLst>
              <a:ext uri="{FF2B5EF4-FFF2-40B4-BE49-F238E27FC236}">
                <a16:creationId xmlns:a16="http://schemas.microsoft.com/office/drawing/2014/main" id="{FFA4B069-DC8A-4DC3-BA6C-DB5060C94BBC}"/>
              </a:ext>
            </a:extLst>
          </p:cNvPr>
          <p:cNvSpPr/>
          <p:nvPr/>
        </p:nvSpPr>
        <p:spPr>
          <a:xfrm>
            <a:off x="1642367" y="4252404"/>
            <a:ext cx="1171853" cy="372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2100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E1730D8-3196-4EF2-A883-37CDFB229006}"/>
              </a:ext>
            </a:extLst>
          </p:cNvPr>
          <p:cNvPicPr>
            <a:picLocks noGrp="1" noChangeAspect="1"/>
          </p:cNvPicPr>
          <p:nvPr>
            <p:ph idx="1"/>
          </p:nvPr>
        </p:nvPicPr>
        <p:blipFill>
          <a:blip r:embed="rId2"/>
          <a:stretch>
            <a:fillRect/>
          </a:stretch>
        </p:blipFill>
        <p:spPr>
          <a:xfrm>
            <a:off x="205021" y="183255"/>
            <a:ext cx="11628913" cy="6541264"/>
          </a:xfrm>
          <a:prstGeom prst="rect">
            <a:avLst/>
          </a:prstGeom>
        </p:spPr>
      </p:pic>
    </p:spTree>
    <p:extLst>
      <p:ext uri="{BB962C8B-B14F-4D97-AF65-F5344CB8AC3E}">
        <p14:creationId xmlns:p14="http://schemas.microsoft.com/office/powerpoint/2010/main" val="221436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A2A9240-B856-49C9-AE26-D450B6A479EB}"/>
              </a:ext>
            </a:extLst>
          </p:cNvPr>
          <p:cNvPicPr>
            <a:picLocks noChangeAspect="1"/>
          </p:cNvPicPr>
          <p:nvPr/>
        </p:nvPicPr>
        <p:blipFill>
          <a:blip r:embed="rId2"/>
          <a:stretch>
            <a:fillRect/>
          </a:stretch>
        </p:blipFill>
        <p:spPr>
          <a:xfrm>
            <a:off x="1251751" y="110463"/>
            <a:ext cx="9145479" cy="1083831"/>
          </a:xfrm>
          <a:prstGeom prst="rect">
            <a:avLst/>
          </a:prstGeom>
        </p:spPr>
      </p:pic>
      <p:sp>
        <p:nvSpPr>
          <p:cNvPr id="3" name="Tijdelijke aanduiding voor inhoud 2">
            <a:extLst>
              <a:ext uri="{FF2B5EF4-FFF2-40B4-BE49-F238E27FC236}">
                <a16:creationId xmlns:a16="http://schemas.microsoft.com/office/drawing/2014/main" id="{52D3BDEA-42A8-417D-B7F1-010E104589E4}"/>
              </a:ext>
            </a:extLst>
          </p:cNvPr>
          <p:cNvSpPr>
            <a:spLocks noGrp="1"/>
          </p:cNvSpPr>
          <p:nvPr>
            <p:ph idx="1"/>
          </p:nvPr>
        </p:nvSpPr>
        <p:spPr>
          <a:xfrm>
            <a:off x="170155" y="1524293"/>
            <a:ext cx="11851690" cy="5223244"/>
          </a:xfrm>
        </p:spPr>
        <p:txBody>
          <a:bodyPr>
            <a:normAutofit fontScale="25000" lnSpcReduction="20000"/>
          </a:bodyPr>
          <a:lstStyle/>
          <a:p>
            <a:endParaRPr lang="en-US" dirty="0"/>
          </a:p>
          <a:p>
            <a:r>
              <a:rPr lang="en-US" sz="9600" dirty="0"/>
              <a:t>Global climate change is a serious problem calling for immediate national action. Guided by sound economic principles, we are united in the following policy recommendations.</a:t>
            </a:r>
          </a:p>
          <a:p>
            <a:endParaRPr lang="en-US" sz="9600" dirty="0"/>
          </a:p>
          <a:p>
            <a:r>
              <a:rPr lang="en-US" sz="9600" dirty="0"/>
              <a:t>I.          </a:t>
            </a:r>
            <a:r>
              <a:rPr lang="en-US" sz="9600" b="1" dirty="0">
                <a:solidFill>
                  <a:srgbClr val="00B050"/>
                </a:solidFill>
              </a:rPr>
              <a:t>A carbon tax offers the most cost-effective lever to reduce carbon emissions at the scale and speed that is necessary</a:t>
            </a:r>
            <a:r>
              <a:rPr lang="en-US" sz="9600" dirty="0"/>
              <a:t>. By correcting a well-known market failure, a carbon tax will send a powerful price signal that </a:t>
            </a:r>
            <a:r>
              <a:rPr lang="en-US" sz="9600" b="1" dirty="0">
                <a:solidFill>
                  <a:srgbClr val="00B050"/>
                </a:solidFill>
              </a:rPr>
              <a:t>harnesses the invisible hand </a:t>
            </a:r>
            <a:r>
              <a:rPr lang="en-US" sz="9600" dirty="0"/>
              <a:t>of the marketplace to steer economic actors towards a low-carbon future.</a:t>
            </a:r>
          </a:p>
          <a:p>
            <a:r>
              <a:rPr lang="en-US" sz="9600" dirty="0"/>
              <a:t>II.         A carbon tax should </a:t>
            </a:r>
            <a:r>
              <a:rPr lang="en-US" sz="9600" b="1" dirty="0">
                <a:solidFill>
                  <a:srgbClr val="00B050"/>
                </a:solidFill>
              </a:rPr>
              <a:t>increase every year </a:t>
            </a:r>
            <a:r>
              <a:rPr lang="en-US" sz="9600" dirty="0"/>
              <a:t>until emissions reductions goals are met and be revenue neutral to avoid debates over the size of government. A consistently rising carbon price will encourage </a:t>
            </a:r>
            <a:r>
              <a:rPr lang="en-US" sz="9600" b="1" dirty="0">
                <a:solidFill>
                  <a:srgbClr val="00B050"/>
                </a:solidFill>
              </a:rPr>
              <a:t>technological innovation </a:t>
            </a:r>
            <a:r>
              <a:rPr lang="en-US" sz="9600" dirty="0"/>
              <a:t>and </a:t>
            </a:r>
            <a:r>
              <a:rPr lang="en-US" sz="9600" b="1" dirty="0">
                <a:solidFill>
                  <a:srgbClr val="00B050"/>
                </a:solidFill>
              </a:rPr>
              <a:t>large-scale infrastructure development</a:t>
            </a:r>
            <a:r>
              <a:rPr lang="en-US" sz="9600" dirty="0"/>
              <a:t>. It will also accelerate the diffusion of carbon-efficient goods and services.</a:t>
            </a:r>
          </a:p>
          <a:p>
            <a:r>
              <a:rPr lang="en-US" sz="9600" dirty="0"/>
              <a:t>III.        A sufficiently robust and gradually rising carbon tax </a:t>
            </a:r>
            <a:r>
              <a:rPr lang="en-US" sz="9600" b="1" dirty="0">
                <a:solidFill>
                  <a:srgbClr val="00B050"/>
                </a:solidFill>
              </a:rPr>
              <a:t>will replace the need for various carbon regulations that are less efficient</a:t>
            </a:r>
            <a:r>
              <a:rPr lang="en-US" sz="9600" dirty="0"/>
              <a:t>. Substituting a price signal for cumbersome regulations will </a:t>
            </a:r>
            <a:r>
              <a:rPr lang="en-US" sz="9600" b="1" dirty="0">
                <a:solidFill>
                  <a:srgbClr val="00B050"/>
                </a:solidFill>
              </a:rPr>
              <a:t>promote economic growth </a:t>
            </a:r>
            <a:r>
              <a:rPr lang="en-US" sz="9600" dirty="0"/>
              <a:t>and provide the regulatory certainty companies need for long- term investment in clean-energy alternatives.</a:t>
            </a:r>
          </a:p>
          <a:p>
            <a:endParaRPr lang="en-US" sz="8000" dirty="0"/>
          </a:p>
        </p:txBody>
      </p:sp>
    </p:spTree>
    <p:extLst>
      <p:ext uri="{BB962C8B-B14F-4D97-AF65-F5344CB8AC3E}">
        <p14:creationId xmlns:p14="http://schemas.microsoft.com/office/powerpoint/2010/main" val="50238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6DC48-EACA-4F6F-8FFC-C6CC54F65F31}"/>
              </a:ext>
            </a:extLst>
          </p:cNvPr>
          <p:cNvSpPr>
            <a:spLocks noGrp="1"/>
          </p:cNvSpPr>
          <p:nvPr>
            <p:ph type="title"/>
          </p:nvPr>
        </p:nvSpPr>
        <p:spPr>
          <a:xfrm>
            <a:off x="980242" y="5283355"/>
            <a:ext cx="10515600" cy="1325563"/>
          </a:xfrm>
        </p:spPr>
        <p:txBody>
          <a:bodyPr>
            <a:normAutofit fontScale="90000"/>
          </a:bodyPr>
          <a:lstStyle/>
          <a:p>
            <a:r>
              <a:rPr lang="en-US" b="1" dirty="0"/>
              <a:t>A European Green Deal (2019)</a:t>
            </a:r>
            <a:br>
              <a:rPr lang="en-US" b="1" dirty="0"/>
            </a:br>
            <a:r>
              <a:rPr lang="en-US" i="1" dirty="0"/>
              <a:t>Striving to be the first climate-neutral continent</a:t>
            </a:r>
          </a:p>
        </p:txBody>
      </p:sp>
      <p:pic>
        <p:nvPicPr>
          <p:cNvPr id="1026" name="Picture 2" descr="Europe has unveiled a plan to eliminate climate emissions by 2050 | MIT  Technology Review">
            <a:extLst>
              <a:ext uri="{FF2B5EF4-FFF2-40B4-BE49-F238E27FC236}">
                <a16:creationId xmlns:a16="http://schemas.microsoft.com/office/drawing/2014/main" id="{A41602CB-7AE0-4208-8DD5-04E007844E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8828" y="269057"/>
            <a:ext cx="66670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21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28FEA-62E9-A59E-F3C4-5D6B85DCB5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153355-C2F9-2E77-9B8B-E27566C8DB12}"/>
              </a:ext>
            </a:extLst>
          </p:cNvPr>
          <p:cNvSpPr>
            <a:spLocks noGrp="1"/>
          </p:cNvSpPr>
          <p:nvPr>
            <p:ph type="title"/>
          </p:nvPr>
        </p:nvSpPr>
        <p:spPr>
          <a:xfrm>
            <a:off x="2480568" y="167228"/>
            <a:ext cx="10515600" cy="1325563"/>
          </a:xfrm>
        </p:spPr>
        <p:txBody>
          <a:bodyPr/>
          <a:lstStyle/>
          <a:p>
            <a:r>
              <a:rPr lang="el-GR" dirty="0">
                <a:solidFill>
                  <a:srgbClr val="FF0000"/>
                </a:solidFill>
              </a:rPr>
              <a:t>δ</a:t>
            </a:r>
            <a:r>
              <a:rPr lang="nl-BE" dirty="0">
                <a:solidFill>
                  <a:srgbClr val="FF0000"/>
                </a:solidFill>
              </a:rPr>
              <a:t> market </a:t>
            </a:r>
            <a:r>
              <a:rPr lang="nl-BE" dirty="0" err="1">
                <a:solidFill>
                  <a:srgbClr val="FF0000"/>
                </a:solidFill>
              </a:rPr>
              <a:t>price</a:t>
            </a:r>
            <a:r>
              <a:rPr lang="nl-BE" dirty="0">
                <a:solidFill>
                  <a:srgbClr val="FF0000"/>
                </a:solidFill>
              </a:rPr>
              <a:t> </a:t>
            </a:r>
            <a:r>
              <a:rPr lang="nl-BE" dirty="0"/>
              <a:t>≠ </a:t>
            </a:r>
            <a:r>
              <a:rPr lang="nl-BE" dirty="0">
                <a:solidFill>
                  <a:srgbClr val="0070C0"/>
                </a:solidFill>
              </a:rPr>
              <a:t>CO</a:t>
            </a:r>
            <a:r>
              <a:rPr lang="nl-BE" baseline="-25000" dirty="0">
                <a:solidFill>
                  <a:srgbClr val="0070C0"/>
                </a:solidFill>
              </a:rPr>
              <a:t>2</a:t>
            </a:r>
            <a:r>
              <a:rPr lang="nl-BE" dirty="0">
                <a:solidFill>
                  <a:srgbClr val="0070C0"/>
                </a:solidFill>
              </a:rPr>
              <a:t>-price</a:t>
            </a:r>
          </a:p>
        </p:txBody>
      </p:sp>
      <p:pic>
        <p:nvPicPr>
          <p:cNvPr id="4" name="Tijdelijke aanduiding voor inhoud 3">
            <a:extLst>
              <a:ext uri="{FF2B5EF4-FFF2-40B4-BE49-F238E27FC236}">
                <a16:creationId xmlns:a16="http://schemas.microsoft.com/office/drawing/2014/main" id="{17DA1C43-B54D-BEAB-A5FC-70E494FBD77E}"/>
              </a:ext>
            </a:extLst>
          </p:cNvPr>
          <p:cNvPicPr>
            <a:picLocks noGrp="1" noChangeAspect="1"/>
          </p:cNvPicPr>
          <p:nvPr>
            <p:ph idx="1"/>
          </p:nvPr>
        </p:nvPicPr>
        <p:blipFill>
          <a:blip r:embed="rId2"/>
          <a:stretch>
            <a:fillRect/>
          </a:stretch>
        </p:blipFill>
        <p:spPr>
          <a:xfrm>
            <a:off x="2246687" y="1492791"/>
            <a:ext cx="6799657" cy="5365209"/>
          </a:xfrm>
          <a:prstGeom prst="rect">
            <a:avLst/>
          </a:prstGeom>
        </p:spPr>
      </p:pic>
    </p:spTree>
    <p:extLst>
      <p:ext uri="{BB962C8B-B14F-4D97-AF65-F5344CB8AC3E}">
        <p14:creationId xmlns:p14="http://schemas.microsoft.com/office/powerpoint/2010/main" val="6432319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25294</TotalTime>
  <Words>1640</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Kantoorthema</vt:lpstr>
      <vt:lpstr>PowerPoint Presentation</vt:lpstr>
      <vt:lpstr>Fossil system resilience</vt:lpstr>
      <vt:lpstr>PowerPoint Presentation</vt:lpstr>
      <vt:lpstr>How to reshape the complete energy landscape?</vt:lpstr>
      <vt:lpstr>Electricity in Europe: renewables do not (yet) push fossil-based generation capacity (MW) out of the market</vt:lpstr>
      <vt:lpstr>PowerPoint Presentation</vt:lpstr>
      <vt:lpstr>PowerPoint Presentation</vt:lpstr>
      <vt:lpstr>A European Green Deal (2019) Striving to be the first climate-neutral continent</vt:lpstr>
      <vt:lpstr>δ market price ≠ CO2-price</vt:lpstr>
      <vt:lpstr>EU ETS price (€/tCO2) and the price of your cornflakes?</vt:lpstr>
      <vt:lpstr>‘We do not live in a market economy, but in an organization economy, or at most in an organization/market economy with a predominance of organizational over market activity.’  (Herbert Simon, Nobel Prize Economics 1978)   </vt:lpstr>
      <vt:lpstr>IEA (2023). CO2 Emissions in 2022 https://iea.blob.core.windows.net/assets/3c8fa115-35c4-4474-b237-1b00424c8844/CO2Emissionsin2022.pdf</vt:lpstr>
      <vt:lpstr>PowerPoint Presentation</vt:lpstr>
      <vt:lpstr>John F. Kennedy, 1962</vt:lpstr>
      <vt:lpstr>Apollo programme (1960-1973) </vt:lpstr>
      <vt:lpstr>Research in the 1960s &amp; 1970s…</vt:lpstr>
      <vt:lpstr>Apollo programme?</vt:lpstr>
      <vt:lpstr>A ‘low-carbon’ or ‘net-zero’ Apollo program to save the climate?</vt:lpstr>
      <vt:lpstr>Reinventing government?</vt:lpstr>
      <vt:lpstr>Some 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 Albrecht</dc:creator>
  <cp:lastModifiedBy>Johan Albrecht</cp:lastModifiedBy>
  <cp:revision>270</cp:revision>
  <dcterms:created xsi:type="dcterms:W3CDTF">2022-04-09T07:51:29Z</dcterms:created>
  <dcterms:modified xsi:type="dcterms:W3CDTF">2024-04-22T14:16:48Z</dcterms:modified>
</cp:coreProperties>
</file>