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374" r:id="rId2"/>
    <p:sldId id="379" r:id="rId3"/>
    <p:sldId id="375" r:id="rId4"/>
    <p:sldId id="378" r:id="rId5"/>
    <p:sldId id="376" r:id="rId6"/>
    <p:sldId id="377" r:id="rId7"/>
    <p:sldId id="3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399580-C830-CC10-4EBE-72E16CF4BBAF}" name="Bruylant Anneleen" initials="AB" userId="S::anneleen.bruylant@belspo.be::111ebc22-91ea-45d8-94a6-2c07dbdfdd1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YBE Daniel (RTD)" initials="DD(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2978" autoAdjust="0"/>
  </p:normalViewPr>
  <p:slideViewPr>
    <p:cSldViewPr>
      <p:cViewPr varScale="1">
        <p:scale>
          <a:sx n="103" d="100"/>
          <a:sy n="103" d="100"/>
        </p:scale>
        <p:origin x="1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2C0B-83C1-416B-8B46-FF034C3FAB5A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8D71A-CE64-4ED0-A323-266ED8A77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9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Dependence on fossil fuels: high-energy density</a:t>
            </a:r>
          </a:p>
          <a:p>
            <a:endParaRPr lang="en-US" dirty="0"/>
          </a:p>
          <a:p>
            <a:r>
              <a:rPr lang="en-US" dirty="0"/>
              <a:t>Diversification of dependence on energy sources, rationalization and improving energy efficiency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8D71A-CE64-4ED0-A323-266ED8A77F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58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88D71A-CE64-4ED0-A323-266ED8A77F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897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205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956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48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59E49D-8173-4572-A6EA-61556F5F8D4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842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845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666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703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246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437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59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21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073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notice_body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12192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Only Logo Belspo Whit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585" y="6021388"/>
            <a:ext cx="1248833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g_logo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29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01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512E-4DDE-8288-5EB4-60FEB76F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r>
              <a:rPr lang="en-US" dirty="0"/>
              <a:t>Technologies for a sustainable future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632A-5C9A-D2EC-E88B-6AC97E729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496" y="1703445"/>
            <a:ext cx="9073008" cy="44253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successive industrial revolutions led to an increase in environmental pollution, deteriorating ecosystems, biodiversity loss, and climate change.</a:t>
            </a:r>
          </a:p>
          <a:p>
            <a:pPr marL="0" indent="0">
              <a:buNone/>
            </a:pPr>
            <a:r>
              <a:rPr lang="en-US" dirty="0"/>
              <a:t>But at the same time, we depend on the development of new technologies and innovations to mitigate and reduce the effects that were created by their predecessors.</a:t>
            </a:r>
          </a:p>
        </p:txBody>
      </p:sp>
    </p:spTree>
    <p:extLst>
      <p:ext uri="{BB962C8B-B14F-4D97-AF65-F5344CB8AC3E}">
        <p14:creationId xmlns:p14="http://schemas.microsoft.com/office/powerpoint/2010/main" val="4526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47DF-6132-BE1B-A401-41A3DC88F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178"/>
          </a:xfrm>
        </p:spPr>
        <p:txBody>
          <a:bodyPr/>
          <a:lstStyle/>
          <a:p>
            <a:r>
              <a:rPr lang="en-US" dirty="0"/>
              <a:t>Timeline CO</a:t>
            </a:r>
            <a:r>
              <a:rPr lang="en-US" baseline="-25000" dirty="0"/>
              <a:t>2</a:t>
            </a:r>
            <a:r>
              <a:rPr lang="en-US" dirty="0"/>
              <a:t> emissions by world region</a:t>
            </a:r>
            <a:endParaRPr lang="en-GB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5BD406E-3F55-B188-3017-B9621D1BEA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888" y="1795071"/>
            <a:ext cx="5708225" cy="4525963"/>
          </a:xfrm>
        </p:spPr>
      </p:pic>
    </p:spTree>
    <p:extLst>
      <p:ext uri="{BB962C8B-B14F-4D97-AF65-F5344CB8AC3E}">
        <p14:creationId xmlns:p14="http://schemas.microsoft.com/office/powerpoint/2010/main" val="322981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78BF-0A2C-0B13-D6DB-F783D3290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178"/>
          </a:xfrm>
        </p:spPr>
        <p:txBody>
          <a:bodyPr/>
          <a:lstStyle/>
          <a:p>
            <a:r>
              <a:rPr lang="en-US" dirty="0"/>
              <a:t>Technologies for an affluent society for everyone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17BFE-513C-1292-E2A1-5DEAD42C8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496" y="1772816"/>
            <a:ext cx="9073008" cy="4680520"/>
          </a:xfrm>
        </p:spPr>
        <p:txBody>
          <a:bodyPr/>
          <a:lstStyle/>
          <a:p>
            <a:r>
              <a:rPr lang="en-US" dirty="0"/>
              <a:t>Technological progress can have positive and negative effects on the labor market.</a:t>
            </a:r>
          </a:p>
          <a:p>
            <a:r>
              <a:rPr lang="en-US" dirty="0"/>
              <a:t>Distinction between the short and long run</a:t>
            </a:r>
          </a:p>
          <a:p>
            <a:r>
              <a:rPr lang="en-US" dirty="0"/>
              <a:t>During the early phases of the first industrial revolution -&gt; working conditions and wages for factory workers declined. It was only in the long run (especially during the second industrial revolution) that middle-class societies became the norm in the Western 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27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2828-9FEA-94FD-DBDD-DD4BDF0E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r>
              <a:rPr lang="en-US" dirty="0"/>
              <a:t>Relation to productivity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464C5-A210-E6FC-887D-FA8805E4B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196752"/>
            <a:ext cx="9145016" cy="5256584"/>
          </a:xfrm>
        </p:spPr>
        <p:txBody>
          <a:bodyPr/>
          <a:lstStyle/>
          <a:p>
            <a:r>
              <a:rPr lang="en-US" dirty="0"/>
              <a:t>New technologies and innovations -&gt; no immediate effect: it may take several decades to materialize. Productivity gains become apparent when organizational adjustments are made.</a:t>
            </a:r>
          </a:p>
          <a:p>
            <a:r>
              <a:rPr lang="en-GB" dirty="0"/>
              <a:t>Relation between productivity and real wages</a:t>
            </a:r>
          </a:p>
          <a:p>
            <a:pPr lvl="1"/>
            <a:r>
              <a:rPr lang="en-GB" dirty="0"/>
              <a:t>Labor-replacing and </a:t>
            </a:r>
            <a:r>
              <a:rPr lang="en-GB" dirty="0" err="1"/>
              <a:t>labor</a:t>
            </a:r>
            <a:r>
              <a:rPr lang="en-GB" dirty="0"/>
              <a:t>-enabling technologies</a:t>
            </a:r>
          </a:p>
          <a:p>
            <a:r>
              <a:rPr lang="en-GB" dirty="0"/>
              <a:t>Growing concern over the impact of AI</a:t>
            </a:r>
          </a:p>
        </p:txBody>
      </p:sp>
    </p:spTree>
    <p:extLst>
      <p:ext uri="{BB962C8B-B14F-4D97-AF65-F5344CB8AC3E}">
        <p14:creationId xmlns:p14="http://schemas.microsoft.com/office/powerpoint/2010/main" val="192707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A264-1FC8-39D1-564F-3FBF05FA5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/>
          <a:lstStyle/>
          <a:p>
            <a:r>
              <a:rPr lang="en-US" dirty="0"/>
              <a:t>The context is essential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E0721-2E3E-407D-C046-126A894A3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268760"/>
            <a:ext cx="8784976" cy="51845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Acceptance or resistance to new technologies is always related to the social context</a:t>
            </a:r>
          </a:p>
          <a:p>
            <a:pPr marL="0" indent="0">
              <a:buNone/>
            </a:pPr>
            <a:r>
              <a:rPr lang="en-US" dirty="0"/>
              <a:t>- industrial workers in the middle of the 19th century had a pessimistic view on technologies</a:t>
            </a:r>
          </a:p>
          <a:p>
            <a:pPr marL="0" indent="0">
              <a:buNone/>
            </a:pPr>
            <a:r>
              <a:rPr lang="en-US" dirty="0"/>
              <a:t>- the 50’s and 60’s, Solow growth model, society was reaping the benefits of new innovations. People were optimistic about the impact of technology on their lives.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20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8CAB-F3E5-C806-0D0A-5796E764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87623"/>
            <a:ext cx="8229600" cy="778098"/>
          </a:xfrm>
        </p:spPr>
        <p:txBody>
          <a:bodyPr/>
          <a:lstStyle/>
          <a:p>
            <a:r>
              <a:rPr lang="en-US" dirty="0"/>
              <a:t>New approaches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AFD7F-7D7F-ED60-6F0E-840062959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980729"/>
            <a:ext cx="9073008" cy="6264695"/>
          </a:xfrm>
        </p:spPr>
        <p:txBody>
          <a:bodyPr/>
          <a:lstStyle/>
          <a:p>
            <a:r>
              <a:rPr lang="en-US" dirty="0"/>
              <a:t>Taxation of robots, investment in retraining, promotion of STEM education, wage insurance, …</a:t>
            </a:r>
          </a:p>
          <a:p>
            <a:r>
              <a:rPr lang="en-US" dirty="0"/>
              <a:t>Development of new norms to measure the performance of businesses (ESGs to evaluate credit worthiness), extend guarantees to fight programmed obsolescence, circular economy, …</a:t>
            </a:r>
          </a:p>
          <a:p>
            <a:r>
              <a:rPr lang="en-US" dirty="0"/>
              <a:t>New modes of funding (focus on SDGs)</a:t>
            </a:r>
          </a:p>
          <a:p>
            <a:r>
              <a:rPr lang="en-US" dirty="0"/>
              <a:t>Alternative economic models: degrowth models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60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179D2-AF2E-170B-8A73-D9345E5D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critical 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A730D-1DE0-D45C-B8C1-51A9BE6C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268761"/>
            <a:ext cx="8856984" cy="4857403"/>
          </a:xfrm>
        </p:spPr>
        <p:txBody>
          <a:bodyPr/>
          <a:lstStyle/>
          <a:p>
            <a:r>
              <a:rPr lang="en-US" dirty="0"/>
              <a:t>Is there too much techno-optimism? -&gt; who/what determines the narrative behind it.</a:t>
            </a:r>
          </a:p>
          <a:p>
            <a:r>
              <a:rPr lang="en-US" dirty="0"/>
              <a:t>Do we need to place technology more under democratic control?</a:t>
            </a:r>
          </a:p>
          <a:p>
            <a:r>
              <a:rPr lang="en-US" dirty="0"/>
              <a:t>Should technological progress be directed toward more human-enhancing productivity growth (more worker-machine complementarity)?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532943"/>
      </p:ext>
    </p:extLst>
  </p:cSld>
  <p:clrMapOvr>
    <a:masterClrMapping/>
  </p:clrMapOvr>
</p:sld>
</file>

<file path=ppt/theme/theme1.xml><?xml version="1.0" encoding="utf-8"?>
<a:theme xmlns:a="http://schemas.openxmlformats.org/drawingml/2006/main" name="Belspo_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Widescreen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Belspo_Presentation</vt:lpstr>
      <vt:lpstr>Technologies for a sustainable future</vt:lpstr>
      <vt:lpstr>Timeline CO2 emissions by world region</vt:lpstr>
      <vt:lpstr>Technologies for an affluent society for everyone</vt:lpstr>
      <vt:lpstr>Relation to productivity</vt:lpstr>
      <vt:lpstr>The context is essential</vt:lpstr>
      <vt:lpstr>New approaches</vt:lpstr>
      <vt:lpstr>Future critical questions</vt:lpstr>
    </vt:vector>
  </TitlesOfParts>
  <Company>BELSPO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innovation</dc:title>
  <dc:creator>ZIARKO Ward</dc:creator>
  <cp:lastModifiedBy>BOOSTEN Karl</cp:lastModifiedBy>
  <cp:revision>98</cp:revision>
  <dcterms:created xsi:type="dcterms:W3CDTF">2013-10-31T15:28:07Z</dcterms:created>
  <dcterms:modified xsi:type="dcterms:W3CDTF">2024-04-24T20:22:17Z</dcterms:modified>
</cp:coreProperties>
</file>