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5" r:id="rId2"/>
    <p:sldId id="336" r:id="rId3"/>
    <p:sldId id="273" r:id="rId4"/>
    <p:sldId id="1292" r:id="rId5"/>
    <p:sldId id="362" r:id="rId6"/>
    <p:sldId id="363" r:id="rId7"/>
    <p:sldId id="367" r:id="rId8"/>
    <p:sldId id="366" r:id="rId9"/>
    <p:sldId id="1276" r:id="rId10"/>
    <p:sldId id="370" r:id="rId11"/>
    <p:sldId id="1279" r:id="rId12"/>
    <p:sldId id="365" r:id="rId13"/>
    <p:sldId id="1282" r:id="rId14"/>
    <p:sldId id="1280" r:id="rId15"/>
    <p:sldId id="1278" r:id="rId16"/>
    <p:sldId id="342" r:id="rId17"/>
    <p:sldId id="343" r:id="rId18"/>
    <p:sldId id="1281" r:id="rId19"/>
    <p:sldId id="1295" r:id="rId20"/>
    <p:sldId id="1283" r:id="rId21"/>
    <p:sldId id="1285" r:id="rId22"/>
    <p:sldId id="356" r:id="rId23"/>
    <p:sldId id="1287" r:id="rId24"/>
    <p:sldId id="1293" r:id="rId25"/>
    <p:sldId id="1289" r:id="rId26"/>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942"/>
    <a:srgbClr val="1E6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88129" autoAdjust="0"/>
  </p:normalViewPr>
  <p:slideViewPr>
    <p:cSldViewPr snapToGrid="0">
      <p:cViewPr varScale="1">
        <p:scale>
          <a:sx n="100" d="100"/>
          <a:sy n="100"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AA6946-27DB-4A56-9431-3267FB262751}" type="datetimeFigureOut">
              <a:rPr lang="nl-BE" smtClean="0"/>
              <a:t>25/04/2024</a:t>
            </a:fld>
            <a:endParaRPr lang="nl-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47F3065-2E7D-4349-807B-E088E883DDBE}" type="slidenum">
              <a:rPr lang="nl-BE" smtClean="0"/>
              <a:t>‹#›</a:t>
            </a:fld>
            <a:endParaRPr lang="nl-BE"/>
          </a:p>
        </p:txBody>
      </p:sp>
    </p:spTree>
    <p:extLst>
      <p:ext uri="{BB962C8B-B14F-4D97-AF65-F5344CB8AC3E}">
        <p14:creationId xmlns:p14="http://schemas.microsoft.com/office/powerpoint/2010/main" val="178019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 externalities that R&amp;I has, </a:t>
            </a:r>
            <a:endParaRPr lang="en-BE" dirty="0"/>
          </a:p>
        </p:txBody>
      </p:sp>
      <p:sp>
        <p:nvSpPr>
          <p:cNvPr id="4" name="Slide Number Placeholder 3"/>
          <p:cNvSpPr>
            <a:spLocks noGrp="1"/>
          </p:cNvSpPr>
          <p:nvPr>
            <p:ph type="sldNum" sz="quarter" idx="5"/>
          </p:nvPr>
        </p:nvSpPr>
        <p:spPr/>
        <p:txBody>
          <a:bodyPr/>
          <a:lstStyle/>
          <a:p>
            <a:fld id="{247F3065-2E7D-4349-807B-E088E883DDBE}" type="slidenum">
              <a:rPr lang="nl-BE" smtClean="0"/>
              <a:t>2</a:t>
            </a:fld>
            <a:endParaRPr lang="nl-BE"/>
          </a:p>
        </p:txBody>
      </p:sp>
    </p:spTree>
    <p:extLst>
      <p:ext uri="{BB962C8B-B14F-4D97-AF65-F5344CB8AC3E}">
        <p14:creationId xmlns:p14="http://schemas.microsoft.com/office/powerpoint/2010/main" val="306413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247F3065-2E7D-4349-807B-E088E883DDBE}" type="slidenum">
              <a:rPr lang="nl-BE" smtClean="0"/>
              <a:t>11</a:t>
            </a:fld>
            <a:endParaRPr lang="nl-BE"/>
          </a:p>
        </p:txBody>
      </p:sp>
    </p:spTree>
    <p:extLst>
      <p:ext uri="{BB962C8B-B14F-4D97-AF65-F5344CB8AC3E}">
        <p14:creationId xmlns:p14="http://schemas.microsoft.com/office/powerpoint/2010/main" val="406643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9926-58E9-FB79-5FC8-876F23CCC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D3BC762C-B2D9-EFFF-9D0E-DB437AE0B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8A747211-C76F-667E-2061-561BB36C8ECA}"/>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5" name="Footer Placeholder 4">
            <a:extLst>
              <a:ext uri="{FF2B5EF4-FFF2-40B4-BE49-F238E27FC236}">
                <a16:creationId xmlns:a16="http://schemas.microsoft.com/office/drawing/2014/main" id="{2B7313F4-2B16-FAAD-0EEE-D9D755F8227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F7D3C02-D84A-3F2A-15B3-37CF0BA28251}"/>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379042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1660-C350-4B4A-A4BB-B516285051DB}"/>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D6132DE6-E918-D803-A558-F594484AB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6DAF4528-177B-EFAD-73CE-A61AC4EBB65F}"/>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5" name="Footer Placeholder 4">
            <a:extLst>
              <a:ext uri="{FF2B5EF4-FFF2-40B4-BE49-F238E27FC236}">
                <a16:creationId xmlns:a16="http://schemas.microsoft.com/office/drawing/2014/main" id="{F1690CA0-C998-0897-81A2-15A63CB7B8F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78CB97E1-5CA2-8AB0-EAF1-3135440ECC81}"/>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168087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24589-F829-CA3E-FF9E-8F290BEADD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CDB38009-00DD-0E78-F91E-342E01660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16F12BE-3D4A-0AF2-B3FC-404A19FB3205}"/>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5" name="Footer Placeholder 4">
            <a:extLst>
              <a:ext uri="{FF2B5EF4-FFF2-40B4-BE49-F238E27FC236}">
                <a16:creationId xmlns:a16="http://schemas.microsoft.com/office/drawing/2014/main" id="{F673E9B6-B980-6349-88A0-73425ACA108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6D281E0-57F8-D087-8973-57962A5D40EE}"/>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262203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8E18-2C10-78CB-9989-6FA31F6FB0BC}"/>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BC3A5452-2841-4C2F-964E-9F95BDBDB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4166CB8F-2826-B558-82E6-36B1749F5C82}"/>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5" name="Footer Placeholder 4">
            <a:extLst>
              <a:ext uri="{FF2B5EF4-FFF2-40B4-BE49-F238E27FC236}">
                <a16:creationId xmlns:a16="http://schemas.microsoft.com/office/drawing/2014/main" id="{4C7E38F4-A749-59C6-E33B-4B0014B9A7A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C248CB78-C254-BB60-0990-0595A045A72C}"/>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223005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435C-DBBF-5412-26F9-048CD2DA8A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4AC666FA-DFA3-4F2C-9144-10998BB30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A1027-4209-344E-4A0E-5516C94D7BF9}"/>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5" name="Footer Placeholder 4">
            <a:extLst>
              <a:ext uri="{FF2B5EF4-FFF2-40B4-BE49-F238E27FC236}">
                <a16:creationId xmlns:a16="http://schemas.microsoft.com/office/drawing/2014/main" id="{943A10EF-A5C9-3F1C-0632-344F0AAE36F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99104CD-9FE0-9235-99A6-E00280E1B627}"/>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414777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33C4-08C7-014A-95BB-612BA7071D8D}"/>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B5DB8322-3F4C-80E7-A8C6-73033B0549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EF4C7A01-F93E-A422-D386-7D651BBBC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FC6EC2C6-49DA-ABD1-4BD1-54B3BDBFB818}"/>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6" name="Footer Placeholder 5">
            <a:extLst>
              <a:ext uri="{FF2B5EF4-FFF2-40B4-BE49-F238E27FC236}">
                <a16:creationId xmlns:a16="http://schemas.microsoft.com/office/drawing/2014/main" id="{1BC15761-14FE-A463-E958-57AD0C9E134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57F4240C-920F-7ACE-2E22-DF6B230D138C}"/>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267889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3E67-03E6-7631-B0BB-C978CFA81523}"/>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5519B07E-5C69-6E65-2AD1-3C660D616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5EB32E-C4B9-C468-4127-21594445EB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01D8C03B-A692-C59D-EC2D-011339562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34C62-A2E8-63F1-1A0A-F085099CF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C747891B-AEAB-AEC5-3DDF-D7404FF0C71F}"/>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8" name="Footer Placeholder 7">
            <a:extLst>
              <a:ext uri="{FF2B5EF4-FFF2-40B4-BE49-F238E27FC236}">
                <a16:creationId xmlns:a16="http://schemas.microsoft.com/office/drawing/2014/main" id="{69F5276E-9C02-AC0D-F245-E7FEAEF9C295}"/>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9407B88B-A2DA-E48F-88C0-63FDC6B14B90}"/>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285794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3FC4-2241-5BB0-7708-89D9837A143D}"/>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34498612-AB7D-2CA6-C22A-3FDC12D2DCC6}"/>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4" name="Footer Placeholder 3">
            <a:extLst>
              <a:ext uri="{FF2B5EF4-FFF2-40B4-BE49-F238E27FC236}">
                <a16:creationId xmlns:a16="http://schemas.microsoft.com/office/drawing/2014/main" id="{E5CB55EA-55CE-12D6-C908-F8FEEEBF7213}"/>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243C9DE8-F774-0EDF-9E13-5A00D41CBD8D}"/>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154011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D94D8-C561-1842-9207-6512DB2A90B5}"/>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3" name="Footer Placeholder 2">
            <a:extLst>
              <a:ext uri="{FF2B5EF4-FFF2-40B4-BE49-F238E27FC236}">
                <a16:creationId xmlns:a16="http://schemas.microsoft.com/office/drawing/2014/main" id="{AF17B3BC-6D85-FDEC-BE6B-A9D87F5B9504}"/>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DBE5BF3F-9424-E207-E7E3-2577FEFFD95F}"/>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69839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E56C-CD67-A9EE-AE31-3677DB8E0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5FB01766-3F6A-9292-2A44-5BB0A3F09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9C823B74-2069-4E4B-A7EA-345E51644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60ED1-8D45-2EE0-5089-7B87664D4601}"/>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6" name="Footer Placeholder 5">
            <a:extLst>
              <a:ext uri="{FF2B5EF4-FFF2-40B4-BE49-F238E27FC236}">
                <a16:creationId xmlns:a16="http://schemas.microsoft.com/office/drawing/2014/main" id="{E863B94A-A558-B60E-D0EC-0E492370E504}"/>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77A9A58-6C75-7E87-B8E1-DBF924411B20}"/>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132662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3E5B-13D7-894F-C2C8-1D59C3316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07DACAB9-64F5-8F47-7E92-62BB02F43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120EFEC2-5084-5647-44E8-E157DB624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A7633-07EB-9529-C6CD-73A7826F81E1}"/>
              </a:ext>
            </a:extLst>
          </p:cNvPr>
          <p:cNvSpPr>
            <a:spLocks noGrp="1"/>
          </p:cNvSpPr>
          <p:nvPr>
            <p:ph type="dt" sz="half" idx="10"/>
          </p:nvPr>
        </p:nvSpPr>
        <p:spPr/>
        <p:txBody>
          <a:bodyPr/>
          <a:lstStyle/>
          <a:p>
            <a:fld id="{E3129821-5BEF-4315-93BD-8CB91DB04172}" type="datetimeFigureOut">
              <a:rPr lang="nl-BE" smtClean="0"/>
              <a:t>25/04/2024</a:t>
            </a:fld>
            <a:endParaRPr lang="nl-BE"/>
          </a:p>
        </p:txBody>
      </p:sp>
      <p:sp>
        <p:nvSpPr>
          <p:cNvPr id="6" name="Footer Placeholder 5">
            <a:extLst>
              <a:ext uri="{FF2B5EF4-FFF2-40B4-BE49-F238E27FC236}">
                <a16:creationId xmlns:a16="http://schemas.microsoft.com/office/drawing/2014/main" id="{4F95A61E-7CA5-05D0-5BB7-06166C49E06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ED106282-A878-D221-962E-ECA22C6F7AF1}"/>
              </a:ext>
            </a:extLst>
          </p:cNvPr>
          <p:cNvSpPr>
            <a:spLocks noGrp="1"/>
          </p:cNvSpPr>
          <p:nvPr>
            <p:ph type="sldNum" sz="quarter" idx="12"/>
          </p:nvPr>
        </p:nvSpPr>
        <p:spPr/>
        <p:txBody>
          <a:bodyPr/>
          <a:lstStyle/>
          <a:p>
            <a:fld id="{15B5F37C-EC02-4F07-8420-0BCBBCDD8885}" type="slidenum">
              <a:rPr lang="nl-BE" smtClean="0"/>
              <a:t>‹#›</a:t>
            </a:fld>
            <a:endParaRPr lang="nl-BE"/>
          </a:p>
        </p:txBody>
      </p:sp>
    </p:spTree>
    <p:extLst>
      <p:ext uri="{BB962C8B-B14F-4D97-AF65-F5344CB8AC3E}">
        <p14:creationId xmlns:p14="http://schemas.microsoft.com/office/powerpoint/2010/main" val="392647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DCA94-C400-1BB5-CD11-0E814072A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840C555F-7425-626E-DB97-7A315A011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266E18A-0DC0-93AF-5E82-23F72F2E8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29821-5BEF-4315-93BD-8CB91DB04172}" type="datetimeFigureOut">
              <a:rPr lang="nl-BE" smtClean="0"/>
              <a:t>25/04/2024</a:t>
            </a:fld>
            <a:endParaRPr lang="nl-BE"/>
          </a:p>
        </p:txBody>
      </p:sp>
      <p:sp>
        <p:nvSpPr>
          <p:cNvPr id="5" name="Footer Placeholder 4">
            <a:extLst>
              <a:ext uri="{FF2B5EF4-FFF2-40B4-BE49-F238E27FC236}">
                <a16:creationId xmlns:a16="http://schemas.microsoft.com/office/drawing/2014/main" id="{D4F3C8AB-2821-EDD8-35DE-73DDD639C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838EE6A0-30B9-D4BC-A52E-EFC2240393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5F37C-EC02-4F07-8420-0BCBBCDD8885}" type="slidenum">
              <a:rPr lang="nl-BE" smtClean="0"/>
              <a:t>‹#›</a:t>
            </a:fld>
            <a:endParaRPr lang="nl-BE"/>
          </a:p>
        </p:txBody>
      </p:sp>
    </p:spTree>
    <p:extLst>
      <p:ext uri="{BB962C8B-B14F-4D97-AF65-F5344CB8AC3E}">
        <p14:creationId xmlns:p14="http://schemas.microsoft.com/office/powerpoint/2010/main" val="371628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eur-lex.europa.eu/legal-content/EN/TXT/PDF/?uri=CELEX:31983Y0804(0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eur-lex.europa.eu/legal-content/EN/TXT/PDF/?uri=CELEX:31983Y0804(0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FA1AC-8B2D-86F9-9D45-5B399196491A}"/>
              </a:ext>
            </a:extLst>
          </p:cNvPr>
          <p:cNvSpPr txBox="1"/>
          <p:nvPr/>
        </p:nvSpPr>
        <p:spPr>
          <a:xfrm>
            <a:off x="0" y="5694862"/>
            <a:ext cx="12192000" cy="523220"/>
          </a:xfrm>
          <a:prstGeom prst="rect">
            <a:avLst/>
          </a:prstGeom>
          <a:solidFill>
            <a:srgbClr val="92D050"/>
          </a:solidFill>
        </p:spPr>
        <p:txBody>
          <a:bodyPr wrap="square" rtlCol="0">
            <a:spAutoFit/>
          </a:bodyPr>
          <a:lstStyle/>
          <a:p>
            <a:pPr algn="r"/>
            <a:r>
              <a:rPr lang="en-GB" sz="2800" b="1" dirty="0"/>
              <a:t>https://sdgdashboard.streamlit.app</a:t>
            </a:r>
            <a:r>
              <a:rPr lang="en-GB" b="1" dirty="0"/>
              <a:t> </a:t>
            </a:r>
            <a:endParaRPr lang="en-BE" b="1" dirty="0"/>
          </a:p>
        </p:txBody>
      </p:sp>
      <p:sp>
        <p:nvSpPr>
          <p:cNvPr id="2" name="Title 1">
            <a:extLst>
              <a:ext uri="{FF2B5EF4-FFF2-40B4-BE49-F238E27FC236}">
                <a16:creationId xmlns:a16="http://schemas.microsoft.com/office/drawing/2014/main" id="{246CE29B-8189-1350-E9EE-891936EE023D}"/>
              </a:ext>
            </a:extLst>
          </p:cNvPr>
          <p:cNvSpPr>
            <a:spLocks noGrp="1"/>
          </p:cNvSpPr>
          <p:nvPr>
            <p:ph type="title"/>
          </p:nvPr>
        </p:nvSpPr>
        <p:spPr>
          <a:xfrm>
            <a:off x="548712" y="1117485"/>
            <a:ext cx="11093118" cy="1403516"/>
          </a:xfrm>
        </p:spPr>
        <p:txBody>
          <a:bodyPr>
            <a:normAutofit fontScale="90000"/>
          </a:bodyPr>
          <a:lstStyle/>
          <a:p>
            <a:r>
              <a:rPr lang="en-GB" b="1" dirty="0"/>
              <a:t>Attention to SDGs in EU funded research  </a:t>
            </a:r>
            <a:br>
              <a:rPr lang="en-GB" b="1" dirty="0"/>
            </a:br>
            <a:br>
              <a:rPr lang="en-BE" dirty="0"/>
            </a:br>
            <a:endParaRPr lang="nl-BE" dirty="0">
              <a:latin typeface="+mn-lt"/>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6CF91FBF-34AE-3A72-3ABA-26C6AC270127}"/>
              </a:ext>
            </a:extLst>
          </p:cNvPr>
          <p:cNvSpPr txBox="1"/>
          <p:nvPr/>
        </p:nvSpPr>
        <p:spPr>
          <a:xfrm>
            <a:off x="549441" y="3301956"/>
            <a:ext cx="7903189" cy="830997"/>
          </a:xfrm>
          <a:prstGeom prst="rect">
            <a:avLst/>
          </a:prstGeom>
          <a:noFill/>
        </p:spPr>
        <p:txBody>
          <a:bodyPr wrap="none" rtlCol="0">
            <a:spAutoFit/>
          </a:bodyPr>
          <a:lstStyle/>
          <a:p>
            <a:r>
              <a:rPr lang="en-GB" sz="2400" i="1" dirty="0"/>
              <a:t>Monitoring and Evaluation of Research and Innovation (MERI)</a:t>
            </a:r>
          </a:p>
          <a:p>
            <a:r>
              <a:rPr lang="nl-BE" sz="2400" dirty="0"/>
              <a:t>April 25, 2024</a:t>
            </a:r>
          </a:p>
        </p:txBody>
      </p:sp>
      <p:sp>
        <p:nvSpPr>
          <p:cNvPr id="6" name="Title 1">
            <a:extLst>
              <a:ext uri="{FF2B5EF4-FFF2-40B4-BE49-F238E27FC236}">
                <a16:creationId xmlns:a16="http://schemas.microsoft.com/office/drawing/2014/main" id="{CEC8DED3-082F-8CFA-9845-7D0DBE8BBF82}"/>
              </a:ext>
            </a:extLst>
          </p:cNvPr>
          <p:cNvSpPr txBox="1">
            <a:spLocks/>
          </p:cNvSpPr>
          <p:nvPr/>
        </p:nvSpPr>
        <p:spPr>
          <a:xfrm>
            <a:off x="549441" y="4027477"/>
            <a:ext cx="10952748" cy="8309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2400" dirty="0">
                <a:latin typeface="+mn-lt"/>
                <a:ea typeface="Tahoma" panose="020B0604030504040204" pitchFamily="34" charset="0"/>
                <a:cs typeface="Tahoma" panose="020B0604030504040204" pitchFamily="34" charset="0"/>
              </a:rPr>
              <a:t>Kris Boudt, </a:t>
            </a:r>
            <a:r>
              <a:rPr lang="nl-BE" sz="2400" b="1" dirty="0">
                <a:latin typeface="+mn-lt"/>
                <a:ea typeface="Tahoma" panose="020B0604030504040204" pitchFamily="34" charset="0"/>
                <a:cs typeface="Tahoma" panose="020B0604030504040204" pitchFamily="34" charset="0"/>
              </a:rPr>
              <a:t>Yanick Inghels</a:t>
            </a:r>
            <a:r>
              <a:rPr lang="nl-BE" sz="2400" dirty="0">
                <a:latin typeface="+mn-lt"/>
                <a:ea typeface="Tahoma" panose="020B0604030504040204" pitchFamily="34" charset="0"/>
                <a:cs typeface="Tahoma" panose="020B0604030504040204" pitchFamily="34" charset="0"/>
              </a:rPr>
              <a:t>, André Spithoven</a:t>
            </a:r>
            <a:endParaRPr lang="nl-BE" sz="2400" dirty="0">
              <a:solidFill>
                <a:srgbClr val="1E64C8"/>
              </a:solidFill>
              <a:latin typeface="+mn-lt"/>
              <a:ea typeface="Tahoma" panose="020B0604030504040204" pitchFamily="34" charset="0"/>
              <a:cs typeface="Tahoma" panose="020B0604030504040204" pitchFamily="34" charset="0"/>
            </a:endParaRPr>
          </a:p>
        </p:txBody>
      </p:sp>
      <p:pic>
        <p:nvPicPr>
          <p:cNvPr id="7" name="Picture 4" descr="Home | Belspo">
            <a:extLst>
              <a:ext uri="{FF2B5EF4-FFF2-40B4-BE49-F238E27FC236}">
                <a16:creationId xmlns:a16="http://schemas.microsoft.com/office/drawing/2014/main" id="{6EB868BC-276A-517C-7FFB-048D42F42D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489" y="5694862"/>
            <a:ext cx="1044563" cy="874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32587EA-2CF0-3375-AF85-7EEB0D3A7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55" t="16254" r="25645" b="16756"/>
          <a:stretch/>
        </p:blipFill>
        <p:spPr bwMode="auto">
          <a:xfrm>
            <a:off x="619626" y="5694862"/>
            <a:ext cx="958204" cy="87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8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7302-8BAD-7AB6-9FFB-231A3F77B37E}"/>
              </a:ext>
            </a:extLst>
          </p:cNvPr>
          <p:cNvSpPr>
            <a:spLocks noGrp="1"/>
          </p:cNvSpPr>
          <p:nvPr>
            <p:ph type="title"/>
          </p:nvPr>
        </p:nvSpPr>
        <p:spPr>
          <a:xfrm>
            <a:off x="838200" y="365125"/>
            <a:ext cx="11353800" cy="1325563"/>
          </a:xfrm>
        </p:spPr>
        <p:txBody>
          <a:bodyPr>
            <a:normAutofit/>
          </a:bodyPr>
          <a:lstStyle/>
          <a:p>
            <a:r>
              <a:rPr lang="en-GB" sz="4000" dirty="0"/>
              <a:t>Desired characteristics </a:t>
            </a:r>
            <a:r>
              <a:rPr lang="en-GB" sz="4000" dirty="0">
                <a:sym typeface="Wingdings" panose="05000000000000000000" pitchFamily="2" charset="2"/>
              </a:rPr>
              <a:t> Choices of methodology</a:t>
            </a:r>
            <a:endParaRPr lang="en-BE" sz="4000" dirty="0"/>
          </a:p>
        </p:txBody>
      </p:sp>
      <p:sp>
        <p:nvSpPr>
          <p:cNvPr id="3" name="Content Placeholder 2">
            <a:extLst>
              <a:ext uri="{FF2B5EF4-FFF2-40B4-BE49-F238E27FC236}">
                <a16:creationId xmlns:a16="http://schemas.microsoft.com/office/drawing/2014/main" id="{5FA2BCF9-5A73-6C2D-C821-3930BE6B2143}"/>
              </a:ext>
            </a:extLst>
          </p:cNvPr>
          <p:cNvSpPr>
            <a:spLocks noGrp="1"/>
          </p:cNvSpPr>
          <p:nvPr>
            <p:ph idx="1"/>
          </p:nvPr>
        </p:nvSpPr>
        <p:spPr>
          <a:xfrm>
            <a:off x="838200" y="1825625"/>
            <a:ext cx="3897086" cy="1603375"/>
          </a:xfrm>
        </p:spPr>
        <p:txBody>
          <a:bodyPr>
            <a:normAutofit/>
          </a:bodyPr>
          <a:lstStyle/>
          <a:p>
            <a:r>
              <a:rPr lang="en-GB" sz="2400" dirty="0"/>
              <a:t>Consistent over time</a:t>
            </a:r>
          </a:p>
          <a:p>
            <a:r>
              <a:rPr lang="en-GB" sz="2400" dirty="0"/>
              <a:t>Tractable</a:t>
            </a:r>
          </a:p>
          <a:p>
            <a:r>
              <a:rPr lang="en-GB" sz="2400" dirty="0"/>
              <a:t>Explainable</a:t>
            </a:r>
            <a:endParaRPr lang="en-BE" sz="2400" dirty="0"/>
          </a:p>
        </p:txBody>
      </p:sp>
      <p:sp>
        <p:nvSpPr>
          <p:cNvPr id="4" name="Content Placeholder 2">
            <a:extLst>
              <a:ext uri="{FF2B5EF4-FFF2-40B4-BE49-F238E27FC236}">
                <a16:creationId xmlns:a16="http://schemas.microsoft.com/office/drawing/2014/main" id="{52CA83C8-409C-B4A2-F744-109BA0E224E8}"/>
              </a:ext>
            </a:extLst>
          </p:cNvPr>
          <p:cNvSpPr txBox="1">
            <a:spLocks/>
          </p:cNvSpPr>
          <p:nvPr/>
        </p:nvSpPr>
        <p:spPr>
          <a:xfrm>
            <a:off x="5921829" y="1825625"/>
            <a:ext cx="5987141" cy="1325563"/>
          </a:xfrm>
          <a:prstGeom prst="rect">
            <a:avLst/>
          </a:prstGeom>
          <a:ln>
            <a:solidFill>
              <a:schemeClr val="accent1">
                <a:shade val="1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lgn="ctr">
              <a:buNone/>
            </a:pPr>
            <a:r>
              <a:rPr lang="en-GB" sz="2400" dirty="0"/>
              <a:t>Dictionary-based approach</a:t>
            </a:r>
            <a:endParaRPr lang="en-BE" sz="2400" dirty="0"/>
          </a:p>
        </p:txBody>
      </p:sp>
      <p:sp>
        <p:nvSpPr>
          <p:cNvPr id="5" name="Content Placeholder 2">
            <a:extLst>
              <a:ext uri="{FF2B5EF4-FFF2-40B4-BE49-F238E27FC236}">
                <a16:creationId xmlns:a16="http://schemas.microsoft.com/office/drawing/2014/main" id="{772092FF-06CC-5535-140F-5EBACAE6C34D}"/>
              </a:ext>
            </a:extLst>
          </p:cNvPr>
          <p:cNvSpPr txBox="1">
            <a:spLocks/>
          </p:cNvSpPr>
          <p:nvPr/>
        </p:nvSpPr>
        <p:spPr>
          <a:xfrm>
            <a:off x="838200" y="4253139"/>
            <a:ext cx="3897086"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Widely accepted</a:t>
            </a:r>
          </a:p>
          <a:p>
            <a:r>
              <a:rPr lang="en-GB" sz="2400" dirty="0"/>
              <a:t>Fit for purpose</a:t>
            </a:r>
          </a:p>
          <a:p>
            <a:r>
              <a:rPr lang="en-GB" sz="2400" dirty="0"/>
              <a:t>Not reinventing the wheel</a:t>
            </a:r>
          </a:p>
        </p:txBody>
      </p:sp>
      <p:sp>
        <p:nvSpPr>
          <p:cNvPr id="6" name="Content Placeholder 2">
            <a:extLst>
              <a:ext uri="{FF2B5EF4-FFF2-40B4-BE49-F238E27FC236}">
                <a16:creationId xmlns:a16="http://schemas.microsoft.com/office/drawing/2014/main" id="{AC2A0B49-6F1B-8917-774A-C950F48749CC}"/>
              </a:ext>
            </a:extLst>
          </p:cNvPr>
          <p:cNvSpPr txBox="1">
            <a:spLocks/>
          </p:cNvSpPr>
          <p:nvPr/>
        </p:nvSpPr>
        <p:spPr>
          <a:xfrm>
            <a:off x="6662057" y="4017961"/>
            <a:ext cx="4800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endParaRPr lang="en-GB" dirty="0"/>
          </a:p>
          <a:p>
            <a:pPr marL="0" indent="0">
              <a:buNone/>
            </a:pPr>
            <a:endParaRPr lang="en-BE" dirty="0"/>
          </a:p>
        </p:txBody>
      </p:sp>
      <p:sp>
        <p:nvSpPr>
          <p:cNvPr id="7" name="Rectangle 6">
            <a:extLst>
              <a:ext uri="{FF2B5EF4-FFF2-40B4-BE49-F238E27FC236}">
                <a16:creationId xmlns:a16="http://schemas.microsoft.com/office/drawing/2014/main" id="{CAC3924A-1468-D8E2-D9E7-2C16E60E226A}"/>
              </a:ext>
            </a:extLst>
          </p:cNvPr>
          <p:cNvSpPr/>
          <p:nvPr/>
        </p:nvSpPr>
        <p:spPr>
          <a:xfrm>
            <a:off x="729343" y="1690689"/>
            <a:ext cx="4005943" cy="160337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1B9C5210-CDDA-BC8C-DA4B-79B8FF6DA7A1}"/>
              </a:ext>
            </a:extLst>
          </p:cNvPr>
          <p:cNvSpPr/>
          <p:nvPr/>
        </p:nvSpPr>
        <p:spPr>
          <a:xfrm>
            <a:off x="729342" y="4136685"/>
            <a:ext cx="4005943" cy="171983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TextBox 9">
            <a:extLst>
              <a:ext uri="{FF2B5EF4-FFF2-40B4-BE49-F238E27FC236}">
                <a16:creationId xmlns:a16="http://schemas.microsoft.com/office/drawing/2014/main" id="{8053E96B-EDCF-47A8-667E-66AEA7CC3FFA}"/>
              </a:ext>
            </a:extLst>
          </p:cNvPr>
          <p:cNvSpPr txBox="1"/>
          <p:nvPr/>
        </p:nvSpPr>
        <p:spPr>
          <a:xfrm>
            <a:off x="5921830" y="3429000"/>
            <a:ext cx="5987142" cy="2985433"/>
          </a:xfrm>
          <a:prstGeom prst="rect">
            <a:avLst/>
          </a:prstGeom>
          <a:noFill/>
          <a:ln>
            <a:solidFill>
              <a:schemeClr val="accent1">
                <a:shade val="15000"/>
              </a:schemeClr>
            </a:solidFill>
          </a:ln>
        </p:spPr>
        <p:txBody>
          <a:bodyPr wrap="square">
            <a:spAutoFit/>
          </a:bodyPr>
          <a:lstStyle/>
          <a:p>
            <a:r>
              <a:rPr lang="en-GB" sz="2000" dirty="0"/>
              <a:t>Many SDG lexicons exist, we took the one from the European Commission, developed by </a:t>
            </a:r>
            <a:r>
              <a:rPr lang="en-GB" sz="2000" b="1" dirty="0" err="1"/>
              <a:t>Borghardt</a:t>
            </a:r>
            <a:r>
              <a:rPr lang="en-GB" sz="2000" b="1" dirty="0"/>
              <a:t> et al. (2022)</a:t>
            </a:r>
            <a:r>
              <a:rPr lang="en-GB" sz="2000" dirty="0"/>
              <a:t> mapping all the EU Policies to the SDGs and its targets. </a:t>
            </a:r>
          </a:p>
          <a:p>
            <a:r>
              <a:rPr lang="en-GB" sz="2000" dirty="0"/>
              <a:t>This lexicon was created through a rigorous, iterative process in which SDG experts identify terms. These are used to look for policy documents. Refinements are made if term is not frequently found or results in the retrieval or irrelevant documents</a:t>
            </a:r>
            <a:r>
              <a:rPr lang="en-GB" sz="2800" dirty="0"/>
              <a:t>.</a:t>
            </a:r>
          </a:p>
        </p:txBody>
      </p:sp>
      <p:sp>
        <p:nvSpPr>
          <p:cNvPr id="13" name="Arrow: Right 12">
            <a:extLst>
              <a:ext uri="{FF2B5EF4-FFF2-40B4-BE49-F238E27FC236}">
                <a16:creationId xmlns:a16="http://schemas.microsoft.com/office/drawing/2014/main" id="{5C422173-C164-C577-2E31-5DF80E61874F}"/>
              </a:ext>
            </a:extLst>
          </p:cNvPr>
          <p:cNvSpPr/>
          <p:nvPr/>
        </p:nvSpPr>
        <p:spPr>
          <a:xfrm>
            <a:off x="4931229" y="2242457"/>
            <a:ext cx="827314" cy="44631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Arrow: Right 13">
            <a:extLst>
              <a:ext uri="{FF2B5EF4-FFF2-40B4-BE49-F238E27FC236}">
                <a16:creationId xmlns:a16="http://schemas.microsoft.com/office/drawing/2014/main" id="{8DE6F433-AD28-133B-6A26-65FCFA7B13E8}"/>
              </a:ext>
            </a:extLst>
          </p:cNvPr>
          <p:cNvSpPr/>
          <p:nvPr/>
        </p:nvSpPr>
        <p:spPr>
          <a:xfrm>
            <a:off x="4931229" y="4874076"/>
            <a:ext cx="827314" cy="44631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80889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C012F7-6273-D4AB-9074-953CF15103C6}"/>
              </a:ext>
            </a:extLst>
          </p:cNvPr>
          <p:cNvSpPr>
            <a:spLocks noGrp="1"/>
          </p:cNvSpPr>
          <p:nvPr>
            <p:ph type="title"/>
          </p:nvPr>
        </p:nvSpPr>
        <p:spPr>
          <a:xfrm>
            <a:off x="549441" y="461380"/>
            <a:ext cx="11093118" cy="1403516"/>
          </a:xfrm>
        </p:spPr>
        <p:txBody>
          <a:bodyPr>
            <a:normAutofit/>
          </a:bodyPr>
          <a:lstStyle/>
          <a:p>
            <a:r>
              <a:rPr lang="en-US" sz="3600" dirty="0">
                <a:solidFill>
                  <a:schemeClr val="bg1">
                    <a:lumMod val="50000"/>
                  </a:schemeClr>
                </a:solidFill>
              </a:rPr>
              <a:t>EC’s SDG8 lexicon</a:t>
            </a:r>
            <a:br>
              <a:rPr lang="en-US" sz="3600" dirty="0">
                <a:solidFill>
                  <a:schemeClr val="bg1">
                    <a:lumMod val="50000"/>
                  </a:schemeClr>
                </a:solidFill>
              </a:rPr>
            </a:br>
            <a:endParaRPr lang="nl-BE" sz="3600" dirty="0">
              <a:solidFill>
                <a:schemeClr val="bg1">
                  <a:lumMod val="50000"/>
                </a:schemeClr>
              </a:solidFill>
              <a:latin typeface="+mn-lt"/>
              <a:ea typeface="Tahoma" panose="020B0604030504040204" pitchFamily="34" charset="0"/>
              <a:cs typeface="Tahoma" panose="020B0604030504040204" pitchFamily="34" charset="0"/>
            </a:endParaRPr>
          </a:p>
        </p:txBody>
      </p:sp>
      <p:graphicFrame>
        <p:nvGraphicFramePr>
          <p:cNvPr id="7" name="Table 6">
            <a:extLst>
              <a:ext uri="{FF2B5EF4-FFF2-40B4-BE49-F238E27FC236}">
                <a16:creationId xmlns:a16="http://schemas.microsoft.com/office/drawing/2014/main" id="{EB7A0295-B830-D11A-B27E-0A36C176D2BB}"/>
              </a:ext>
            </a:extLst>
          </p:cNvPr>
          <p:cNvGraphicFramePr>
            <a:graphicFrameLocks noGrp="1"/>
          </p:cNvGraphicFramePr>
          <p:nvPr>
            <p:extLst>
              <p:ext uri="{D42A27DB-BD31-4B8C-83A1-F6EECF244321}">
                <p14:modId xmlns:p14="http://schemas.microsoft.com/office/powerpoint/2010/main" val="3574099644"/>
              </p:ext>
            </p:extLst>
          </p:nvPr>
        </p:nvGraphicFramePr>
        <p:xfrm>
          <a:off x="4742053" y="368852"/>
          <a:ext cx="6222280" cy="6289393"/>
        </p:xfrm>
        <a:graphic>
          <a:graphicData uri="http://schemas.openxmlformats.org/drawingml/2006/table">
            <a:tbl>
              <a:tblPr/>
              <a:tblGrid>
                <a:gridCol w="1943043">
                  <a:extLst>
                    <a:ext uri="{9D8B030D-6E8A-4147-A177-3AD203B41FA5}">
                      <a16:colId xmlns:a16="http://schemas.microsoft.com/office/drawing/2014/main" val="2954164666"/>
                    </a:ext>
                  </a:extLst>
                </a:gridCol>
                <a:gridCol w="1944789">
                  <a:extLst>
                    <a:ext uri="{9D8B030D-6E8A-4147-A177-3AD203B41FA5}">
                      <a16:colId xmlns:a16="http://schemas.microsoft.com/office/drawing/2014/main" val="2244874161"/>
                    </a:ext>
                  </a:extLst>
                </a:gridCol>
                <a:gridCol w="2334448">
                  <a:extLst>
                    <a:ext uri="{9D8B030D-6E8A-4147-A177-3AD203B41FA5}">
                      <a16:colId xmlns:a16="http://schemas.microsoft.com/office/drawing/2014/main" val="2056796066"/>
                    </a:ext>
                  </a:extLst>
                </a:gridCol>
              </a:tblGrid>
              <a:tr h="133559">
                <a:tc>
                  <a:txBody>
                    <a:bodyPr/>
                    <a:lstStyle/>
                    <a:p>
                      <a:pPr algn="l" fontAlgn="ctr"/>
                      <a:r>
                        <a:rPr lang="nl-BE" sz="800" b="1" i="0" u="none" strike="noStrike">
                          <a:solidFill>
                            <a:srgbClr val="FFFFFF"/>
                          </a:solidFill>
                          <a:effectLst/>
                          <a:latin typeface="Calibri Light" panose="020F0302020204030204" pitchFamily="34" charset="0"/>
                        </a:rPr>
                        <a:t>Targets</a:t>
                      </a:r>
                    </a:p>
                  </a:txBody>
                  <a:tcPr marL="4750" marR="4750" marT="4750"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1942"/>
                    </a:solidFill>
                  </a:tcPr>
                </a:tc>
                <a:tc>
                  <a:txBody>
                    <a:bodyPr/>
                    <a:lstStyle/>
                    <a:p>
                      <a:pPr algn="l" fontAlgn="ctr"/>
                      <a:r>
                        <a:rPr lang="nl-BE" sz="800" b="1" i="0" u="none" strike="noStrike">
                          <a:solidFill>
                            <a:srgbClr val="FFFFFF"/>
                          </a:solidFill>
                          <a:effectLst/>
                          <a:latin typeface="Calibri Light" panose="020F0302020204030204" pitchFamily="34" charset="0"/>
                        </a:rPr>
                        <a:t>Indicators</a:t>
                      </a:r>
                    </a:p>
                  </a:txBody>
                  <a:tcPr marL="4750" marR="4750" marT="47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1942"/>
                    </a:solidFill>
                  </a:tcPr>
                </a:tc>
                <a:tc>
                  <a:txBody>
                    <a:bodyPr/>
                    <a:lstStyle/>
                    <a:p>
                      <a:pPr algn="l" fontAlgn="ctr"/>
                      <a:r>
                        <a:rPr lang="nl-BE" sz="800" b="1" i="0" u="none" strike="noStrike" dirty="0">
                          <a:solidFill>
                            <a:srgbClr val="FFFFFF"/>
                          </a:solidFill>
                          <a:effectLst/>
                          <a:latin typeface="Calibri Light" panose="020F0302020204030204" pitchFamily="34" charset="0"/>
                        </a:rPr>
                        <a:t>Lexicon </a:t>
                      </a:r>
                      <a:r>
                        <a:rPr lang="nl-BE" sz="800" b="1" i="0" u="none" strike="noStrike" dirty="0" err="1">
                          <a:solidFill>
                            <a:srgbClr val="FFFFFF"/>
                          </a:solidFill>
                          <a:effectLst/>
                          <a:latin typeface="Calibri Light" panose="020F0302020204030204" pitchFamily="34" charset="0"/>
                        </a:rPr>
                        <a:t>Keywords</a:t>
                      </a:r>
                      <a:r>
                        <a:rPr lang="nl-BE" sz="800" b="1" i="0" u="none" strike="noStrike" dirty="0">
                          <a:solidFill>
                            <a:srgbClr val="FFFFFF"/>
                          </a:solidFill>
                          <a:effectLst/>
                          <a:latin typeface="Calibri Light" panose="020F0302020204030204" pitchFamily="34" charset="0"/>
                        </a:rPr>
                        <a:t> </a:t>
                      </a:r>
                    </a:p>
                  </a:txBody>
                  <a:tcPr marL="4750" marR="4750" marT="475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1942"/>
                    </a:solidFill>
                  </a:tcPr>
                </a:tc>
                <a:extLst>
                  <a:ext uri="{0D108BD9-81ED-4DB2-BD59-A6C34878D82A}">
                    <a16:rowId xmlns:a16="http://schemas.microsoft.com/office/drawing/2014/main" val="2400669653"/>
                  </a:ext>
                </a:extLst>
              </a:tr>
              <a:tr h="320114">
                <a:tc>
                  <a:txBody>
                    <a:bodyPr/>
                    <a:lstStyle/>
                    <a:p>
                      <a:pPr algn="l" fontAlgn="ctr"/>
                      <a:r>
                        <a:rPr lang="en-US" sz="700" b="1" i="0" u="none" strike="noStrike" dirty="0">
                          <a:solidFill>
                            <a:srgbClr val="000000"/>
                          </a:solidFill>
                          <a:effectLst/>
                          <a:latin typeface="+mn-lt"/>
                        </a:rPr>
                        <a:t>8.0 Sustainable Development Goal 8</a:t>
                      </a:r>
                    </a:p>
                  </a:txBody>
                  <a:tcPr marL="4750" marR="4750" marT="4750"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nl-BE" sz="700" b="1" i="0" u="none" strike="noStrike" dirty="0">
                          <a:solidFill>
                            <a:srgbClr val="000000"/>
                          </a:solidFill>
                          <a:effectLst/>
                          <a:latin typeface="+mn-lt"/>
                        </a:rPr>
                        <a:t> </a:t>
                      </a:r>
                    </a:p>
                  </a:txBody>
                  <a:tcPr marL="4750" marR="4750" marT="47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mn-lt"/>
                        </a:rPr>
                        <a:t>Sustainable Development Goal 8, SDG 8, sustainable economic growth, repair labour markets, boost jobs and growth, protect workers and jobs, economic recovery</a:t>
                      </a:r>
                    </a:p>
                  </a:txBody>
                  <a:tcPr marL="4750" marR="4750" marT="475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0004050"/>
                  </a:ext>
                </a:extLst>
              </a:tr>
              <a:tr h="530402">
                <a:tc>
                  <a:txBody>
                    <a:bodyPr/>
                    <a:lstStyle/>
                    <a:p>
                      <a:pPr algn="l" fontAlgn="t"/>
                      <a:r>
                        <a:rPr lang="en-US" sz="700" b="1" i="0" u="none" strike="noStrike" dirty="0">
                          <a:solidFill>
                            <a:srgbClr val="000000"/>
                          </a:solidFill>
                          <a:effectLst/>
                          <a:latin typeface="+mn-lt"/>
                        </a:rPr>
                        <a:t>8.1 Sustain per capita economic growth </a:t>
                      </a:r>
                      <a:r>
                        <a:rPr lang="en-US" sz="700" b="0" i="0" u="none" strike="noStrike" dirty="0">
                          <a:solidFill>
                            <a:srgbClr val="000000"/>
                          </a:solidFill>
                          <a:effectLst/>
                          <a:latin typeface="+mn-lt"/>
                        </a:rPr>
                        <a:t>in accordance with national circumstances and, in particular, at least 7 per cent gross domestic product growth per annum in the least developed countries.</a:t>
                      </a:r>
                    </a:p>
                  </a:txBody>
                  <a:tcPr marL="4750" marR="4750" marT="4750" marB="0">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dirty="0">
                          <a:solidFill>
                            <a:srgbClr val="000000"/>
                          </a:solidFill>
                          <a:effectLst/>
                          <a:latin typeface="+mn-lt"/>
                        </a:rPr>
                        <a:t>8.1.1 Annual growth rate of real GDP per capita</a:t>
                      </a:r>
                    </a:p>
                  </a:txBody>
                  <a:tcPr marL="4750" marR="4750" marT="47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a:solidFill>
                            <a:srgbClr val="000000"/>
                          </a:solidFill>
                          <a:effectLst/>
                          <a:latin typeface="+mn-lt"/>
                        </a:rPr>
                        <a:t>economic growth, economic development, gdp growth, growth rate of real gdp, growth rate of gdp, gross domestic product growth, gross added value, growth and jobs, inclusive growth, sustainable growth, productive sectors growth</a:t>
                      </a:r>
                    </a:p>
                  </a:txBody>
                  <a:tcPr marL="4750" marR="4750" marT="475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8346068"/>
                  </a:ext>
                </a:extLst>
              </a:tr>
              <a:tr h="635546">
                <a:tc>
                  <a:txBody>
                    <a:bodyPr/>
                    <a:lstStyle/>
                    <a:p>
                      <a:pPr algn="l" fontAlgn="t"/>
                      <a:r>
                        <a:rPr lang="en-US" sz="700" b="1" i="0" u="none" strike="noStrike" dirty="0">
                          <a:solidFill>
                            <a:srgbClr val="000000"/>
                          </a:solidFill>
                          <a:effectLst/>
                          <a:latin typeface="+mn-lt"/>
                        </a:rPr>
                        <a:t>8.2 Achieve higher levels of economic productivity </a:t>
                      </a:r>
                      <a:r>
                        <a:rPr lang="en-US" sz="700" b="0" i="0" u="none" strike="noStrike" dirty="0">
                          <a:solidFill>
                            <a:srgbClr val="000000"/>
                          </a:solidFill>
                          <a:effectLst/>
                          <a:latin typeface="+mn-lt"/>
                        </a:rPr>
                        <a:t>through diversification, technological upgrading and innovation, including through a focus on high-value added and labour-intensive sectors.</a:t>
                      </a:r>
                    </a:p>
                  </a:txBody>
                  <a:tcPr marL="4750" marR="4750" marT="4750" marB="0">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a:solidFill>
                            <a:srgbClr val="000000"/>
                          </a:solidFill>
                          <a:effectLst/>
                          <a:latin typeface="+mn-lt"/>
                        </a:rPr>
                        <a:t>8.2.1 Annual growth rate of real GDP per employed person.</a:t>
                      </a:r>
                    </a:p>
                  </a:txBody>
                  <a:tcPr marL="4750" marR="4750" marT="47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mn-lt"/>
                        </a:rPr>
                        <a:t>economic productivity, technological innovation, innovation union, technological progress, innovation and growth, competitiveness and innovation, innovation and competitiveness, improves economic performance, gains in productivity, boost productivity, improve productivity, productivity increase</a:t>
                      </a:r>
                    </a:p>
                  </a:txBody>
                  <a:tcPr marL="4750" marR="4750" marT="475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1242681"/>
                  </a:ext>
                </a:extLst>
              </a:tr>
              <a:tr h="2212708">
                <a:tc>
                  <a:txBody>
                    <a:bodyPr/>
                    <a:lstStyle/>
                    <a:p>
                      <a:pPr algn="l" fontAlgn="t"/>
                      <a:r>
                        <a:rPr lang="en-US" sz="700" b="1" i="0" u="none" strike="noStrike" dirty="0">
                          <a:solidFill>
                            <a:srgbClr val="000000"/>
                          </a:solidFill>
                          <a:effectLst/>
                          <a:latin typeface="+mn-lt"/>
                        </a:rPr>
                        <a:t>8.3</a:t>
                      </a:r>
                      <a:r>
                        <a:rPr lang="en-US" sz="700" b="0" i="0" u="none" strike="noStrike" dirty="0">
                          <a:solidFill>
                            <a:srgbClr val="000000"/>
                          </a:solidFill>
                          <a:effectLst/>
                          <a:latin typeface="+mn-lt"/>
                        </a:rPr>
                        <a:t> Promote development-oriented policies that support productive activities</a:t>
                      </a:r>
                      <a:r>
                        <a:rPr lang="en-US" sz="700" b="1" i="0" u="none" strike="noStrike" dirty="0">
                          <a:solidFill>
                            <a:srgbClr val="000000"/>
                          </a:solidFill>
                          <a:effectLst/>
                          <a:latin typeface="+mn-lt"/>
                        </a:rPr>
                        <a:t>, decent job creation, entrepreneurship, </a:t>
                      </a:r>
                      <a:r>
                        <a:rPr lang="en-US" sz="700" b="0" i="0" u="none" strike="noStrike" dirty="0">
                          <a:solidFill>
                            <a:srgbClr val="000000"/>
                          </a:solidFill>
                          <a:effectLst/>
                          <a:latin typeface="+mn-lt"/>
                        </a:rPr>
                        <a:t>creativity and innovation, and encourage the formalization and growth of micro-, small- and medium-sized enterprises, including through access to financial services.</a:t>
                      </a:r>
                    </a:p>
                  </a:txBody>
                  <a:tcPr marL="4750" marR="4750" marT="4750" marB="0">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dirty="0">
                          <a:solidFill>
                            <a:srgbClr val="000000"/>
                          </a:solidFill>
                          <a:effectLst/>
                          <a:latin typeface="+mn-lt"/>
                        </a:rPr>
                        <a:t>8.3.1 Proportion of informal employment in total employment, by sector and sex.</a:t>
                      </a:r>
                    </a:p>
                  </a:txBody>
                  <a:tcPr marL="4750" marR="4750" marT="47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700" b="0" i="0" u="none" strike="noStrike" dirty="0">
                          <a:solidFill>
                            <a:srgbClr val="000000"/>
                          </a:solidFill>
                          <a:effectLst/>
                          <a:latin typeface="+mn-lt"/>
                        </a:rPr>
                        <a:t>job creation, creates quality jobs, entrepreneurship, support entrepreneurs, support productive activities, non‑agriculture employment, increase employment, new jobs, finance for enterprises, jobs and growth, creation job, encourage enterprises to be innovative, support for small and medium-sized enterprises, helping SMEs, help small and medium-sized enterprises, support to SMEs, creative jobs, sustainable jobs, emerging industry jobs, jobs in innovative sectors, access jobs, job-rich recovery, workers living in extreme poverty, stimulate business environment, stimulate investment climate, stimulate business climate, Ease of Doing Business Index, economic freedom, support to Micro, Small and Medium Enterprises, support to MSME, private sectors organizations promotion, private sector development, supporting private SMEs, private sector advocacy, capital markets, regulatory framework for SMEs development, help entrepreneurs, create business climate, create business environment, create investment climate, support innovation of SMEs, support innovation of enterprise, support innovation of Small and medium sized </a:t>
                      </a:r>
                    </a:p>
                  </a:txBody>
                  <a:tcPr marL="4750" marR="4750" marT="475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246821"/>
                  </a:ext>
                </a:extLst>
              </a:tr>
              <a:tr h="309850">
                <a:tc rowSpan="4">
                  <a:txBody>
                    <a:bodyPr/>
                    <a:lstStyle/>
                    <a:p>
                      <a:pPr algn="l" fontAlgn="t"/>
                      <a:r>
                        <a:rPr lang="en-US" sz="700" b="1" i="0" u="none" strike="noStrike" dirty="0">
                          <a:solidFill>
                            <a:srgbClr val="000000"/>
                          </a:solidFill>
                          <a:effectLst/>
                          <a:latin typeface="+mn-lt"/>
                        </a:rPr>
                        <a:t>8.4</a:t>
                      </a:r>
                      <a:r>
                        <a:rPr lang="en-US" sz="700" b="0" i="0" u="none" strike="noStrike" dirty="0">
                          <a:solidFill>
                            <a:srgbClr val="000000"/>
                          </a:solidFill>
                          <a:effectLst/>
                          <a:latin typeface="+mn-lt"/>
                        </a:rPr>
                        <a:t> Improve progressively, through 2030, global </a:t>
                      </a:r>
                      <a:r>
                        <a:rPr lang="en-US" sz="700" b="1" i="0" u="none" strike="noStrike" dirty="0">
                          <a:solidFill>
                            <a:srgbClr val="000000"/>
                          </a:solidFill>
                          <a:effectLst/>
                          <a:latin typeface="+mn-lt"/>
                        </a:rPr>
                        <a:t>resource efficiency in consumption and production</a:t>
                      </a:r>
                      <a:r>
                        <a:rPr lang="en-US" sz="700" b="0" i="0" u="none" strike="noStrike" dirty="0">
                          <a:solidFill>
                            <a:srgbClr val="000000"/>
                          </a:solidFill>
                          <a:effectLst/>
                          <a:latin typeface="+mn-lt"/>
                        </a:rPr>
                        <a:t> and endeavour to </a:t>
                      </a:r>
                      <a:r>
                        <a:rPr lang="en-US" sz="700" b="1" i="0" u="none" strike="noStrike" dirty="0">
                          <a:solidFill>
                            <a:srgbClr val="000000"/>
                          </a:solidFill>
                          <a:effectLst/>
                          <a:latin typeface="+mn-lt"/>
                        </a:rPr>
                        <a:t>decouple economic growth</a:t>
                      </a:r>
                      <a:r>
                        <a:rPr lang="en-US" sz="700" b="0" i="0" u="none" strike="noStrike" dirty="0">
                          <a:solidFill>
                            <a:srgbClr val="000000"/>
                          </a:solidFill>
                          <a:effectLst/>
                          <a:latin typeface="+mn-lt"/>
                        </a:rPr>
                        <a:t> from environmental degradation, in accordance with the 10-year framework of programmes on sustainable consumption and production, with developed countries taking the lead.</a:t>
                      </a:r>
                    </a:p>
                  </a:txBody>
                  <a:tcPr marL="4750" marR="4750" marT="4750" marB="0">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a:solidFill>
                            <a:srgbClr val="000000"/>
                          </a:solidFill>
                          <a:effectLst/>
                          <a:latin typeface="+mn-lt"/>
                        </a:rPr>
                        <a:t>8.4.1 Material footprint, material footprint per capita, and material footprint per GDP.</a:t>
                      </a:r>
                    </a:p>
                  </a:txBody>
                  <a:tcPr marL="4750" marR="4750" marT="475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l" fontAlgn="t"/>
                      <a:r>
                        <a:rPr lang="en-US" sz="700" b="0" i="0" u="none" strike="noStrike" dirty="0">
                          <a:solidFill>
                            <a:srgbClr val="000000"/>
                          </a:solidFill>
                          <a:effectLst/>
                          <a:latin typeface="+mn-lt"/>
                        </a:rPr>
                        <a:t>decouple economic growth, improve resource efficiency, material footprint, material consumption, resource productivity, green growth, climate-resilient growth, economic growth decoupled from resource use, resource efficiency in consumption and production</a:t>
                      </a:r>
                    </a:p>
                  </a:txBody>
                  <a:tcPr marL="4750" marR="4750" marT="4750" marB="0">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2783364"/>
                  </a:ext>
                </a:extLst>
              </a:tr>
              <a:tr h="109826">
                <a:tc vMerge="1">
                  <a:txBody>
                    <a:bodyPr/>
                    <a:lstStyle/>
                    <a:p>
                      <a:endParaRPr lang="nl-BE"/>
                    </a:p>
                  </a:txBody>
                  <a:tcPr/>
                </a:tc>
                <a:tc>
                  <a:txBody>
                    <a:bodyPr/>
                    <a:lstStyle/>
                    <a:p>
                      <a:pPr algn="l" fontAlgn="t"/>
                      <a:r>
                        <a:rPr lang="nl-BE" sz="700" b="0" i="0" u="none" strike="noStrike">
                          <a:solidFill>
                            <a:srgbClr val="000000"/>
                          </a:solidFill>
                          <a:effectLst/>
                          <a:latin typeface="+mn-lt"/>
                        </a:rPr>
                        <a:t> </a:t>
                      </a:r>
                    </a:p>
                  </a:txBody>
                  <a:tcPr marL="4750" marR="4750" marT="475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nl-BE"/>
                    </a:p>
                  </a:txBody>
                  <a:tcPr/>
                </a:tc>
                <a:extLst>
                  <a:ext uri="{0D108BD9-81ED-4DB2-BD59-A6C34878D82A}">
                    <a16:rowId xmlns:a16="http://schemas.microsoft.com/office/drawing/2014/main" val="987474875"/>
                  </a:ext>
                </a:extLst>
              </a:tr>
              <a:tr h="109826">
                <a:tc vMerge="1">
                  <a:txBody>
                    <a:bodyPr/>
                    <a:lstStyle/>
                    <a:p>
                      <a:endParaRPr lang="nl-BE"/>
                    </a:p>
                  </a:txBody>
                  <a:tcPr/>
                </a:tc>
                <a:tc>
                  <a:txBody>
                    <a:bodyPr/>
                    <a:lstStyle/>
                    <a:p>
                      <a:pPr algn="l" fontAlgn="t"/>
                      <a:r>
                        <a:rPr lang="nl-BE" sz="700" b="0" i="0" u="none" strike="noStrike">
                          <a:solidFill>
                            <a:srgbClr val="000000"/>
                          </a:solidFill>
                          <a:effectLst/>
                          <a:latin typeface="+mn-lt"/>
                        </a:rPr>
                        <a:t> </a:t>
                      </a:r>
                    </a:p>
                  </a:txBody>
                  <a:tcPr marL="4750" marR="4750" marT="475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nl-BE"/>
                    </a:p>
                  </a:txBody>
                  <a:tcPr/>
                </a:tc>
                <a:extLst>
                  <a:ext uri="{0D108BD9-81ED-4DB2-BD59-A6C34878D82A}">
                    <a16:rowId xmlns:a16="http://schemas.microsoft.com/office/drawing/2014/main" val="3749932172"/>
                  </a:ext>
                </a:extLst>
              </a:tr>
              <a:tr h="325342">
                <a:tc vMerge="1">
                  <a:txBody>
                    <a:bodyPr/>
                    <a:lstStyle/>
                    <a:p>
                      <a:endParaRPr lang="nl-BE"/>
                    </a:p>
                  </a:txBody>
                  <a:tcPr/>
                </a:tc>
                <a:tc>
                  <a:txBody>
                    <a:bodyPr/>
                    <a:lstStyle/>
                    <a:p>
                      <a:pPr algn="l" fontAlgn="t"/>
                      <a:r>
                        <a:rPr lang="nl-BE" sz="700" b="0" i="0" u="none" strike="noStrike">
                          <a:solidFill>
                            <a:srgbClr val="000000"/>
                          </a:solidFill>
                          <a:effectLst/>
                          <a:latin typeface="+mn-lt"/>
                        </a:rPr>
                        <a:t>8.4.2 Domestic material consumption, domestic material consumption per capita, and domestic material consumption per GDP.</a:t>
                      </a:r>
                    </a:p>
                  </a:txBody>
                  <a:tcPr marL="4750" marR="4750" marT="475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nl-BE"/>
                    </a:p>
                  </a:txBody>
                  <a:tcPr/>
                </a:tc>
                <a:extLst>
                  <a:ext uri="{0D108BD9-81ED-4DB2-BD59-A6C34878D82A}">
                    <a16:rowId xmlns:a16="http://schemas.microsoft.com/office/drawing/2014/main" val="4197620852"/>
                  </a:ext>
                </a:extLst>
              </a:tr>
              <a:tr h="320114">
                <a:tc rowSpan="4">
                  <a:txBody>
                    <a:bodyPr/>
                    <a:lstStyle/>
                    <a:p>
                      <a:pPr algn="l" fontAlgn="t"/>
                      <a:r>
                        <a:rPr lang="en-US" sz="700" b="1" i="0" u="none" strike="noStrike" dirty="0">
                          <a:solidFill>
                            <a:srgbClr val="000000"/>
                          </a:solidFill>
                          <a:effectLst/>
                          <a:latin typeface="+mn-lt"/>
                        </a:rPr>
                        <a:t>8.5</a:t>
                      </a:r>
                      <a:r>
                        <a:rPr lang="en-US" sz="700" b="0" i="0" u="none" strike="noStrike" dirty="0">
                          <a:solidFill>
                            <a:srgbClr val="000000"/>
                          </a:solidFill>
                          <a:effectLst/>
                          <a:latin typeface="+mn-lt"/>
                        </a:rPr>
                        <a:t> </a:t>
                      </a:r>
                      <a:r>
                        <a:rPr lang="en-US" sz="700" b="1" i="0" u="none" strike="noStrike" dirty="0">
                          <a:solidFill>
                            <a:srgbClr val="000000"/>
                          </a:solidFill>
                          <a:effectLst/>
                          <a:latin typeface="+mn-lt"/>
                        </a:rPr>
                        <a:t>By 2030</a:t>
                      </a:r>
                      <a:r>
                        <a:rPr lang="en-US" sz="700" b="0" i="0" u="none" strike="noStrike" dirty="0">
                          <a:solidFill>
                            <a:srgbClr val="000000"/>
                          </a:solidFill>
                          <a:effectLst/>
                          <a:latin typeface="+mn-lt"/>
                        </a:rPr>
                        <a:t>, achieve full and </a:t>
                      </a:r>
                      <a:r>
                        <a:rPr lang="en-US" sz="700" b="1" i="0" u="none" strike="noStrike" dirty="0">
                          <a:solidFill>
                            <a:srgbClr val="000000"/>
                          </a:solidFill>
                          <a:effectLst/>
                          <a:latin typeface="+mn-lt"/>
                        </a:rPr>
                        <a:t>productive employment and decent work for all women and men</a:t>
                      </a:r>
                      <a:r>
                        <a:rPr lang="en-US" sz="700" b="0" i="0" u="none" strike="noStrike" dirty="0">
                          <a:solidFill>
                            <a:srgbClr val="000000"/>
                          </a:solidFill>
                          <a:effectLst/>
                          <a:latin typeface="+mn-lt"/>
                        </a:rPr>
                        <a:t>, including for young people and persons with disabilities, and </a:t>
                      </a:r>
                      <a:r>
                        <a:rPr lang="en-US" sz="700" b="1" i="0" u="none" strike="noStrike" dirty="0">
                          <a:solidFill>
                            <a:srgbClr val="000000"/>
                          </a:solidFill>
                          <a:effectLst/>
                          <a:latin typeface="+mn-lt"/>
                        </a:rPr>
                        <a:t>equal pay </a:t>
                      </a:r>
                      <a:r>
                        <a:rPr lang="en-US" sz="700" b="0" i="0" u="none" strike="noStrike" dirty="0">
                          <a:solidFill>
                            <a:srgbClr val="000000"/>
                          </a:solidFill>
                          <a:effectLst/>
                          <a:latin typeface="+mn-lt"/>
                        </a:rPr>
                        <a:t>for work of equal value.</a:t>
                      </a:r>
                    </a:p>
                  </a:txBody>
                  <a:tcPr marL="4750" marR="4750" marT="4750" marB="0">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700" b="0" i="0" u="none" strike="noStrike">
                          <a:solidFill>
                            <a:srgbClr val="000000"/>
                          </a:solidFill>
                          <a:effectLst/>
                          <a:latin typeface="+mn-lt"/>
                        </a:rPr>
                        <a:t>8.5.1 Average hourly earnings of employees, by sex, age, occupation and persons with disabilities.</a:t>
                      </a:r>
                    </a:p>
                  </a:txBody>
                  <a:tcPr marL="4750" marR="4750" marT="475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l" fontAlgn="t"/>
                      <a:r>
                        <a:rPr lang="en-US" sz="700" b="0" i="0" u="none" strike="noStrike" dirty="0">
                          <a:solidFill>
                            <a:srgbClr val="000000"/>
                          </a:solidFill>
                          <a:effectLst/>
                          <a:latin typeface="+mn-lt"/>
                        </a:rPr>
                        <a:t>full employment, productive employment, decent work, unemployment, inclusive employment, equal pay, high-skilled employment, help most vulnerable to return to the labour, quality employment, minimum wage, fair working conditions, gender pay gap, gender balanced labour market, decent job, inclusive job, quality job, job creation for the most vulnerable, creation of job opportunities, decent labour, protecting jobs, women participation in the labour force, informal employment, underutilized women in the labour force, help women make steady incomes, vocational rehabilitation, employment of people with disabilities, recruitment of persons with disabilities, Decent employment, access to employment, unpaid work, underutilised women in the labour force, poor job search skills</a:t>
                      </a:r>
                    </a:p>
                  </a:txBody>
                  <a:tcPr marL="4750" marR="4750" marT="4750" marB="0">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0384497"/>
                  </a:ext>
                </a:extLst>
              </a:tr>
              <a:tr h="109826">
                <a:tc vMerge="1">
                  <a:txBody>
                    <a:bodyPr/>
                    <a:lstStyle/>
                    <a:p>
                      <a:endParaRPr lang="nl-BE"/>
                    </a:p>
                  </a:txBody>
                  <a:tcPr/>
                </a:tc>
                <a:tc>
                  <a:txBody>
                    <a:bodyPr/>
                    <a:lstStyle/>
                    <a:p>
                      <a:pPr algn="l" fontAlgn="t"/>
                      <a:r>
                        <a:rPr lang="nl-BE" sz="700" b="0" i="0" u="none" strike="noStrike">
                          <a:solidFill>
                            <a:srgbClr val="000000"/>
                          </a:solidFill>
                          <a:effectLst/>
                          <a:latin typeface="+mn-lt"/>
                        </a:rPr>
                        <a:t> </a:t>
                      </a:r>
                    </a:p>
                  </a:txBody>
                  <a:tcPr marL="4750" marR="4750" marT="475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nl-BE"/>
                    </a:p>
                  </a:txBody>
                  <a:tcPr/>
                </a:tc>
                <a:extLst>
                  <a:ext uri="{0D108BD9-81ED-4DB2-BD59-A6C34878D82A}">
                    <a16:rowId xmlns:a16="http://schemas.microsoft.com/office/drawing/2014/main" val="651283143"/>
                  </a:ext>
                </a:extLst>
              </a:tr>
              <a:tr h="109826">
                <a:tc vMerge="1">
                  <a:txBody>
                    <a:bodyPr/>
                    <a:lstStyle/>
                    <a:p>
                      <a:endParaRPr lang="nl-BE"/>
                    </a:p>
                  </a:txBody>
                  <a:tcPr/>
                </a:tc>
                <a:tc>
                  <a:txBody>
                    <a:bodyPr/>
                    <a:lstStyle/>
                    <a:p>
                      <a:pPr algn="l" fontAlgn="t"/>
                      <a:r>
                        <a:rPr lang="nl-BE" sz="700" b="0" i="0" u="none" strike="noStrike">
                          <a:solidFill>
                            <a:srgbClr val="000000"/>
                          </a:solidFill>
                          <a:effectLst/>
                          <a:latin typeface="+mn-lt"/>
                        </a:rPr>
                        <a:t> </a:t>
                      </a:r>
                    </a:p>
                  </a:txBody>
                  <a:tcPr marL="4750" marR="4750" marT="475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nl-BE"/>
                    </a:p>
                  </a:txBody>
                  <a:tcPr/>
                </a:tc>
                <a:extLst>
                  <a:ext uri="{0D108BD9-81ED-4DB2-BD59-A6C34878D82A}">
                    <a16:rowId xmlns:a16="http://schemas.microsoft.com/office/drawing/2014/main" val="2273935014"/>
                  </a:ext>
                </a:extLst>
              </a:tr>
              <a:tr h="1042078">
                <a:tc vMerge="1">
                  <a:txBody>
                    <a:bodyPr/>
                    <a:lstStyle/>
                    <a:p>
                      <a:endParaRPr lang="nl-BE"/>
                    </a:p>
                  </a:txBody>
                  <a:tcPr/>
                </a:tc>
                <a:tc>
                  <a:txBody>
                    <a:bodyPr/>
                    <a:lstStyle/>
                    <a:p>
                      <a:pPr algn="l" fontAlgn="t"/>
                      <a:r>
                        <a:rPr lang="en-US" sz="700" b="0" i="0" u="none" strike="noStrike" dirty="0">
                          <a:solidFill>
                            <a:srgbClr val="000000"/>
                          </a:solidFill>
                          <a:effectLst/>
                          <a:latin typeface="+mn-lt"/>
                        </a:rPr>
                        <a:t>8.5.2 Unemployment rate, by sex, age and persons with disabilities.</a:t>
                      </a:r>
                    </a:p>
                  </a:txBody>
                  <a:tcPr marL="4750" marR="4750" marT="475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nl-BE"/>
                    </a:p>
                  </a:txBody>
                  <a:tcPr/>
                </a:tc>
                <a:extLst>
                  <a:ext uri="{0D108BD9-81ED-4DB2-BD59-A6C34878D82A}">
                    <a16:rowId xmlns:a16="http://schemas.microsoft.com/office/drawing/2014/main" val="2611255287"/>
                  </a:ext>
                </a:extLst>
              </a:tr>
            </a:tbl>
          </a:graphicData>
        </a:graphic>
      </p:graphicFrame>
      <p:pic>
        <p:nvPicPr>
          <p:cNvPr id="2" name="Picture 1">
            <a:extLst>
              <a:ext uri="{FF2B5EF4-FFF2-40B4-BE49-F238E27FC236}">
                <a16:creationId xmlns:a16="http://schemas.microsoft.com/office/drawing/2014/main" id="{F2E6C222-5432-3CAC-7FF7-B59AEED3FFF7}"/>
              </a:ext>
            </a:extLst>
          </p:cNvPr>
          <p:cNvPicPr>
            <a:picLocks noChangeAspect="1"/>
          </p:cNvPicPr>
          <p:nvPr/>
        </p:nvPicPr>
        <p:blipFill>
          <a:blip r:embed="rId3"/>
          <a:stretch>
            <a:fillRect/>
          </a:stretch>
        </p:blipFill>
        <p:spPr>
          <a:xfrm>
            <a:off x="0" y="1741713"/>
            <a:ext cx="4539344" cy="4539344"/>
          </a:xfrm>
          <a:prstGeom prst="rect">
            <a:avLst/>
          </a:prstGeom>
        </p:spPr>
      </p:pic>
    </p:spTree>
    <p:extLst>
      <p:ext uri="{BB962C8B-B14F-4D97-AF65-F5344CB8AC3E}">
        <p14:creationId xmlns:p14="http://schemas.microsoft.com/office/powerpoint/2010/main" val="107221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135F-5A3E-22C2-393F-C2FD16A812DC}"/>
              </a:ext>
            </a:extLst>
          </p:cNvPr>
          <p:cNvSpPr>
            <a:spLocks noGrp="1"/>
          </p:cNvSpPr>
          <p:nvPr>
            <p:ph type="title"/>
          </p:nvPr>
        </p:nvSpPr>
        <p:spPr/>
        <p:txBody>
          <a:bodyPr/>
          <a:lstStyle/>
          <a:p>
            <a:r>
              <a:rPr lang="en-GB" dirty="0"/>
              <a:t>A simple rule</a:t>
            </a:r>
            <a:endParaRPr lang="en-BE" dirty="0"/>
          </a:p>
        </p:txBody>
      </p:sp>
      <p:sp>
        <p:nvSpPr>
          <p:cNvPr id="3" name="Content Placeholder 2">
            <a:extLst>
              <a:ext uri="{FF2B5EF4-FFF2-40B4-BE49-F238E27FC236}">
                <a16:creationId xmlns:a16="http://schemas.microsoft.com/office/drawing/2014/main" id="{E3B19A93-7AD4-713D-411C-C5C74C26FD13}"/>
              </a:ext>
            </a:extLst>
          </p:cNvPr>
          <p:cNvSpPr>
            <a:spLocks noGrp="1"/>
          </p:cNvSpPr>
          <p:nvPr>
            <p:ph idx="1"/>
          </p:nvPr>
        </p:nvSpPr>
        <p:spPr/>
        <p:txBody>
          <a:bodyPr>
            <a:normAutofit/>
          </a:bodyPr>
          <a:lstStyle/>
          <a:p>
            <a:r>
              <a:rPr lang="en-GB" dirty="0"/>
              <a:t>A project has attention for a SDG if at least one of the words in that SDG dictionary is present in the title or abstract</a:t>
            </a:r>
          </a:p>
          <a:p>
            <a:pPr lvl="1"/>
            <a:endParaRPr lang="en-GB" dirty="0"/>
          </a:p>
          <a:p>
            <a:r>
              <a:rPr lang="en-GB" dirty="0"/>
              <a:t>This implies that we can have projects with no SDGs (language is high-dimensional, dictionary size is limited), and projects with multiple SDGs</a:t>
            </a:r>
          </a:p>
          <a:p>
            <a:pPr lvl="1"/>
            <a:endParaRPr lang="nl-BE" dirty="0"/>
          </a:p>
          <a:p>
            <a:pPr marL="0" indent="0">
              <a:buNone/>
            </a:pPr>
            <a:endParaRPr lang="nl-BE" sz="2800" dirty="0"/>
          </a:p>
          <a:p>
            <a:endParaRPr lang="en-BE" dirty="0"/>
          </a:p>
        </p:txBody>
      </p:sp>
      <p:graphicFrame>
        <p:nvGraphicFramePr>
          <p:cNvPr id="5" name="Table 4">
            <a:extLst>
              <a:ext uri="{FF2B5EF4-FFF2-40B4-BE49-F238E27FC236}">
                <a16:creationId xmlns:a16="http://schemas.microsoft.com/office/drawing/2014/main" id="{356D7842-8876-658C-9B8A-CC91F62F190C}"/>
              </a:ext>
            </a:extLst>
          </p:cNvPr>
          <p:cNvGraphicFramePr>
            <a:graphicFrameLocks noGrp="1"/>
          </p:cNvGraphicFramePr>
          <p:nvPr/>
        </p:nvGraphicFramePr>
        <p:xfrm>
          <a:off x="2092779" y="4631033"/>
          <a:ext cx="7810500" cy="982980"/>
        </p:xfrm>
        <a:graphic>
          <a:graphicData uri="http://schemas.openxmlformats.org/drawingml/2006/table">
            <a:tbl>
              <a:tblPr/>
              <a:tblGrid>
                <a:gridCol w="1549400">
                  <a:extLst>
                    <a:ext uri="{9D8B030D-6E8A-4147-A177-3AD203B41FA5}">
                      <a16:colId xmlns:a16="http://schemas.microsoft.com/office/drawing/2014/main" val="2351353993"/>
                    </a:ext>
                  </a:extLst>
                </a:gridCol>
                <a:gridCol w="685800">
                  <a:extLst>
                    <a:ext uri="{9D8B030D-6E8A-4147-A177-3AD203B41FA5}">
                      <a16:colId xmlns:a16="http://schemas.microsoft.com/office/drawing/2014/main" val="1367597634"/>
                    </a:ext>
                  </a:extLst>
                </a:gridCol>
                <a:gridCol w="685800">
                  <a:extLst>
                    <a:ext uri="{9D8B030D-6E8A-4147-A177-3AD203B41FA5}">
                      <a16:colId xmlns:a16="http://schemas.microsoft.com/office/drawing/2014/main" val="3262103492"/>
                    </a:ext>
                  </a:extLst>
                </a:gridCol>
                <a:gridCol w="685800">
                  <a:extLst>
                    <a:ext uri="{9D8B030D-6E8A-4147-A177-3AD203B41FA5}">
                      <a16:colId xmlns:a16="http://schemas.microsoft.com/office/drawing/2014/main" val="473079139"/>
                    </a:ext>
                  </a:extLst>
                </a:gridCol>
                <a:gridCol w="685800">
                  <a:extLst>
                    <a:ext uri="{9D8B030D-6E8A-4147-A177-3AD203B41FA5}">
                      <a16:colId xmlns:a16="http://schemas.microsoft.com/office/drawing/2014/main" val="1361601489"/>
                    </a:ext>
                  </a:extLst>
                </a:gridCol>
                <a:gridCol w="685800">
                  <a:extLst>
                    <a:ext uri="{9D8B030D-6E8A-4147-A177-3AD203B41FA5}">
                      <a16:colId xmlns:a16="http://schemas.microsoft.com/office/drawing/2014/main" val="3161927549"/>
                    </a:ext>
                  </a:extLst>
                </a:gridCol>
                <a:gridCol w="685800">
                  <a:extLst>
                    <a:ext uri="{9D8B030D-6E8A-4147-A177-3AD203B41FA5}">
                      <a16:colId xmlns:a16="http://schemas.microsoft.com/office/drawing/2014/main" val="878644160"/>
                    </a:ext>
                  </a:extLst>
                </a:gridCol>
                <a:gridCol w="685800">
                  <a:extLst>
                    <a:ext uri="{9D8B030D-6E8A-4147-A177-3AD203B41FA5}">
                      <a16:colId xmlns:a16="http://schemas.microsoft.com/office/drawing/2014/main" val="4210915220"/>
                    </a:ext>
                  </a:extLst>
                </a:gridCol>
                <a:gridCol w="774700">
                  <a:extLst>
                    <a:ext uri="{9D8B030D-6E8A-4147-A177-3AD203B41FA5}">
                      <a16:colId xmlns:a16="http://schemas.microsoft.com/office/drawing/2014/main" val="1132606270"/>
                    </a:ext>
                  </a:extLst>
                </a:gridCol>
                <a:gridCol w="685800">
                  <a:extLst>
                    <a:ext uri="{9D8B030D-6E8A-4147-A177-3AD203B41FA5}">
                      <a16:colId xmlns:a16="http://schemas.microsoft.com/office/drawing/2014/main" val="4202883047"/>
                    </a:ext>
                  </a:extLst>
                </a:gridCol>
              </a:tblGrid>
              <a:tr h="327660">
                <a:tc>
                  <a:txBody>
                    <a:bodyPr/>
                    <a:lstStyle/>
                    <a:p>
                      <a:pPr algn="l" fontAlgn="b"/>
                      <a:r>
                        <a:rPr lang="en-BE" sz="2000" b="0" i="0" u="none" strike="noStrike">
                          <a:solidFill>
                            <a:srgbClr val="000000"/>
                          </a:solidFill>
                          <a:effectLst/>
                          <a:latin typeface="Aptos Narrow" panose="020B00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FP1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FP2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FP3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FP4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FP5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FP6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FP7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H2020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2000" b="0" i="0" u="none" strike="noStrike">
                          <a:solidFill>
                            <a:srgbClr val="000000"/>
                          </a:solidFill>
                          <a:effectLst/>
                          <a:latin typeface="Aptos Narrow" panose="020B0004020202020204" pitchFamily="34" charset="0"/>
                        </a:rPr>
                        <a:t>HE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2265719"/>
                  </a:ext>
                </a:extLst>
              </a:tr>
              <a:tr h="327660">
                <a:tc>
                  <a:txBody>
                    <a:bodyPr/>
                    <a:lstStyle/>
                    <a:p>
                      <a:pPr algn="l" fontAlgn="b"/>
                      <a:r>
                        <a:rPr lang="en-GB" sz="2000" b="0" i="0" u="none" strike="noStrike">
                          <a:solidFill>
                            <a:srgbClr val="000000"/>
                          </a:solidFill>
                          <a:effectLst/>
                          <a:latin typeface="Aptos Narrow" panose="020B0004020202020204" pitchFamily="34" charset="0"/>
                        </a:rPr>
                        <a:t>No SDG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69.75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66.28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58.51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61.36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62.91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61.77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63.72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58.64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52.13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220581"/>
                  </a:ext>
                </a:extLst>
              </a:tr>
              <a:tr h="327660">
                <a:tc>
                  <a:txBody>
                    <a:bodyPr/>
                    <a:lstStyle/>
                    <a:p>
                      <a:pPr algn="l" fontAlgn="b"/>
                      <a:r>
                        <a:rPr lang="en-GB" sz="2000" b="0" i="0" u="none" strike="noStrike">
                          <a:solidFill>
                            <a:srgbClr val="000000"/>
                          </a:solidFill>
                          <a:effectLst/>
                          <a:latin typeface="Aptos Narrow" panose="020B0004020202020204" pitchFamily="34" charset="0"/>
                        </a:rPr>
                        <a:t>Multiple SDGs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4.57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10.36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7.94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10.02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9.47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a:solidFill>
                            <a:srgbClr val="000000"/>
                          </a:solidFill>
                          <a:effectLst/>
                          <a:latin typeface="Aptos Narrow" panose="020B0004020202020204" pitchFamily="34" charset="0"/>
                        </a:rPr>
                        <a:t>13.34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BE" sz="2000" b="0" i="0" u="none" strike="noStrike" dirty="0">
                          <a:solidFill>
                            <a:srgbClr val="000000"/>
                          </a:solidFill>
                          <a:effectLst/>
                          <a:latin typeface="Aptos Narrow" panose="020B0004020202020204" pitchFamily="34" charset="0"/>
                        </a:rPr>
                        <a:t>18.93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8145981"/>
                  </a:ext>
                </a:extLst>
              </a:tr>
            </a:tbl>
          </a:graphicData>
        </a:graphic>
      </p:graphicFrame>
    </p:spTree>
    <p:extLst>
      <p:ext uri="{BB962C8B-B14F-4D97-AF65-F5344CB8AC3E}">
        <p14:creationId xmlns:p14="http://schemas.microsoft.com/office/powerpoint/2010/main" val="388759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572A8-0647-B23E-8218-1CC4EDE2395F}"/>
              </a:ext>
            </a:extLst>
          </p:cNvPr>
          <p:cNvPicPr>
            <a:picLocks noChangeAspect="1"/>
          </p:cNvPicPr>
          <p:nvPr/>
        </p:nvPicPr>
        <p:blipFill>
          <a:blip r:embed="rId2"/>
          <a:stretch>
            <a:fillRect/>
          </a:stretch>
        </p:blipFill>
        <p:spPr>
          <a:xfrm>
            <a:off x="1681162" y="123825"/>
            <a:ext cx="8829675" cy="6610350"/>
          </a:xfrm>
          <a:prstGeom prst="rect">
            <a:avLst/>
          </a:prstGeom>
        </p:spPr>
      </p:pic>
      <p:sp>
        <p:nvSpPr>
          <p:cNvPr id="6" name="TextBox 5">
            <a:extLst>
              <a:ext uri="{FF2B5EF4-FFF2-40B4-BE49-F238E27FC236}">
                <a16:creationId xmlns:a16="http://schemas.microsoft.com/office/drawing/2014/main" id="{DE0B5C27-58BB-7D46-B106-0408FCD56DCD}"/>
              </a:ext>
            </a:extLst>
          </p:cNvPr>
          <p:cNvSpPr txBox="1"/>
          <p:nvPr/>
        </p:nvSpPr>
        <p:spPr>
          <a:xfrm>
            <a:off x="702666" y="426661"/>
            <a:ext cx="4827277" cy="369332"/>
          </a:xfrm>
          <a:prstGeom prst="rect">
            <a:avLst/>
          </a:prstGeom>
          <a:noFill/>
        </p:spPr>
        <p:txBody>
          <a:bodyPr wrap="square" rtlCol="0">
            <a:spAutoFit/>
          </a:bodyPr>
          <a:lstStyle/>
          <a:p>
            <a:r>
              <a:rPr lang="en-GB" b="1" u="sng" dirty="0"/>
              <a:t>Network plot to see the overlap between SDGs</a:t>
            </a:r>
            <a:endParaRPr lang="en-BE" b="1" u="sng" dirty="0"/>
          </a:p>
        </p:txBody>
      </p:sp>
      <p:sp>
        <p:nvSpPr>
          <p:cNvPr id="2" name="Title 1">
            <a:extLst>
              <a:ext uri="{FF2B5EF4-FFF2-40B4-BE49-F238E27FC236}">
                <a16:creationId xmlns:a16="http://schemas.microsoft.com/office/drawing/2014/main" id="{27DBB44B-0ABD-82C3-D965-AE80A410CC3E}"/>
              </a:ext>
            </a:extLst>
          </p:cNvPr>
          <p:cNvSpPr txBox="1">
            <a:spLocks/>
          </p:cNvSpPr>
          <p:nvPr/>
        </p:nvSpPr>
        <p:spPr>
          <a:xfrm>
            <a:off x="124073" y="6156242"/>
            <a:ext cx="6744813" cy="14035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rPr>
              <a:t>SDG 7: Affordable and clean energy  </a:t>
            </a:r>
            <a:endParaRPr lang="nl-BE" sz="3600" dirty="0">
              <a:solidFill>
                <a:schemeClr val="bg1">
                  <a:lumMod val="50000"/>
                </a:schemeClr>
              </a:solidFill>
              <a:latin typeface="+mn-lt"/>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26AE558B-6597-7BB7-18E4-F94E12AEE2BD}"/>
              </a:ext>
            </a:extLst>
          </p:cNvPr>
          <p:cNvSpPr txBox="1">
            <a:spLocks/>
          </p:cNvSpPr>
          <p:nvPr/>
        </p:nvSpPr>
        <p:spPr>
          <a:xfrm>
            <a:off x="7467599" y="5220071"/>
            <a:ext cx="6744813" cy="14035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rPr>
              <a:t>SDG 13: Climate action</a:t>
            </a:r>
            <a:endParaRPr lang="nl-BE" sz="3600" dirty="0">
              <a:solidFill>
                <a:schemeClr val="bg1">
                  <a:lumMod val="50000"/>
                </a:schemeClr>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431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C288-59C6-ACF9-77C9-A615FC4ED1AD}"/>
              </a:ext>
            </a:extLst>
          </p:cNvPr>
          <p:cNvSpPr>
            <a:spLocks noGrp="1"/>
          </p:cNvSpPr>
          <p:nvPr>
            <p:ph type="title"/>
          </p:nvPr>
        </p:nvSpPr>
        <p:spPr/>
        <p:txBody>
          <a:bodyPr/>
          <a:lstStyle/>
          <a:p>
            <a:r>
              <a:rPr lang="en-GB" dirty="0"/>
              <a:t>Absolute vs Relative </a:t>
            </a:r>
            <a:r>
              <a:rPr lang="en-GB" dirty="0" err="1"/>
              <a:t>Prevalance</a:t>
            </a:r>
            <a:endParaRPr lang="en-BE" dirty="0"/>
          </a:p>
        </p:txBody>
      </p:sp>
      <p:pic>
        <p:nvPicPr>
          <p:cNvPr id="6" name="Picture 5">
            <a:extLst>
              <a:ext uri="{FF2B5EF4-FFF2-40B4-BE49-F238E27FC236}">
                <a16:creationId xmlns:a16="http://schemas.microsoft.com/office/drawing/2014/main" id="{78A4C1F3-5C84-81B9-ED22-F399D8AFFBBF}"/>
              </a:ext>
            </a:extLst>
          </p:cNvPr>
          <p:cNvPicPr>
            <a:picLocks noChangeAspect="1"/>
          </p:cNvPicPr>
          <p:nvPr/>
        </p:nvPicPr>
        <p:blipFill>
          <a:blip r:embed="rId2"/>
          <a:stretch>
            <a:fillRect/>
          </a:stretch>
        </p:blipFill>
        <p:spPr>
          <a:xfrm>
            <a:off x="275066" y="1834853"/>
            <a:ext cx="11641868" cy="3531803"/>
          </a:xfrm>
          <a:prstGeom prst="rect">
            <a:avLst/>
          </a:prstGeom>
        </p:spPr>
      </p:pic>
    </p:spTree>
    <p:extLst>
      <p:ext uri="{BB962C8B-B14F-4D97-AF65-F5344CB8AC3E}">
        <p14:creationId xmlns:p14="http://schemas.microsoft.com/office/powerpoint/2010/main" val="178850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644A11-1272-BC54-245B-C9E35338DC5C}"/>
              </a:ext>
            </a:extLst>
          </p:cNvPr>
          <p:cNvSpPr txBox="1"/>
          <p:nvPr/>
        </p:nvSpPr>
        <p:spPr>
          <a:xfrm>
            <a:off x="1233179" y="1275645"/>
            <a:ext cx="5159022" cy="369332"/>
          </a:xfrm>
          <a:prstGeom prst="rect">
            <a:avLst/>
          </a:prstGeom>
          <a:noFill/>
        </p:spPr>
        <p:txBody>
          <a:bodyPr wrap="square" rtlCol="0">
            <a:spAutoFit/>
          </a:bodyPr>
          <a:lstStyle/>
          <a:p>
            <a:r>
              <a:rPr lang="en-GB" b="1" dirty="0"/>
              <a:t>Averaged across FP1 – Horizon Europe</a:t>
            </a:r>
            <a:endParaRPr lang="en-BE" b="1" dirty="0"/>
          </a:p>
        </p:txBody>
      </p:sp>
      <p:sp>
        <p:nvSpPr>
          <p:cNvPr id="5" name="TextBox 4">
            <a:extLst>
              <a:ext uri="{FF2B5EF4-FFF2-40B4-BE49-F238E27FC236}">
                <a16:creationId xmlns:a16="http://schemas.microsoft.com/office/drawing/2014/main" id="{031DE9FF-2102-6CD4-9AD2-D7ECAF2A70B4}"/>
              </a:ext>
            </a:extLst>
          </p:cNvPr>
          <p:cNvSpPr txBox="1"/>
          <p:nvPr/>
        </p:nvSpPr>
        <p:spPr>
          <a:xfrm>
            <a:off x="7715017" y="1275645"/>
            <a:ext cx="5159022" cy="369332"/>
          </a:xfrm>
          <a:prstGeom prst="rect">
            <a:avLst/>
          </a:prstGeom>
          <a:noFill/>
        </p:spPr>
        <p:txBody>
          <a:bodyPr wrap="square" rtlCol="0">
            <a:spAutoFit/>
          </a:bodyPr>
          <a:lstStyle/>
          <a:p>
            <a:r>
              <a:rPr lang="en-GB" b="1" dirty="0"/>
              <a:t>Horizon Europe (till Nov 2023)</a:t>
            </a:r>
            <a:endParaRPr lang="en-BE" b="1" dirty="0"/>
          </a:p>
        </p:txBody>
      </p:sp>
      <p:sp>
        <p:nvSpPr>
          <p:cNvPr id="8" name="Title 1">
            <a:extLst>
              <a:ext uri="{FF2B5EF4-FFF2-40B4-BE49-F238E27FC236}">
                <a16:creationId xmlns:a16="http://schemas.microsoft.com/office/drawing/2014/main" id="{13ACAD08-5AFE-41CB-AB6F-E2C02867C659}"/>
              </a:ext>
            </a:extLst>
          </p:cNvPr>
          <p:cNvSpPr txBox="1">
            <a:spLocks/>
          </p:cNvSpPr>
          <p:nvPr/>
        </p:nvSpPr>
        <p:spPr>
          <a:xfrm>
            <a:off x="549441" y="461380"/>
            <a:ext cx="11093118" cy="14035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rPr>
              <a:t>The SDG wheel of EU research funding</a:t>
            </a:r>
            <a:endParaRPr lang="nl-BE" sz="3600" dirty="0">
              <a:solidFill>
                <a:schemeClr val="bg1">
                  <a:lumMod val="50000"/>
                </a:schemeClr>
              </a:solidFill>
              <a:latin typeface="+mn-lt"/>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EEDA8264-8166-C955-0C4C-B50CD0272753}"/>
              </a:ext>
            </a:extLst>
          </p:cNvPr>
          <p:cNvPicPr>
            <a:picLocks noChangeAspect="1"/>
          </p:cNvPicPr>
          <p:nvPr/>
        </p:nvPicPr>
        <p:blipFill>
          <a:blip r:embed="rId2"/>
          <a:stretch>
            <a:fillRect/>
          </a:stretch>
        </p:blipFill>
        <p:spPr>
          <a:xfrm>
            <a:off x="6702593" y="1658981"/>
            <a:ext cx="5403055" cy="5213023"/>
          </a:xfrm>
          <a:prstGeom prst="rect">
            <a:avLst/>
          </a:prstGeom>
        </p:spPr>
      </p:pic>
      <p:pic>
        <p:nvPicPr>
          <p:cNvPr id="12" name="Picture 11">
            <a:extLst>
              <a:ext uri="{FF2B5EF4-FFF2-40B4-BE49-F238E27FC236}">
                <a16:creationId xmlns:a16="http://schemas.microsoft.com/office/drawing/2014/main" id="{D3B77757-E2B2-29F6-FE99-646E5405BF9F}"/>
              </a:ext>
            </a:extLst>
          </p:cNvPr>
          <p:cNvPicPr>
            <a:picLocks noChangeAspect="1"/>
          </p:cNvPicPr>
          <p:nvPr/>
        </p:nvPicPr>
        <p:blipFill>
          <a:blip r:embed="rId3"/>
          <a:stretch>
            <a:fillRect/>
          </a:stretch>
        </p:blipFill>
        <p:spPr>
          <a:xfrm>
            <a:off x="416672" y="1658981"/>
            <a:ext cx="5510617" cy="5213023"/>
          </a:xfrm>
          <a:prstGeom prst="rect">
            <a:avLst/>
          </a:prstGeom>
        </p:spPr>
      </p:pic>
      <p:pic>
        <p:nvPicPr>
          <p:cNvPr id="3" name="Picture 2">
            <a:extLst>
              <a:ext uri="{FF2B5EF4-FFF2-40B4-BE49-F238E27FC236}">
                <a16:creationId xmlns:a16="http://schemas.microsoft.com/office/drawing/2014/main" id="{581D2B0E-1F03-1780-0C33-6CE718714154}"/>
              </a:ext>
            </a:extLst>
          </p:cNvPr>
          <p:cNvPicPr>
            <a:picLocks noChangeAspect="1"/>
          </p:cNvPicPr>
          <p:nvPr/>
        </p:nvPicPr>
        <p:blipFill>
          <a:blip r:embed="rId4"/>
          <a:stretch>
            <a:fillRect/>
          </a:stretch>
        </p:blipFill>
        <p:spPr>
          <a:xfrm>
            <a:off x="2286155" y="3540579"/>
            <a:ext cx="1771650" cy="1104900"/>
          </a:xfrm>
          <a:prstGeom prst="rect">
            <a:avLst/>
          </a:prstGeom>
        </p:spPr>
      </p:pic>
      <p:pic>
        <p:nvPicPr>
          <p:cNvPr id="7" name="Picture 6">
            <a:extLst>
              <a:ext uri="{FF2B5EF4-FFF2-40B4-BE49-F238E27FC236}">
                <a16:creationId xmlns:a16="http://schemas.microsoft.com/office/drawing/2014/main" id="{A3520210-07D1-6C67-FB0B-DD298E25E63D}"/>
              </a:ext>
            </a:extLst>
          </p:cNvPr>
          <p:cNvPicPr>
            <a:picLocks noChangeAspect="1"/>
          </p:cNvPicPr>
          <p:nvPr/>
        </p:nvPicPr>
        <p:blipFill>
          <a:blip r:embed="rId4"/>
          <a:stretch>
            <a:fillRect/>
          </a:stretch>
        </p:blipFill>
        <p:spPr>
          <a:xfrm>
            <a:off x="8522878" y="3540579"/>
            <a:ext cx="1771650" cy="1104900"/>
          </a:xfrm>
          <a:prstGeom prst="rect">
            <a:avLst/>
          </a:prstGeom>
        </p:spPr>
      </p:pic>
    </p:spTree>
    <p:extLst>
      <p:ext uri="{BB962C8B-B14F-4D97-AF65-F5344CB8AC3E}">
        <p14:creationId xmlns:p14="http://schemas.microsoft.com/office/powerpoint/2010/main" val="238261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42695A-430C-817F-E3DC-0BF344A860AB}"/>
              </a:ext>
            </a:extLst>
          </p:cNvPr>
          <p:cNvPicPr>
            <a:picLocks noChangeAspect="1"/>
          </p:cNvPicPr>
          <p:nvPr/>
        </p:nvPicPr>
        <p:blipFill>
          <a:blip r:embed="rId2"/>
          <a:stretch>
            <a:fillRect/>
          </a:stretch>
        </p:blipFill>
        <p:spPr>
          <a:xfrm>
            <a:off x="584790" y="0"/>
            <a:ext cx="11022419" cy="6858000"/>
          </a:xfrm>
          <a:prstGeom prst="rect">
            <a:avLst/>
          </a:prstGeom>
        </p:spPr>
      </p:pic>
      <p:sp>
        <p:nvSpPr>
          <p:cNvPr id="2" name="TextBox 1">
            <a:extLst>
              <a:ext uri="{FF2B5EF4-FFF2-40B4-BE49-F238E27FC236}">
                <a16:creationId xmlns:a16="http://schemas.microsoft.com/office/drawing/2014/main" id="{87A2D9B3-5A53-B0DE-C65D-284D17C5A931}"/>
              </a:ext>
            </a:extLst>
          </p:cNvPr>
          <p:cNvSpPr txBox="1"/>
          <p:nvPr/>
        </p:nvSpPr>
        <p:spPr>
          <a:xfrm>
            <a:off x="9296400" y="5007429"/>
            <a:ext cx="2547257" cy="1200329"/>
          </a:xfrm>
          <a:prstGeom prst="rect">
            <a:avLst/>
          </a:prstGeom>
          <a:noFill/>
        </p:spPr>
        <p:txBody>
          <a:bodyPr wrap="square" rtlCol="0">
            <a:spAutoFit/>
          </a:bodyPr>
          <a:lstStyle/>
          <a:p>
            <a:r>
              <a:rPr lang="en-GB" dirty="0"/>
              <a:t>Relative prevalence table</a:t>
            </a:r>
          </a:p>
          <a:p>
            <a:endParaRPr lang="en-GB" dirty="0"/>
          </a:p>
          <a:p>
            <a:r>
              <a:rPr lang="en-GB" dirty="0"/>
              <a:t>Concentration and time-variation. </a:t>
            </a:r>
            <a:endParaRPr lang="en-BE" dirty="0"/>
          </a:p>
        </p:txBody>
      </p:sp>
    </p:spTree>
    <p:extLst>
      <p:ext uri="{BB962C8B-B14F-4D97-AF65-F5344CB8AC3E}">
        <p14:creationId xmlns:p14="http://schemas.microsoft.com/office/powerpoint/2010/main" val="411640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0BD13-4865-8201-C81A-201BE57529C0}"/>
              </a:ext>
            </a:extLst>
          </p:cNvPr>
          <p:cNvPicPr>
            <a:picLocks noChangeAspect="1"/>
          </p:cNvPicPr>
          <p:nvPr/>
        </p:nvPicPr>
        <p:blipFill>
          <a:blip r:embed="rId2"/>
          <a:stretch>
            <a:fillRect/>
          </a:stretch>
        </p:blipFill>
        <p:spPr>
          <a:xfrm>
            <a:off x="331727" y="1603637"/>
            <a:ext cx="11149090" cy="2511161"/>
          </a:xfrm>
          <a:prstGeom prst="rect">
            <a:avLst/>
          </a:prstGeom>
        </p:spPr>
      </p:pic>
      <p:sp>
        <p:nvSpPr>
          <p:cNvPr id="5" name="Title 1">
            <a:extLst>
              <a:ext uri="{FF2B5EF4-FFF2-40B4-BE49-F238E27FC236}">
                <a16:creationId xmlns:a16="http://schemas.microsoft.com/office/drawing/2014/main" id="{8E559A44-EA53-ADDD-B432-150C6AB55B0B}"/>
              </a:ext>
            </a:extLst>
          </p:cNvPr>
          <p:cNvSpPr txBox="1">
            <a:spLocks/>
          </p:cNvSpPr>
          <p:nvPr/>
        </p:nvSpPr>
        <p:spPr>
          <a:xfrm>
            <a:off x="549441" y="461380"/>
            <a:ext cx="11093118" cy="14035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lumMod val="50000"/>
                  </a:schemeClr>
                </a:solidFill>
              </a:rPr>
              <a:t>SDG 13: Climate action. SDG 7: Affordable and clean energy  </a:t>
            </a:r>
            <a:endParaRPr lang="nl-BE" sz="3600" dirty="0">
              <a:solidFill>
                <a:schemeClr val="bg1">
                  <a:lumMod val="50000"/>
                </a:schemeClr>
              </a:solidFill>
              <a:latin typeface="+mn-lt"/>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B2F89D2-7F9B-D367-734F-8C2245F6E546}"/>
              </a:ext>
            </a:extLst>
          </p:cNvPr>
          <p:cNvPicPr>
            <a:picLocks noChangeAspect="1"/>
          </p:cNvPicPr>
          <p:nvPr/>
        </p:nvPicPr>
        <p:blipFill>
          <a:blip r:embed="rId3"/>
          <a:stretch>
            <a:fillRect/>
          </a:stretch>
        </p:blipFill>
        <p:spPr>
          <a:xfrm>
            <a:off x="440584" y="3509294"/>
            <a:ext cx="10826082" cy="2967620"/>
          </a:xfrm>
          <a:prstGeom prst="rect">
            <a:avLst/>
          </a:prstGeom>
        </p:spPr>
      </p:pic>
    </p:spTree>
    <p:extLst>
      <p:ext uri="{BB962C8B-B14F-4D97-AF65-F5344CB8AC3E}">
        <p14:creationId xmlns:p14="http://schemas.microsoft.com/office/powerpoint/2010/main" val="35562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6C748-FDDE-DD0D-0A9A-CC595CF8F947}"/>
              </a:ext>
            </a:extLst>
          </p:cNvPr>
          <p:cNvPicPr>
            <a:picLocks noChangeAspect="1"/>
          </p:cNvPicPr>
          <p:nvPr/>
        </p:nvPicPr>
        <p:blipFill>
          <a:blip r:embed="rId2"/>
          <a:stretch>
            <a:fillRect/>
          </a:stretch>
        </p:blipFill>
        <p:spPr>
          <a:xfrm>
            <a:off x="143188" y="0"/>
            <a:ext cx="7798478" cy="6858000"/>
          </a:xfrm>
          <a:prstGeom prst="rect">
            <a:avLst/>
          </a:prstGeom>
        </p:spPr>
      </p:pic>
      <p:sp>
        <p:nvSpPr>
          <p:cNvPr id="4" name="TextBox 3">
            <a:extLst>
              <a:ext uri="{FF2B5EF4-FFF2-40B4-BE49-F238E27FC236}">
                <a16:creationId xmlns:a16="http://schemas.microsoft.com/office/drawing/2014/main" id="{2AC61ABF-7841-6967-E2FC-7BC72354FF29}"/>
              </a:ext>
            </a:extLst>
          </p:cNvPr>
          <p:cNvSpPr txBox="1"/>
          <p:nvPr/>
        </p:nvSpPr>
        <p:spPr>
          <a:xfrm>
            <a:off x="7870371" y="1077686"/>
            <a:ext cx="3396343" cy="1200329"/>
          </a:xfrm>
          <a:prstGeom prst="rect">
            <a:avLst/>
          </a:prstGeom>
          <a:noFill/>
        </p:spPr>
        <p:txBody>
          <a:bodyPr wrap="square" rtlCol="0">
            <a:spAutoFit/>
          </a:bodyPr>
          <a:lstStyle/>
          <a:p>
            <a:r>
              <a:rPr lang="en-GB" b="0" i="0" dirty="0">
                <a:solidFill>
                  <a:srgbClr val="31333F"/>
                </a:solidFill>
                <a:effectLst/>
                <a:highlight>
                  <a:srgbClr val="FFFFFF"/>
                </a:highlight>
                <a:latin typeface="Source Sans Pro" panose="020B0503030403020204" pitchFamily="34" charset="0"/>
              </a:rPr>
              <a:t>7.3 By 2030, double the global rate of improvement in energy efficiency.</a:t>
            </a:r>
          </a:p>
          <a:p>
            <a:endParaRPr lang="en-BE" dirty="0"/>
          </a:p>
        </p:txBody>
      </p:sp>
      <p:sp>
        <p:nvSpPr>
          <p:cNvPr id="5" name="TextBox 4">
            <a:extLst>
              <a:ext uri="{FF2B5EF4-FFF2-40B4-BE49-F238E27FC236}">
                <a16:creationId xmlns:a16="http://schemas.microsoft.com/office/drawing/2014/main" id="{312BF366-BDA0-D9F0-F807-F7900A2CB96A}"/>
              </a:ext>
            </a:extLst>
          </p:cNvPr>
          <p:cNvSpPr txBox="1"/>
          <p:nvPr/>
        </p:nvSpPr>
        <p:spPr>
          <a:xfrm>
            <a:off x="7941666" y="3255057"/>
            <a:ext cx="3253752" cy="1477328"/>
          </a:xfrm>
          <a:prstGeom prst="rect">
            <a:avLst/>
          </a:prstGeom>
          <a:noFill/>
        </p:spPr>
        <p:txBody>
          <a:bodyPr wrap="square" rtlCol="0">
            <a:spAutoFit/>
          </a:bodyPr>
          <a:lstStyle/>
          <a:p>
            <a:r>
              <a:rPr lang="en-GB" b="0" i="0" dirty="0">
                <a:solidFill>
                  <a:srgbClr val="31333F"/>
                </a:solidFill>
                <a:effectLst/>
                <a:highlight>
                  <a:srgbClr val="FFFFFF"/>
                </a:highlight>
                <a:latin typeface="Source Sans Pro" panose="020B0503030403020204" pitchFamily="34" charset="0"/>
              </a:rPr>
              <a:t>7.2 By 2030, increase substantially the share of renewable energy in the global energy mix.</a:t>
            </a:r>
          </a:p>
          <a:p>
            <a:endParaRPr lang="en-BE" dirty="0"/>
          </a:p>
        </p:txBody>
      </p:sp>
      <p:sp>
        <p:nvSpPr>
          <p:cNvPr id="6" name="TextBox 5">
            <a:extLst>
              <a:ext uri="{FF2B5EF4-FFF2-40B4-BE49-F238E27FC236}">
                <a16:creationId xmlns:a16="http://schemas.microsoft.com/office/drawing/2014/main" id="{E7558C35-774D-7E71-CED1-1821E90D7727}"/>
              </a:ext>
            </a:extLst>
          </p:cNvPr>
          <p:cNvSpPr txBox="1"/>
          <p:nvPr/>
        </p:nvSpPr>
        <p:spPr>
          <a:xfrm>
            <a:off x="7941666" y="219833"/>
            <a:ext cx="2906485" cy="369332"/>
          </a:xfrm>
          <a:prstGeom prst="rect">
            <a:avLst/>
          </a:prstGeom>
          <a:noFill/>
        </p:spPr>
        <p:txBody>
          <a:bodyPr wrap="square" rtlCol="0">
            <a:spAutoFit/>
          </a:bodyPr>
          <a:lstStyle/>
          <a:p>
            <a:r>
              <a:rPr lang="en-GB" b="1" u="sng" dirty="0"/>
              <a:t>Steam chart  </a:t>
            </a:r>
            <a:endParaRPr lang="en-BE" b="1" u="sng" dirty="0"/>
          </a:p>
        </p:txBody>
      </p:sp>
    </p:spTree>
    <p:extLst>
      <p:ext uri="{BB962C8B-B14F-4D97-AF65-F5344CB8AC3E}">
        <p14:creationId xmlns:p14="http://schemas.microsoft.com/office/powerpoint/2010/main" val="90937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FD12-D211-045A-370C-45724C4A1B61}"/>
              </a:ext>
            </a:extLst>
          </p:cNvPr>
          <p:cNvSpPr>
            <a:spLocks noGrp="1"/>
          </p:cNvSpPr>
          <p:nvPr>
            <p:ph type="title"/>
          </p:nvPr>
        </p:nvSpPr>
        <p:spPr>
          <a:xfrm>
            <a:off x="509535" y="175585"/>
            <a:ext cx="11561466" cy="1325563"/>
          </a:xfrm>
        </p:spPr>
        <p:txBody>
          <a:bodyPr/>
          <a:lstStyle/>
          <a:p>
            <a:r>
              <a:rPr lang="en-US" dirty="0">
                <a:solidFill>
                  <a:schemeClr val="bg1">
                    <a:lumMod val="50000"/>
                  </a:schemeClr>
                </a:solidFill>
              </a:rPr>
              <a:t>Project2SDG, SDG2Insights</a:t>
            </a:r>
            <a:endParaRPr lang="en-BE" dirty="0"/>
          </a:p>
        </p:txBody>
      </p:sp>
      <p:sp>
        <p:nvSpPr>
          <p:cNvPr id="3" name="Content Placeholder 2">
            <a:extLst>
              <a:ext uri="{FF2B5EF4-FFF2-40B4-BE49-F238E27FC236}">
                <a16:creationId xmlns:a16="http://schemas.microsoft.com/office/drawing/2014/main" id="{B246DBBE-82CE-BF53-2703-08F3E2CCF9EC}"/>
              </a:ext>
            </a:extLst>
          </p:cNvPr>
          <p:cNvSpPr>
            <a:spLocks noGrp="1"/>
          </p:cNvSpPr>
          <p:nvPr>
            <p:ph idx="1"/>
          </p:nvPr>
        </p:nvSpPr>
        <p:spPr>
          <a:xfrm>
            <a:off x="800100" y="1699292"/>
            <a:ext cx="10591800" cy="5158708"/>
          </a:xfrm>
        </p:spPr>
        <p:txBody>
          <a:bodyPr>
            <a:normAutofit/>
          </a:bodyPr>
          <a:lstStyle/>
          <a:p>
            <a:pPr>
              <a:buFont typeface="Calibri" panose="020F0502020204030204" pitchFamily="34" charset="0"/>
              <a:buChar char="‒"/>
            </a:pPr>
            <a:endParaRPr lang="nl-BE" sz="2400" dirty="0"/>
          </a:p>
          <a:p>
            <a:pPr>
              <a:buFont typeface="Calibri" panose="020F0502020204030204" pitchFamily="34" charset="0"/>
              <a:buChar char="‒"/>
            </a:pPr>
            <a:endParaRPr lang="nl-BE" sz="2400" dirty="0"/>
          </a:p>
          <a:p>
            <a:pPr>
              <a:buFont typeface="Calibri" panose="020F0502020204030204" pitchFamily="34" charset="0"/>
              <a:buChar char="‒"/>
            </a:pPr>
            <a:endParaRPr lang="nl-BE" sz="2400" dirty="0"/>
          </a:p>
          <a:p>
            <a:pPr marL="0" indent="0">
              <a:buNone/>
            </a:pPr>
            <a:endParaRPr lang="nl-BE" sz="2400" i="1" dirty="0">
              <a:latin typeface="+mj-lt"/>
            </a:endParaRPr>
          </a:p>
          <a:p>
            <a:pPr marL="0" indent="0">
              <a:buNone/>
            </a:pPr>
            <a:r>
              <a:rPr lang="nl-BE" sz="2400" i="1" dirty="0">
                <a:latin typeface="+mj-lt"/>
              </a:rPr>
              <a:t> </a:t>
            </a:r>
          </a:p>
          <a:p>
            <a:pPr marL="0" indent="0">
              <a:buNone/>
            </a:pPr>
            <a:endParaRPr lang="nl-BE" sz="2400" i="1" dirty="0">
              <a:latin typeface="+mj-lt"/>
            </a:endParaRPr>
          </a:p>
        </p:txBody>
      </p:sp>
      <p:pic>
        <p:nvPicPr>
          <p:cNvPr id="6" name="Picture 5">
            <a:extLst>
              <a:ext uri="{FF2B5EF4-FFF2-40B4-BE49-F238E27FC236}">
                <a16:creationId xmlns:a16="http://schemas.microsoft.com/office/drawing/2014/main" id="{9F023C2D-2C97-76D0-A585-F32FEBB931B6}"/>
              </a:ext>
            </a:extLst>
          </p:cNvPr>
          <p:cNvPicPr>
            <a:picLocks noChangeAspect="1"/>
          </p:cNvPicPr>
          <p:nvPr/>
        </p:nvPicPr>
        <p:blipFill>
          <a:blip r:embed="rId2"/>
          <a:stretch>
            <a:fillRect/>
          </a:stretch>
        </p:blipFill>
        <p:spPr>
          <a:xfrm>
            <a:off x="509535" y="1463048"/>
            <a:ext cx="5403055" cy="5213023"/>
          </a:xfrm>
          <a:prstGeom prst="rect">
            <a:avLst/>
          </a:prstGeom>
        </p:spPr>
      </p:pic>
      <p:pic>
        <p:nvPicPr>
          <p:cNvPr id="8" name="Picture 7">
            <a:extLst>
              <a:ext uri="{FF2B5EF4-FFF2-40B4-BE49-F238E27FC236}">
                <a16:creationId xmlns:a16="http://schemas.microsoft.com/office/drawing/2014/main" id="{50E80345-D30F-DD09-F564-4E35279ED2A7}"/>
              </a:ext>
            </a:extLst>
          </p:cNvPr>
          <p:cNvPicPr>
            <a:picLocks noChangeAspect="1"/>
          </p:cNvPicPr>
          <p:nvPr/>
        </p:nvPicPr>
        <p:blipFill>
          <a:blip r:embed="rId3"/>
          <a:stretch>
            <a:fillRect/>
          </a:stretch>
        </p:blipFill>
        <p:spPr>
          <a:xfrm>
            <a:off x="2194831" y="3482291"/>
            <a:ext cx="1771650" cy="1104900"/>
          </a:xfrm>
          <a:prstGeom prst="rect">
            <a:avLst/>
          </a:prstGeom>
        </p:spPr>
      </p:pic>
      <p:sp>
        <p:nvSpPr>
          <p:cNvPr id="9" name="TextBox 8">
            <a:extLst>
              <a:ext uri="{FF2B5EF4-FFF2-40B4-BE49-F238E27FC236}">
                <a16:creationId xmlns:a16="http://schemas.microsoft.com/office/drawing/2014/main" id="{B03FCF88-9C7E-CA90-7492-5177D2D93C7F}"/>
              </a:ext>
            </a:extLst>
          </p:cNvPr>
          <p:cNvSpPr txBox="1"/>
          <p:nvPr/>
        </p:nvSpPr>
        <p:spPr>
          <a:xfrm>
            <a:off x="6716486" y="2276235"/>
            <a:ext cx="4965979" cy="4524315"/>
          </a:xfrm>
          <a:prstGeom prst="rect">
            <a:avLst/>
          </a:prstGeom>
          <a:noFill/>
        </p:spPr>
        <p:txBody>
          <a:bodyPr wrap="square" rtlCol="0">
            <a:spAutoFit/>
          </a:bodyPr>
          <a:lstStyle/>
          <a:p>
            <a:r>
              <a:rPr lang="en-GB" sz="2400" dirty="0"/>
              <a:t>So far we have been monitoring: SDGs are not funded equally</a:t>
            </a:r>
          </a:p>
          <a:p>
            <a:endParaRPr lang="en-GB" sz="2400" dirty="0"/>
          </a:p>
          <a:p>
            <a:endParaRPr lang="en-GB" sz="2400" dirty="0"/>
          </a:p>
          <a:p>
            <a:r>
              <a:rPr lang="en-GB" sz="2400" dirty="0"/>
              <a:t>The obtained numbers are a starting point of a discussion </a:t>
            </a:r>
          </a:p>
          <a:p>
            <a:pPr lvl="1"/>
            <a:r>
              <a:rPr lang="en-GB" sz="2400" dirty="0"/>
              <a:t>Consistent with policy objectives?</a:t>
            </a:r>
          </a:p>
          <a:p>
            <a:pPr lvl="1"/>
            <a:r>
              <a:rPr lang="en-GB" sz="2400" dirty="0"/>
              <a:t>Action needed?</a:t>
            </a:r>
          </a:p>
          <a:p>
            <a:pPr lvl="1"/>
            <a:endParaRPr lang="en-GB" sz="2400" dirty="0"/>
          </a:p>
          <a:p>
            <a:r>
              <a:rPr lang="en-GB" sz="2400" dirty="0"/>
              <a:t>The numbers are also a starting point for further research on causes and effects </a:t>
            </a:r>
            <a:endParaRPr lang="en-BE" sz="2400" dirty="0"/>
          </a:p>
        </p:txBody>
      </p:sp>
    </p:spTree>
    <p:extLst>
      <p:ext uri="{BB962C8B-B14F-4D97-AF65-F5344CB8AC3E}">
        <p14:creationId xmlns:p14="http://schemas.microsoft.com/office/powerpoint/2010/main" val="388353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EF995-D70C-FDB7-7603-345CD8571449}"/>
              </a:ext>
            </a:extLst>
          </p:cNvPr>
          <p:cNvPicPr>
            <a:picLocks noChangeAspect="1"/>
          </p:cNvPicPr>
          <p:nvPr/>
        </p:nvPicPr>
        <p:blipFill>
          <a:blip r:embed="rId3"/>
          <a:stretch>
            <a:fillRect/>
          </a:stretch>
        </p:blipFill>
        <p:spPr>
          <a:xfrm>
            <a:off x="1351556" y="77928"/>
            <a:ext cx="9267825" cy="1524000"/>
          </a:xfrm>
          <a:prstGeom prst="rect">
            <a:avLst/>
          </a:prstGeom>
        </p:spPr>
      </p:pic>
      <p:pic>
        <p:nvPicPr>
          <p:cNvPr id="7" name="Picture 6">
            <a:extLst>
              <a:ext uri="{FF2B5EF4-FFF2-40B4-BE49-F238E27FC236}">
                <a16:creationId xmlns:a16="http://schemas.microsoft.com/office/drawing/2014/main" id="{4698E653-DD83-A723-47BA-1DCE0C508416}"/>
              </a:ext>
            </a:extLst>
          </p:cNvPr>
          <p:cNvPicPr>
            <a:picLocks noChangeAspect="1"/>
          </p:cNvPicPr>
          <p:nvPr/>
        </p:nvPicPr>
        <p:blipFill>
          <a:blip r:embed="rId4"/>
          <a:stretch>
            <a:fillRect/>
          </a:stretch>
        </p:blipFill>
        <p:spPr>
          <a:xfrm>
            <a:off x="1546818" y="1523242"/>
            <a:ext cx="4085346" cy="4611356"/>
          </a:xfrm>
          <a:prstGeom prst="rect">
            <a:avLst/>
          </a:prstGeom>
        </p:spPr>
      </p:pic>
      <p:pic>
        <p:nvPicPr>
          <p:cNvPr id="9" name="Picture 8">
            <a:extLst>
              <a:ext uri="{FF2B5EF4-FFF2-40B4-BE49-F238E27FC236}">
                <a16:creationId xmlns:a16="http://schemas.microsoft.com/office/drawing/2014/main" id="{0DABF17E-9A45-615C-E11D-154FC0BDE1AD}"/>
              </a:ext>
            </a:extLst>
          </p:cNvPr>
          <p:cNvPicPr>
            <a:picLocks noChangeAspect="1"/>
          </p:cNvPicPr>
          <p:nvPr/>
        </p:nvPicPr>
        <p:blipFill>
          <a:blip r:embed="rId5"/>
          <a:stretch>
            <a:fillRect/>
          </a:stretch>
        </p:blipFill>
        <p:spPr>
          <a:xfrm>
            <a:off x="6559838" y="1444557"/>
            <a:ext cx="3801159" cy="4768727"/>
          </a:xfrm>
          <a:prstGeom prst="rect">
            <a:avLst/>
          </a:prstGeom>
        </p:spPr>
      </p:pic>
      <p:sp>
        <p:nvSpPr>
          <p:cNvPr id="11" name="TextBox 10">
            <a:extLst>
              <a:ext uri="{FF2B5EF4-FFF2-40B4-BE49-F238E27FC236}">
                <a16:creationId xmlns:a16="http://schemas.microsoft.com/office/drawing/2014/main" id="{F1F6BC65-D2EE-38D3-53FA-02137786EE05}"/>
              </a:ext>
            </a:extLst>
          </p:cNvPr>
          <p:cNvSpPr txBox="1"/>
          <p:nvPr/>
        </p:nvSpPr>
        <p:spPr>
          <a:xfrm>
            <a:off x="1503903" y="6295373"/>
            <a:ext cx="8963130" cy="646331"/>
          </a:xfrm>
          <a:prstGeom prst="rect">
            <a:avLst/>
          </a:prstGeom>
          <a:noFill/>
        </p:spPr>
        <p:txBody>
          <a:bodyPr wrap="square" rtlCol="0">
            <a:spAutoFit/>
          </a:bodyPr>
          <a:lstStyle/>
          <a:p>
            <a:r>
              <a:rPr lang="en-GB" dirty="0"/>
              <a:t>Source: </a:t>
            </a:r>
            <a:r>
              <a:rPr lang="en-GB" dirty="0">
                <a:hlinkClick r:id="rId6"/>
              </a:rPr>
              <a:t>https://eur-lex.europa.eu/legal-content/EN/TXT/PDF/?uri=CELEX:31983Y0804(01</a:t>
            </a:r>
            <a:r>
              <a:rPr lang="en-GB" dirty="0">
                <a:hlinkClick r:id="rId7"/>
              </a:rPr>
              <a:t>)</a:t>
            </a:r>
            <a:r>
              <a:rPr lang="en-GB" dirty="0"/>
              <a:t> </a:t>
            </a:r>
            <a:endParaRPr lang="en-BE" dirty="0"/>
          </a:p>
          <a:p>
            <a:endParaRPr lang="en-BE" dirty="0"/>
          </a:p>
        </p:txBody>
      </p:sp>
    </p:spTree>
    <p:extLst>
      <p:ext uri="{BB962C8B-B14F-4D97-AF65-F5344CB8AC3E}">
        <p14:creationId xmlns:p14="http://schemas.microsoft.com/office/powerpoint/2010/main" val="239112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BD45-C093-40A5-B043-039B90576DDD}"/>
              </a:ext>
            </a:extLst>
          </p:cNvPr>
          <p:cNvSpPr>
            <a:spLocks noGrp="1"/>
          </p:cNvSpPr>
          <p:nvPr>
            <p:ph type="title"/>
          </p:nvPr>
        </p:nvSpPr>
        <p:spPr/>
        <p:txBody>
          <a:bodyPr/>
          <a:lstStyle/>
          <a:p>
            <a:r>
              <a:rPr lang="en-GB" dirty="0"/>
              <a:t>A first explorative, predictive analysis</a:t>
            </a:r>
            <a:endParaRPr lang="en-BE" dirty="0"/>
          </a:p>
        </p:txBody>
      </p:sp>
      <p:sp>
        <p:nvSpPr>
          <p:cNvPr id="3" name="Content Placeholder 2">
            <a:extLst>
              <a:ext uri="{FF2B5EF4-FFF2-40B4-BE49-F238E27FC236}">
                <a16:creationId xmlns:a16="http://schemas.microsoft.com/office/drawing/2014/main" id="{8069124A-EFCE-57FE-F39C-238639F96C2D}"/>
              </a:ext>
            </a:extLst>
          </p:cNvPr>
          <p:cNvSpPr>
            <a:spLocks noGrp="1"/>
          </p:cNvSpPr>
          <p:nvPr>
            <p:ph idx="1"/>
          </p:nvPr>
        </p:nvSpPr>
        <p:spPr>
          <a:xfrm>
            <a:off x="838200" y="1825625"/>
            <a:ext cx="4267200" cy="4351338"/>
          </a:xfrm>
        </p:spPr>
        <p:txBody>
          <a:bodyPr>
            <a:normAutofit fontScale="92500" lnSpcReduction="10000"/>
          </a:bodyPr>
          <a:lstStyle/>
          <a:p>
            <a:endParaRPr lang="en-GB" dirty="0"/>
          </a:p>
          <a:p>
            <a:r>
              <a:rPr lang="en-GB" dirty="0"/>
              <a:t>Does research react to the performance of the indicator?</a:t>
            </a:r>
          </a:p>
          <a:p>
            <a:endParaRPr lang="en-GB" dirty="0"/>
          </a:p>
          <a:p>
            <a:r>
              <a:rPr lang="en-GB" dirty="0"/>
              <a:t>Test in the context of SDG 8 – promote sustained economic growth, full and productive employment, and decent work for all</a:t>
            </a:r>
          </a:p>
          <a:p>
            <a:pPr marL="0" indent="0">
              <a:buNone/>
            </a:pPr>
            <a:r>
              <a:rPr lang="en-GB" dirty="0"/>
              <a:t> </a:t>
            </a:r>
            <a:endParaRPr lang="en-BE" sz="1900" dirty="0"/>
          </a:p>
        </p:txBody>
      </p:sp>
      <p:pic>
        <p:nvPicPr>
          <p:cNvPr id="4" name="Picture 3">
            <a:extLst>
              <a:ext uri="{FF2B5EF4-FFF2-40B4-BE49-F238E27FC236}">
                <a16:creationId xmlns:a16="http://schemas.microsoft.com/office/drawing/2014/main" id="{B3805F27-A55B-6D40-F4A0-6E61E24FC4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9932" y="1745456"/>
            <a:ext cx="6222365" cy="4511675"/>
          </a:xfrm>
          <a:prstGeom prst="rect">
            <a:avLst/>
          </a:prstGeom>
          <a:noFill/>
          <a:ln>
            <a:solidFill>
              <a:schemeClr val="bg1">
                <a:lumMod val="75000"/>
              </a:schemeClr>
            </a:solidFill>
          </a:ln>
        </p:spPr>
      </p:pic>
    </p:spTree>
    <p:extLst>
      <p:ext uri="{BB962C8B-B14F-4D97-AF65-F5344CB8AC3E}">
        <p14:creationId xmlns:p14="http://schemas.microsoft.com/office/powerpoint/2010/main" val="3306249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04AB0F-F7B1-5035-EE32-6F4C11922E91}"/>
              </a:ext>
            </a:extLst>
          </p:cNvPr>
          <p:cNvPicPr>
            <a:picLocks noChangeAspect="1"/>
          </p:cNvPicPr>
          <p:nvPr/>
        </p:nvPicPr>
        <p:blipFill>
          <a:blip r:embed="rId2"/>
          <a:stretch>
            <a:fillRect/>
          </a:stretch>
        </p:blipFill>
        <p:spPr>
          <a:xfrm>
            <a:off x="92979" y="0"/>
            <a:ext cx="7978327" cy="6858000"/>
          </a:xfrm>
          <a:prstGeom prst="rect">
            <a:avLst/>
          </a:prstGeom>
        </p:spPr>
      </p:pic>
      <p:sp>
        <p:nvSpPr>
          <p:cNvPr id="8" name="TextBox 7">
            <a:extLst>
              <a:ext uri="{FF2B5EF4-FFF2-40B4-BE49-F238E27FC236}">
                <a16:creationId xmlns:a16="http://schemas.microsoft.com/office/drawing/2014/main" id="{8BCE81D5-1EA3-9585-F917-C12DAD25B44C}"/>
              </a:ext>
            </a:extLst>
          </p:cNvPr>
          <p:cNvSpPr txBox="1"/>
          <p:nvPr/>
        </p:nvSpPr>
        <p:spPr>
          <a:xfrm>
            <a:off x="8071305" y="1621971"/>
            <a:ext cx="3565523" cy="923330"/>
          </a:xfrm>
          <a:prstGeom prst="rect">
            <a:avLst/>
          </a:prstGeom>
          <a:noFill/>
        </p:spPr>
        <p:txBody>
          <a:bodyPr wrap="square" rtlCol="0">
            <a:spAutoFit/>
          </a:bodyPr>
          <a:lstStyle/>
          <a:p>
            <a:r>
              <a:rPr lang="en-GB" b="0" i="0" dirty="0">
                <a:solidFill>
                  <a:srgbClr val="31333F"/>
                </a:solidFill>
                <a:effectLst/>
                <a:highlight>
                  <a:srgbClr val="FFFFFF"/>
                </a:highlight>
                <a:latin typeface="Source Sans Pro" panose="020B0503030403020204" pitchFamily="34" charset="0"/>
              </a:rPr>
              <a:t>8.1 Sustain per capita economic growth</a:t>
            </a:r>
          </a:p>
          <a:p>
            <a:r>
              <a:rPr lang="en-GB" dirty="0">
                <a:solidFill>
                  <a:srgbClr val="31333F"/>
                </a:solidFill>
                <a:highlight>
                  <a:srgbClr val="FFFFFF"/>
                </a:highlight>
                <a:latin typeface="Source Sans Pro" panose="020B0503030403020204" pitchFamily="34" charset="0"/>
              </a:rPr>
              <a:t>Indicator is economic growth</a:t>
            </a:r>
            <a:endParaRPr lang="en-BE" dirty="0"/>
          </a:p>
        </p:txBody>
      </p:sp>
      <p:sp>
        <p:nvSpPr>
          <p:cNvPr id="9" name="TextBox 8">
            <a:extLst>
              <a:ext uri="{FF2B5EF4-FFF2-40B4-BE49-F238E27FC236}">
                <a16:creationId xmlns:a16="http://schemas.microsoft.com/office/drawing/2014/main" id="{C2149144-DA95-AD59-A2C6-0EDB3AAFB9D1}"/>
              </a:ext>
            </a:extLst>
          </p:cNvPr>
          <p:cNvSpPr txBox="1"/>
          <p:nvPr/>
        </p:nvSpPr>
        <p:spPr>
          <a:xfrm>
            <a:off x="8071305" y="3102428"/>
            <a:ext cx="3565523" cy="923330"/>
          </a:xfrm>
          <a:prstGeom prst="rect">
            <a:avLst/>
          </a:prstGeom>
          <a:noFill/>
        </p:spPr>
        <p:txBody>
          <a:bodyPr wrap="square" rtlCol="0">
            <a:spAutoFit/>
          </a:bodyPr>
          <a:lstStyle/>
          <a:p>
            <a:r>
              <a:rPr lang="en-GB" b="0" i="0" dirty="0">
                <a:solidFill>
                  <a:srgbClr val="31333F"/>
                </a:solidFill>
                <a:effectLst/>
                <a:highlight>
                  <a:srgbClr val="FFFFFF"/>
                </a:highlight>
                <a:latin typeface="Source Sans Pro" panose="020B0503030403020204" pitchFamily="34" charset="0"/>
              </a:rPr>
              <a:t>8.2 Achieve higher levels of economic productivity</a:t>
            </a:r>
          </a:p>
          <a:p>
            <a:r>
              <a:rPr lang="en-GB" dirty="0">
                <a:solidFill>
                  <a:srgbClr val="31333F"/>
                </a:solidFill>
                <a:highlight>
                  <a:srgbClr val="FFFFFF"/>
                </a:highlight>
                <a:latin typeface="Source Sans Pro" panose="020B0503030403020204" pitchFamily="34" charset="0"/>
              </a:rPr>
              <a:t>Indicator is real GDP per capita</a:t>
            </a:r>
            <a:endParaRPr lang="en-BE" dirty="0"/>
          </a:p>
        </p:txBody>
      </p:sp>
      <p:sp>
        <p:nvSpPr>
          <p:cNvPr id="10" name="TextBox 9">
            <a:extLst>
              <a:ext uri="{FF2B5EF4-FFF2-40B4-BE49-F238E27FC236}">
                <a16:creationId xmlns:a16="http://schemas.microsoft.com/office/drawing/2014/main" id="{57C8945D-A9B1-33BD-81DC-E5B4FAE2E415}"/>
              </a:ext>
            </a:extLst>
          </p:cNvPr>
          <p:cNvSpPr txBox="1"/>
          <p:nvPr/>
        </p:nvSpPr>
        <p:spPr>
          <a:xfrm>
            <a:off x="8212820" y="5257801"/>
            <a:ext cx="3565523" cy="646331"/>
          </a:xfrm>
          <a:prstGeom prst="rect">
            <a:avLst/>
          </a:prstGeom>
          <a:noFill/>
        </p:spPr>
        <p:txBody>
          <a:bodyPr wrap="square" rtlCol="0">
            <a:spAutoFit/>
          </a:bodyPr>
          <a:lstStyle/>
          <a:p>
            <a:r>
              <a:rPr lang="en-GB" b="0" i="0" dirty="0">
                <a:solidFill>
                  <a:srgbClr val="31333F"/>
                </a:solidFill>
                <a:effectLst/>
                <a:highlight>
                  <a:srgbClr val="FFFFFF"/>
                </a:highlight>
                <a:latin typeface="Source Sans Pro" panose="020B0503030403020204" pitchFamily="34" charset="0"/>
              </a:rPr>
              <a:t>8.5 Full and decent employment</a:t>
            </a:r>
          </a:p>
          <a:p>
            <a:r>
              <a:rPr lang="en-GB" dirty="0">
                <a:solidFill>
                  <a:srgbClr val="31333F"/>
                </a:solidFill>
                <a:highlight>
                  <a:srgbClr val="FFFFFF"/>
                </a:highlight>
                <a:latin typeface="Source Sans Pro" panose="020B0503030403020204" pitchFamily="34" charset="0"/>
              </a:rPr>
              <a:t>Indicator is unemployment</a:t>
            </a:r>
            <a:endParaRPr lang="en-BE" dirty="0"/>
          </a:p>
        </p:txBody>
      </p:sp>
    </p:spTree>
    <p:extLst>
      <p:ext uri="{BB962C8B-B14F-4D97-AF65-F5344CB8AC3E}">
        <p14:creationId xmlns:p14="http://schemas.microsoft.com/office/powerpoint/2010/main" val="297408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FD12-D211-045A-370C-45724C4A1B61}"/>
              </a:ext>
            </a:extLst>
          </p:cNvPr>
          <p:cNvSpPr>
            <a:spLocks noGrp="1"/>
          </p:cNvSpPr>
          <p:nvPr>
            <p:ph type="title"/>
          </p:nvPr>
        </p:nvSpPr>
        <p:spPr>
          <a:xfrm>
            <a:off x="509535" y="175585"/>
            <a:ext cx="11561466" cy="1325563"/>
          </a:xfrm>
        </p:spPr>
        <p:txBody>
          <a:bodyPr/>
          <a:lstStyle/>
          <a:p>
            <a:r>
              <a:rPr lang="en-US" dirty="0">
                <a:solidFill>
                  <a:schemeClr val="bg1">
                    <a:lumMod val="50000"/>
                  </a:schemeClr>
                </a:solidFill>
              </a:rPr>
              <a:t>Results</a:t>
            </a:r>
            <a:endParaRPr lang="en-BE" dirty="0"/>
          </a:p>
        </p:txBody>
      </p:sp>
      <p:graphicFrame>
        <p:nvGraphicFramePr>
          <p:cNvPr id="5" name="Object 4">
            <a:extLst>
              <a:ext uri="{FF2B5EF4-FFF2-40B4-BE49-F238E27FC236}">
                <a16:creationId xmlns:a16="http://schemas.microsoft.com/office/drawing/2014/main" id="{C6044541-982A-2D37-BDD9-7753B3F392EA}"/>
              </a:ext>
            </a:extLst>
          </p:cNvPr>
          <p:cNvGraphicFramePr>
            <a:graphicFrameLocks noChangeAspect="1"/>
          </p:cNvGraphicFramePr>
          <p:nvPr>
            <p:extLst>
              <p:ext uri="{D42A27DB-BD31-4B8C-83A1-F6EECF244321}">
                <p14:modId xmlns:p14="http://schemas.microsoft.com/office/powerpoint/2010/main" val="558428144"/>
              </p:ext>
            </p:extLst>
          </p:nvPr>
        </p:nvGraphicFramePr>
        <p:xfrm>
          <a:off x="1140053" y="1501147"/>
          <a:ext cx="10413282" cy="5181267"/>
        </p:xfrm>
        <a:graphic>
          <a:graphicData uri="http://schemas.openxmlformats.org/presentationml/2006/ole">
            <mc:AlternateContent xmlns:mc="http://schemas.openxmlformats.org/markup-compatibility/2006">
              <mc:Choice xmlns:v="urn:schemas-microsoft-com:vml" Requires="v">
                <p:oleObj name="Document" r:id="rId2" imgW="6841251" imgH="3403099" progId="Word.Document.12">
                  <p:embed/>
                </p:oleObj>
              </mc:Choice>
              <mc:Fallback>
                <p:oleObj name="Document" r:id="rId2" imgW="6841251" imgH="3403099" progId="Word.Document.12">
                  <p:embed/>
                  <p:pic>
                    <p:nvPicPr>
                      <p:cNvPr id="0" name=""/>
                      <p:cNvPicPr/>
                      <p:nvPr/>
                    </p:nvPicPr>
                    <p:blipFill>
                      <a:blip r:embed="rId3"/>
                      <a:stretch>
                        <a:fillRect/>
                      </a:stretch>
                    </p:blipFill>
                    <p:spPr>
                      <a:xfrm>
                        <a:off x="1140053" y="1501147"/>
                        <a:ext cx="10413282" cy="5181267"/>
                      </a:xfrm>
                      <a:prstGeom prst="rect">
                        <a:avLst/>
                      </a:prstGeom>
                    </p:spPr>
                  </p:pic>
                </p:oleObj>
              </mc:Fallback>
            </mc:AlternateContent>
          </a:graphicData>
        </a:graphic>
      </p:graphicFrame>
    </p:spTree>
    <p:extLst>
      <p:ext uri="{BB962C8B-B14F-4D97-AF65-F5344CB8AC3E}">
        <p14:creationId xmlns:p14="http://schemas.microsoft.com/office/powerpoint/2010/main" val="309994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BD45-C093-40A5-B043-039B90576DDD}"/>
              </a:ext>
            </a:extLst>
          </p:cNvPr>
          <p:cNvSpPr>
            <a:spLocks noGrp="1"/>
          </p:cNvSpPr>
          <p:nvPr>
            <p:ph type="title"/>
          </p:nvPr>
        </p:nvSpPr>
        <p:spPr>
          <a:xfrm>
            <a:off x="402771" y="360137"/>
            <a:ext cx="11430000" cy="1325563"/>
          </a:xfrm>
        </p:spPr>
        <p:txBody>
          <a:bodyPr/>
          <a:lstStyle/>
          <a:p>
            <a:r>
              <a:rPr lang="en-GB" dirty="0"/>
              <a:t>Current research: Combine proposals and funded</a:t>
            </a:r>
            <a:endParaRPr lang="en-BE" dirty="0"/>
          </a:p>
        </p:txBody>
      </p:sp>
      <p:pic>
        <p:nvPicPr>
          <p:cNvPr id="6" name="Picture 5">
            <a:extLst>
              <a:ext uri="{FF2B5EF4-FFF2-40B4-BE49-F238E27FC236}">
                <a16:creationId xmlns:a16="http://schemas.microsoft.com/office/drawing/2014/main" id="{F2D5A7FF-7257-A791-806D-CA29DF48F48F}"/>
              </a:ext>
            </a:extLst>
          </p:cNvPr>
          <p:cNvPicPr>
            <a:picLocks noChangeAspect="1"/>
          </p:cNvPicPr>
          <p:nvPr/>
        </p:nvPicPr>
        <p:blipFill>
          <a:blip r:embed="rId2"/>
          <a:stretch>
            <a:fillRect/>
          </a:stretch>
        </p:blipFill>
        <p:spPr>
          <a:xfrm>
            <a:off x="0" y="1423567"/>
            <a:ext cx="12192000" cy="5091079"/>
          </a:xfrm>
          <a:prstGeom prst="rect">
            <a:avLst/>
          </a:prstGeom>
        </p:spPr>
      </p:pic>
    </p:spTree>
    <p:extLst>
      <p:ext uri="{BB962C8B-B14F-4D97-AF65-F5344CB8AC3E}">
        <p14:creationId xmlns:p14="http://schemas.microsoft.com/office/powerpoint/2010/main" val="43775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AC9E-8641-2555-FB2B-760EE571E5DA}"/>
              </a:ext>
            </a:extLst>
          </p:cNvPr>
          <p:cNvSpPr>
            <a:spLocks noGrp="1"/>
          </p:cNvSpPr>
          <p:nvPr>
            <p:ph type="title"/>
          </p:nvPr>
        </p:nvSpPr>
        <p:spPr/>
        <p:txBody>
          <a:bodyPr/>
          <a:lstStyle/>
          <a:p>
            <a:r>
              <a:rPr lang="en-GB" dirty="0"/>
              <a:t>Conclusion</a:t>
            </a:r>
            <a:endParaRPr lang="en-BE" dirty="0"/>
          </a:p>
        </p:txBody>
      </p:sp>
      <p:sp>
        <p:nvSpPr>
          <p:cNvPr id="3" name="Content Placeholder 2">
            <a:extLst>
              <a:ext uri="{FF2B5EF4-FFF2-40B4-BE49-F238E27FC236}">
                <a16:creationId xmlns:a16="http://schemas.microsoft.com/office/drawing/2014/main" id="{9B41DDDF-85C7-D575-19DE-AA92238F772F}"/>
              </a:ext>
            </a:extLst>
          </p:cNvPr>
          <p:cNvSpPr>
            <a:spLocks noGrp="1"/>
          </p:cNvSpPr>
          <p:nvPr>
            <p:ph idx="1"/>
          </p:nvPr>
        </p:nvSpPr>
        <p:spPr>
          <a:xfrm>
            <a:off x="838200" y="1825625"/>
            <a:ext cx="4963886" cy="4351338"/>
          </a:xfrm>
        </p:spPr>
        <p:txBody>
          <a:bodyPr/>
          <a:lstStyle/>
          <a:p>
            <a:endParaRPr lang="en-GB" dirty="0"/>
          </a:p>
          <a:p>
            <a:endParaRPr lang="en-GB" dirty="0"/>
          </a:p>
          <a:p>
            <a:pPr marL="457200" lvl="1" indent="0" algn="ctr">
              <a:buNone/>
            </a:pPr>
            <a:r>
              <a:rPr lang="en-US" sz="2800" dirty="0">
                <a:solidFill>
                  <a:prstClr val="black"/>
                </a:solidFill>
                <a:latin typeface="Calibri" panose="020F0502020204030204"/>
              </a:rPr>
              <a:t>100,000+ grants funded </a:t>
            </a:r>
          </a:p>
          <a:p>
            <a:pPr marL="457200" lvl="1" indent="0" algn="ctr">
              <a:buNone/>
            </a:pPr>
            <a:endParaRPr lang="en-US" sz="2800" dirty="0">
              <a:solidFill>
                <a:prstClr val="black"/>
              </a:solidFill>
              <a:latin typeface="Calibri" panose="020F0502020204030204"/>
            </a:endParaRPr>
          </a:p>
          <a:p>
            <a:pPr marL="457200" lvl="1" indent="0" algn="ctr">
              <a:buNone/>
            </a:pPr>
            <a:r>
              <a:rPr lang="en-US" sz="2800" dirty="0">
                <a:solidFill>
                  <a:prstClr val="black"/>
                </a:solidFill>
                <a:latin typeface="Calibri" panose="020F0502020204030204"/>
              </a:rPr>
              <a:t>How to summarize them using 17 meaningful dimensions?</a:t>
            </a:r>
            <a:r>
              <a:rPr lang="en-US" sz="4000" dirty="0">
                <a:solidFill>
                  <a:prstClr val="black"/>
                </a:solidFill>
                <a:latin typeface="Calibri" panose="020F0502020204030204"/>
              </a:rPr>
              <a:t>	</a:t>
            </a:r>
          </a:p>
        </p:txBody>
      </p:sp>
      <p:pic>
        <p:nvPicPr>
          <p:cNvPr id="4" name="Picture 3">
            <a:extLst>
              <a:ext uri="{FF2B5EF4-FFF2-40B4-BE49-F238E27FC236}">
                <a16:creationId xmlns:a16="http://schemas.microsoft.com/office/drawing/2014/main" id="{EF41205A-3F6E-0E22-8937-7DDDA50C7EDC}"/>
              </a:ext>
            </a:extLst>
          </p:cNvPr>
          <p:cNvPicPr>
            <a:picLocks noChangeAspect="1"/>
          </p:cNvPicPr>
          <p:nvPr/>
        </p:nvPicPr>
        <p:blipFill>
          <a:blip r:embed="rId2"/>
          <a:stretch>
            <a:fillRect/>
          </a:stretch>
        </p:blipFill>
        <p:spPr>
          <a:xfrm>
            <a:off x="6096000" y="1394782"/>
            <a:ext cx="5403055" cy="5213023"/>
          </a:xfrm>
          <a:prstGeom prst="rect">
            <a:avLst/>
          </a:prstGeom>
        </p:spPr>
      </p:pic>
      <p:pic>
        <p:nvPicPr>
          <p:cNvPr id="5" name="Picture 4">
            <a:extLst>
              <a:ext uri="{FF2B5EF4-FFF2-40B4-BE49-F238E27FC236}">
                <a16:creationId xmlns:a16="http://schemas.microsoft.com/office/drawing/2014/main" id="{39180262-7FA7-40AA-6075-0366D908E849}"/>
              </a:ext>
            </a:extLst>
          </p:cNvPr>
          <p:cNvPicPr>
            <a:picLocks noChangeAspect="1"/>
          </p:cNvPicPr>
          <p:nvPr/>
        </p:nvPicPr>
        <p:blipFill>
          <a:blip r:embed="rId3"/>
          <a:stretch>
            <a:fillRect/>
          </a:stretch>
        </p:blipFill>
        <p:spPr>
          <a:xfrm>
            <a:off x="7724774" y="3429000"/>
            <a:ext cx="1771650" cy="1104900"/>
          </a:xfrm>
          <a:prstGeom prst="rect">
            <a:avLst/>
          </a:prstGeom>
        </p:spPr>
      </p:pic>
    </p:spTree>
    <p:extLst>
      <p:ext uri="{BB962C8B-B14F-4D97-AF65-F5344CB8AC3E}">
        <p14:creationId xmlns:p14="http://schemas.microsoft.com/office/powerpoint/2010/main" val="379426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3408E1-F281-BA65-5358-11BF0216F086}"/>
              </a:ext>
            </a:extLst>
          </p:cNvPr>
          <p:cNvSpPr txBox="1"/>
          <p:nvPr/>
        </p:nvSpPr>
        <p:spPr>
          <a:xfrm>
            <a:off x="2729802" y="2047352"/>
            <a:ext cx="6732395" cy="1200329"/>
          </a:xfrm>
          <a:prstGeom prst="rect">
            <a:avLst/>
          </a:prstGeom>
          <a:noFill/>
        </p:spPr>
        <p:txBody>
          <a:bodyPr wrap="square" rtlCol="0">
            <a:spAutoFit/>
          </a:bodyPr>
          <a:lstStyle/>
          <a:p>
            <a:pPr algn="ctr"/>
            <a:r>
              <a:rPr lang="en-GB" sz="2400" b="1" dirty="0"/>
              <a:t>We hope you liked the approach and look forward to more research exploring the heterogeneity of SDG attention in EU project proposals</a:t>
            </a:r>
            <a:endParaRPr lang="en-BE" dirty="0"/>
          </a:p>
        </p:txBody>
      </p:sp>
      <p:sp>
        <p:nvSpPr>
          <p:cNvPr id="3" name="TextBox 2">
            <a:extLst>
              <a:ext uri="{FF2B5EF4-FFF2-40B4-BE49-F238E27FC236}">
                <a16:creationId xmlns:a16="http://schemas.microsoft.com/office/drawing/2014/main" id="{7BB7D87B-2BC4-5DCE-46B3-F3352BECC374}"/>
              </a:ext>
            </a:extLst>
          </p:cNvPr>
          <p:cNvSpPr txBox="1"/>
          <p:nvPr/>
        </p:nvSpPr>
        <p:spPr>
          <a:xfrm>
            <a:off x="0" y="4388577"/>
            <a:ext cx="12192000" cy="523220"/>
          </a:xfrm>
          <a:prstGeom prst="rect">
            <a:avLst/>
          </a:prstGeom>
          <a:solidFill>
            <a:srgbClr val="92D050"/>
          </a:solidFill>
        </p:spPr>
        <p:txBody>
          <a:bodyPr wrap="square" rtlCol="0">
            <a:spAutoFit/>
          </a:bodyPr>
          <a:lstStyle/>
          <a:p>
            <a:pPr algn="r"/>
            <a:r>
              <a:rPr lang="en-GB" sz="2800" b="1" dirty="0"/>
              <a:t>https://sdgdashboard.streamlit.app</a:t>
            </a:r>
            <a:r>
              <a:rPr lang="en-GB" b="1" dirty="0"/>
              <a:t> </a:t>
            </a:r>
            <a:endParaRPr lang="en-BE" b="1" dirty="0"/>
          </a:p>
        </p:txBody>
      </p:sp>
      <p:sp>
        <p:nvSpPr>
          <p:cNvPr id="4" name="TextBox 3">
            <a:extLst>
              <a:ext uri="{FF2B5EF4-FFF2-40B4-BE49-F238E27FC236}">
                <a16:creationId xmlns:a16="http://schemas.microsoft.com/office/drawing/2014/main" id="{D4309E19-E809-FAC7-5CCB-220DEC299B32}"/>
              </a:ext>
            </a:extLst>
          </p:cNvPr>
          <p:cNvSpPr txBox="1"/>
          <p:nvPr/>
        </p:nvSpPr>
        <p:spPr>
          <a:xfrm>
            <a:off x="0" y="5160063"/>
            <a:ext cx="12192000" cy="1200329"/>
          </a:xfrm>
          <a:prstGeom prst="rect">
            <a:avLst/>
          </a:prstGeom>
          <a:solidFill>
            <a:srgbClr val="92D050"/>
          </a:solidFill>
        </p:spPr>
        <p:txBody>
          <a:bodyPr wrap="square" rtlCol="0">
            <a:spAutoFit/>
          </a:bodyPr>
          <a:lstStyle/>
          <a:p>
            <a:pPr algn="r"/>
            <a:r>
              <a:rPr lang="en-GB" sz="2400" dirty="0"/>
              <a:t>Boudt, K., Inghels, Y., &amp; Spithoven, A. (2024). Trac (k) </a:t>
            </a:r>
            <a:r>
              <a:rPr lang="en-GB" sz="2400" dirty="0" err="1"/>
              <a:t>ing</a:t>
            </a:r>
            <a:r>
              <a:rPr lang="en-GB" sz="2400" dirty="0"/>
              <a:t> the trajectory: Mapping Sustainable Development Goal 8 in EU-funded research projects (No. 24/1084). Ghent University, Faculty of Economics and Business Administration.</a:t>
            </a:r>
            <a:endParaRPr lang="en-BE" sz="1600" dirty="0"/>
          </a:p>
        </p:txBody>
      </p:sp>
    </p:spTree>
    <p:extLst>
      <p:ext uri="{BB962C8B-B14F-4D97-AF65-F5344CB8AC3E}">
        <p14:creationId xmlns:p14="http://schemas.microsoft.com/office/powerpoint/2010/main" val="60338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C012F7-6273-D4AB-9074-953CF15103C6}"/>
              </a:ext>
            </a:extLst>
          </p:cNvPr>
          <p:cNvSpPr>
            <a:spLocks noGrp="1"/>
          </p:cNvSpPr>
          <p:nvPr>
            <p:ph type="title"/>
          </p:nvPr>
        </p:nvSpPr>
        <p:spPr>
          <a:xfrm>
            <a:off x="549441" y="461380"/>
            <a:ext cx="11093118" cy="1276985"/>
          </a:xfrm>
        </p:spPr>
        <p:txBody>
          <a:bodyPr>
            <a:normAutofit/>
          </a:bodyPr>
          <a:lstStyle/>
          <a:p>
            <a:r>
              <a:rPr lang="en-US" sz="3600" dirty="0"/>
              <a:t>A multi-billion budget that more than doubled in 2007 </a:t>
            </a:r>
            <a:br>
              <a:rPr lang="en-US" sz="3600" dirty="0">
                <a:solidFill>
                  <a:schemeClr val="bg1">
                    <a:lumMod val="50000"/>
                  </a:schemeClr>
                </a:solidFill>
              </a:rPr>
            </a:br>
            <a:endParaRPr lang="nl-BE" sz="3600" dirty="0">
              <a:solidFill>
                <a:schemeClr val="bg1">
                  <a:lumMod val="50000"/>
                </a:schemeClr>
              </a:solidFill>
              <a:latin typeface="+mn-lt"/>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20C62805-9948-D8C3-80F7-841D31B53F67}"/>
              </a:ext>
            </a:extLst>
          </p:cNvPr>
          <p:cNvSpPr txBox="1"/>
          <p:nvPr/>
        </p:nvSpPr>
        <p:spPr>
          <a:xfrm>
            <a:off x="2253315" y="6443293"/>
            <a:ext cx="5577205" cy="276999"/>
          </a:xfrm>
          <a:prstGeom prst="rect">
            <a:avLst/>
          </a:prstGeom>
          <a:noFill/>
        </p:spPr>
        <p:txBody>
          <a:bodyPr wrap="square" rtlCol="0">
            <a:spAutoFit/>
          </a:bodyPr>
          <a:lstStyle/>
          <a:p>
            <a:r>
              <a:rPr lang="nl-BE" sz="1200" i="1" dirty="0"/>
              <a:t>* Budgets are deflated using the IMF CPI at the Programmes starting years (2015=100)</a:t>
            </a:r>
          </a:p>
        </p:txBody>
      </p:sp>
      <p:pic>
        <p:nvPicPr>
          <p:cNvPr id="11" name="Picture 10">
            <a:extLst>
              <a:ext uri="{FF2B5EF4-FFF2-40B4-BE49-F238E27FC236}">
                <a16:creationId xmlns:a16="http://schemas.microsoft.com/office/drawing/2014/main" id="{DF729CCD-ACCD-FEF3-B462-7C81B9C080D3}"/>
              </a:ext>
            </a:extLst>
          </p:cNvPr>
          <p:cNvPicPr>
            <a:picLocks noChangeAspect="1"/>
          </p:cNvPicPr>
          <p:nvPr/>
        </p:nvPicPr>
        <p:blipFill>
          <a:blip r:embed="rId2"/>
          <a:stretch>
            <a:fillRect/>
          </a:stretch>
        </p:blipFill>
        <p:spPr>
          <a:xfrm>
            <a:off x="1235772" y="1487157"/>
            <a:ext cx="9191096" cy="4832175"/>
          </a:xfrm>
          <a:prstGeom prst="rect">
            <a:avLst/>
          </a:prstGeom>
        </p:spPr>
      </p:pic>
      <p:sp>
        <p:nvSpPr>
          <p:cNvPr id="12" name="TextBox 11">
            <a:extLst>
              <a:ext uri="{FF2B5EF4-FFF2-40B4-BE49-F238E27FC236}">
                <a16:creationId xmlns:a16="http://schemas.microsoft.com/office/drawing/2014/main" id="{2EBEBB51-5A33-534A-0EBC-A3397CF7FFDD}"/>
              </a:ext>
            </a:extLst>
          </p:cNvPr>
          <p:cNvSpPr txBox="1"/>
          <p:nvPr/>
        </p:nvSpPr>
        <p:spPr>
          <a:xfrm>
            <a:off x="4765952" y="2501185"/>
            <a:ext cx="3325254" cy="830997"/>
          </a:xfrm>
          <a:prstGeom prst="rect">
            <a:avLst/>
          </a:prstGeom>
          <a:solidFill>
            <a:schemeClr val="bg1"/>
          </a:solidFill>
          <a:ln>
            <a:solidFill>
              <a:schemeClr val="tx1"/>
            </a:solidFill>
          </a:ln>
        </p:spPr>
        <p:txBody>
          <a:bodyPr wrap="square" rtlCol="0">
            <a:spAutoFit/>
          </a:bodyPr>
          <a:lstStyle/>
          <a:p>
            <a:r>
              <a:rPr lang="en-US" sz="800" b="0" dirty="0">
                <a:solidFill>
                  <a:srgbClr val="333333"/>
                </a:solidFill>
                <a:effectLst/>
                <a:latin typeface="Tahoma" panose="020B0604030504040204" pitchFamily="34" charset="0"/>
              </a:rPr>
              <a:t>‘Given the widely supported </a:t>
            </a:r>
            <a:r>
              <a:rPr lang="en-US" sz="800" b="1" dirty="0">
                <a:solidFill>
                  <a:srgbClr val="333333"/>
                </a:solidFill>
                <a:effectLst/>
                <a:latin typeface="Tahoma" panose="020B0604030504040204" pitchFamily="34" charset="0"/>
              </a:rPr>
              <a:t>enlarged scope </a:t>
            </a:r>
            <a:r>
              <a:rPr lang="en-US" sz="800" b="0" dirty="0">
                <a:solidFill>
                  <a:srgbClr val="333333"/>
                </a:solidFill>
                <a:effectLst/>
                <a:latin typeface="Tahoma" panose="020B0604030504040204" pitchFamily="34" charset="0"/>
              </a:rPr>
              <a:t>[…] the need to enable the Community to meet new science and technology challenges […] to the effort of finding solutions to </a:t>
            </a:r>
            <a:r>
              <a:rPr lang="en-US" sz="800" b="1" dirty="0">
                <a:solidFill>
                  <a:srgbClr val="333333"/>
                </a:solidFill>
                <a:effectLst/>
                <a:latin typeface="Tahoma" panose="020B0604030504040204" pitchFamily="34" charset="0"/>
              </a:rPr>
              <a:t>climate change </a:t>
            </a:r>
            <a:r>
              <a:rPr lang="en-US" sz="800" dirty="0">
                <a:solidFill>
                  <a:srgbClr val="333333"/>
                </a:solidFill>
                <a:effectLst/>
                <a:latin typeface="Tahoma" panose="020B0604030504040204" pitchFamily="34" charset="0"/>
              </a:rPr>
              <a:t>and</a:t>
            </a:r>
            <a:r>
              <a:rPr lang="en-US" sz="800" b="1" dirty="0">
                <a:solidFill>
                  <a:srgbClr val="333333"/>
                </a:solidFill>
                <a:effectLst/>
                <a:latin typeface="Tahoma" panose="020B0604030504040204" pitchFamily="34" charset="0"/>
              </a:rPr>
              <a:t> </a:t>
            </a:r>
            <a:r>
              <a:rPr lang="en-US" sz="800" b="1" dirty="0">
                <a:solidFill>
                  <a:srgbClr val="A21942"/>
                </a:solidFill>
                <a:effectLst/>
                <a:latin typeface="Tahoma" panose="020B0604030504040204" pitchFamily="34" charset="0"/>
              </a:rPr>
              <a:t>sustainability</a:t>
            </a:r>
            <a:r>
              <a:rPr lang="en-US" sz="800" b="0" dirty="0">
                <a:solidFill>
                  <a:srgbClr val="333333"/>
                </a:solidFill>
                <a:effectLst/>
                <a:latin typeface="Tahoma" panose="020B0604030504040204" pitchFamily="34" charset="0"/>
              </a:rPr>
              <a:t>, […] as well as </a:t>
            </a:r>
            <a:r>
              <a:rPr lang="en-US" sz="800" dirty="0">
                <a:solidFill>
                  <a:srgbClr val="333333"/>
                </a:solidFill>
                <a:effectLst/>
                <a:latin typeface="Tahoma" panose="020B0604030504040204" pitchFamily="34" charset="0"/>
              </a:rPr>
              <a:t>reinvigoration of </a:t>
            </a:r>
            <a:r>
              <a:rPr lang="en-US" sz="800" b="1" dirty="0">
                <a:solidFill>
                  <a:srgbClr val="A21942"/>
                </a:solidFill>
                <a:effectLst/>
                <a:latin typeface="Tahoma" panose="020B0604030504040204" pitchFamily="34" charset="0"/>
              </a:rPr>
              <a:t>the Lisbon strategy</a:t>
            </a:r>
            <a:r>
              <a:rPr lang="en-US" sz="800" b="0" dirty="0">
                <a:solidFill>
                  <a:srgbClr val="333333"/>
                </a:solidFill>
                <a:effectLst/>
                <a:latin typeface="Tahoma" panose="020B0604030504040204" pitchFamily="34" charset="0"/>
              </a:rPr>
              <a:t>, there is a pressing need to </a:t>
            </a:r>
            <a:r>
              <a:rPr lang="en-US" sz="800" b="1" dirty="0">
                <a:solidFill>
                  <a:srgbClr val="333333"/>
                </a:solidFill>
                <a:effectLst/>
                <a:latin typeface="Tahoma" panose="020B0604030504040204" pitchFamily="34" charset="0"/>
              </a:rPr>
              <a:t>progressively increase double the EU research budget</a:t>
            </a:r>
            <a:r>
              <a:rPr lang="en-US" sz="800" b="1" i="0" dirty="0">
                <a:solidFill>
                  <a:srgbClr val="333333"/>
                </a:solidFill>
                <a:effectLst/>
                <a:latin typeface="Tahoma" panose="020B0604030504040204" pitchFamily="34" charset="0"/>
              </a:rPr>
              <a:t>’</a:t>
            </a:r>
            <a:r>
              <a:rPr lang="en-US" sz="800" i="0" dirty="0">
                <a:solidFill>
                  <a:srgbClr val="333333"/>
                </a:solidFill>
                <a:effectLst/>
                <a:latin typeface="Tahoma" panose="020B0604030504040204" pitchFamily="34" charset="0"/>
              </a:rPr>
              <a:t> (EC, 2006)</a:t>
            </a:r>
            <a:endParaRPr lang="nl-BE" sz="800" b="1" dirty="0"/>
          </a:p>
        </p:txBody>
      </p:sp>
      <p:cxnSp>
        <p:nvCxnSpPr>
          <p:cNvPr id="15" name="Straight Connector 14">
            <a:extLst>
              <a:ext uri="{FF2B5EF4-FFF2-40B4-BE49-F238E27FC236}">
                <a16:creationId xmlns:a16="http://schemas.microsoft.com/office/drawing/2014/main" id="{D2319E0E-573F-C0F2-729D-A5F28E2F813B}"/>
              </a:ext>
            </a:extLst>
          </p:cNvPr>
          <p:cNvCxnSpPr>
            <a:cxnSpLocks/>
          </p:cNvCxnSpPr>
          <p:nvPr/>
        </p:nvCxnSpPr>
        <p:spPr>
          <a:xfrm>
            <a:off x="7654961" y="3332182"/>
            <a:ext cx="0" cy="3101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6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AC9E-8641-2555-FB2B-760EE571E5DA}"/>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9B41DDDF-85C7-D575-19DE-AA92238F772F}"/>
              </a:ext>
            </a:extLst>
          </p:cNvPr>
          <p:cNvSpPr>
            <a:spLocks noGrp="1"/>
          </p:cNvSpPr>
          <p:nvPr>
            <p:ph idx="1"/>
          </p:nvPr>
        </p:nvSpPr>
        <p:spPr/>
        <p:txBody>
          <a:bodyPr/>
          <a:lstStyle/>
          <a:p>
            <a:endParaRPr lang="en-GB" dirty="0"/>
          </a:p>
          <a:p>
            <a:endParaRPr lang="en-GB" dirty="0"/>
          </a:p>
          <a:p>
            <a:pPr marL="457200" lvl="1" indent="0" algn="ctr">
              <a:buNone/>
            </a:pPr>
            <a:r>
              <a:rPr lang="en-US" sz="2800" dirty="0">
                <a:solidFill>
                  <a:prstClr val="black"/>
                </a:solidFill>
                <a:latin typeface="Calibri" panose="020F0502020204030204"/>
              </a:rPr>
              <a:t>100,000+ grants funded </a:t>
            </a:r>
          </a:p>
          <a:p>
            <a:pPr marL="457200" lvl="1" indent="0" algn="ctr">
              <a:buNone/>
            </a:pPr>
            <a:endParaRPr lang="en-US" sz="2800" dirty="0">
              <a:solidFill>
                <a:prstClr val="black"/>
              </a:solidFill>
              <a:latin typeface="Calibri" panose="020F0502020204030204"/>
            </a:endParaRPr>
          </a:p>
          <a:p>
            <a:pPr marL="457200" lvl="1" indent="0" algn="ctr">
              <a:buNone/>
            </a:pPr>
            <a:r>
              <a:rPr lang="en-US" sz="2800" dirty="0">
                <a:solidFill>
                  <a:prstClr val="black"/>
                </a:solidFill>
                <a:latin typeface="Calibri" panose="020F0502020204030204"/>
              </a:rPr>
              <a:t>How to summarize them using 17 meaningful dimensions?</a:t>
            </a:r>
            <a:r>
              <a:rPr lang="en-US" sz="4000" dirty="0">
                <a:solidFill>
                  <a:prstClr val="black"/>
                </a:solidFill>
                <a:latin typeface="Calibri" panose="020F0502020204030204"/>
              </a:rPr>
              <a:t>	</a:t>
            </a:r>
          </a:p>
        </p:txBody>
      </p:sp>
    </p:spTree>
    <p:extLst>
      <p:ext uri="{BB962C8B-B14F-4D97-AF65-F5344CB8AC3E}">
        <p14:creationId xmlns:p14="http://schemas.microsoft.com/office/powerpoint/2010/main" val="222119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FD12-D211-045A-370C-45724C4A1B61}"/>
              </a:ext>
            </a:extLst>
          </p:cNvPr>
          <p:cNvSpPr>
            <a:spLocks noGrp="1"/>
          </p:cNvSpPr>
          <p:nvPr>
            <p:ph type="title"/>
          </p:nvPr>
        </p:nvSpPr>
        <p:spPr>
          <a:xfrm>
            <a:off x="509535" y="175585"/>
            <a:ext cx="11561466" cy="1325563"/>
          </a:xfrm>
        </p:spPr>
        <p:txBody>
          <a:bodyPr/>
          <a:lstStyle/>
          <a:p>
            <a:r>
              <a:rPr lang="en-US" dirty="0"/>
              <a:t>Adoption by the UN of the SDGs on Jan 1 2016</a:t>
            </a:r>
            <a:endParaRPr lang="en-BE" dirty="0"/>
          </a:p>
        </p:txBody>
      </p:sp>
      <p:pic>
        <p:nvPicPr>
          <p:cNvPr id="5" name="Picture 4">
            <a:extLst>
              <a:ext uri="{FF2B5EF4-FFF2-40B4-BE49-F238E27FC236}">
                <a16:creationId xmlns:a16="http://schemas.microsoft.com/office/drawing/2014/main" id="{99CF3D51-89D6-04A6-79F9-68A830185B5E}"/>
              </a:ext>
            </a:extLst>
          </p:cNvPr>
          <p:cNvPicPr>
            <a:picLocks noChangeAspect="1"/>
          </p:cNvPicPr>
          <p:nvPr/>
        </p:nvPicPr>
        <p:blipFill>
          <a:blip r:embed="rId2"/>
          <a:stretch>
            <a:fillRect/>
          </a:stretch>
        </p:blipFill>
        <p:spPr>
          <a:xfrm>
            <a:off x="838200" y="1690688"/>
            <a:ext cx="4785004" cy="4809171"/>
          </a:xfrm>
          <a:prstGeom prst="rect">
            <a:avLst/>
          </a:prstGeom>
        </p:spPr>
      </p:pic>
      <p:sp>
        <p:nvSpPr>
          <p:cNvPr id="6" name="Content Placeholder 2">
            <a:extLst>
              <a:ext uri="{FF2B5EF4-FFF2-40B4-BE49-F238E27FC236}">
                <a16:creationId xmlns:a16="http://schemas.microsoft.com/office/drawing/2014/main" id="{A69762BC-6E21-1345-116C-7C67832CD888}"/>
              </a:ext>
            </a:extLst>
          </p:cNvPr>
          <p:cNvSpPr>
            <a:spLocks noGrp="1"/>
          </p:cNvSpPr>
          <p:nvPr>
            <p:ph idx="1"/>
          </p:nvPr>
        </p:nvSpPr>
        <p:spPr>
          <a:xfrm>
            <a:off x="6096000" y="2081976"/>
            <a:ext cx="5975001" cy="5158708"/>
          </a:xfrm>
        </p:spPr>
        <p:txBody>
          <a:bodyPr>
            <a:normAutofit lnSpcReduction="10000"/>
          </a:bodyPr>
          <a:lstStyle/>
          <a:p>
            <a:pPr>
              <a:buFont typeface="Calibri" panose="020F0502020204030204" pitchFamily="34" charset="0"/>
              <a:buChar char="‒"/>
            </a:pPr>
            <a:r>
              <a:rPr lang="en-GB" sz="2400" dirty="0"/>
              <a:t>The SDGs (building on the success of the Millennium Development Goals) aim to promote prosperity while protecting the planet. </a:t>
            </a:r>
          </a:p>
          <a:p>
            <a:pPr>
              <a:buFont typeface="Calibri" panose="020F0502020204030204" pitchFamily="34" charset="0"/>
              <a:buChar char="‒"/>
            </a:pPr>
            <a:endParaRPr lang="en-GB" sz="2400" dirty="0"/>
          </a:p>
          <a:p>
            <a:pPr>
              <a:buFont typeface="Calibri" panose="020F0502020204030204" pitchFamily="34" charset="0"/>
              <a:buChar char="‒"/>
            </a:pPr>
            <a:r>
              <a:rPr lang="en-GB" sz="2400" dirty="0"/>
              <a:t>Thematic approach: There are 17 SDGs</a:t>
            </a:r>
          </a:p>
          <a:p>
            <a:pPr>
              <a:buFont typeface="Calibri" panose="020F0502020204030204" pitchFamily="34" charset="0"/>
              <a:buChar char="‒"/>
            </a:pPr>
            <a:endParaRPr lang="en-GB" sz="2400" dirty="0"/>
          </a:p>
          <a:p>
            <a:pPr>
              <a:buFont typeface="Calibri" panose="020F0502020204030204" pitchFamily="34" charset="0"/>
              <a:buChar char="‒"/>
            </a:pPr>
            <a:r>
              <a:rPr lang="en-GB" sz="2400" dirty="0"/>
              <a:t>Common visualizations (SDG wheel, SDG cubes) seem to suggest that all SDGs are equally important</a:t>
            </a:r>
            <a:endParaRPr lang="en-US" sz="2400" dirty="0"/>
          </a:p>
          <a:p>
            <a:pPr>
              <a:buFont typeface="Calibri" panose="020F0502020204030204" pitchFamily="34" charset="0"/>
              <a:buChar char="‒"/>
            </a:pPr>
            <a:endParaRPr lang="en-US" sz="2400" dirty="0"/>
          </a:p>
          <a:p>
            <a:pPr marL="0" marR="0" lvl="0" indent="0" algn="l" defTabSz="914400" rtl="0" eaLnBrk="1" fontAlgn="auto" latinLnBrk="0" hangingPunct="1">
              <a:lnSpc>
                <a:spcPct val="90000"/>
              </a:lnSpc>
              <a:spcBef>
                <a:spcPts val="1000"/>
              </a:spcBef>
              <a:spcAft>
                <a:spcPts val="0"/>
              </a:spcAft>
              <a:buClrTx/>
              <a:buSzTx/>
              <a:buNone/>
              <a:tabLst/>
              <a:defRPr/>
            </a:pPr>
            <a:endParaRPr lang="en-US" sz="24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Calibri" panose="020F0502020204030204" pitchFamily="34" charset="0"/>
              <a:buChar char="‒"/>
              <a:tabLst/>
              <a:defRPr/>
            </a:pPr>
            <a:endParaRPr lang="en-US" sz="2400" dirty="0"/>
          </a:p>
          <a:p>
            <a:pPr marL="0" indent="0">
              <a:buNone/>
            </a:pPr>
            <a:r>
              <a:rPr lang="en-US" sz="1600" b="0" i="1" dirty="0">
                <a:solidFill>
                  <a:srgbClr val="374151"/>
                </a:solidFill>
                <a:effectLst/>
                <a:latin typeface="+mj-lt"/>
              </a:rPr>
              <a:t> </a:t>
            </a:r>
            <a:endParaRPr lang="nl-BE" sz="3600" i="1" dirty="0">
              <a:latin typeface="+mj-lt"/>
            </a:endParaRPr>
          </a:p>
        </p:txBody>
      </p:sp>
    </p:spTree>
    <p:extLst>
      <p:ext uri="{BB962C8B-B14F-4D97-AF65-F5344CB8AC3E}">
        <p14:creationId xmlns:p14="http://schemas.microsoft.com/office/powerpoint/2010/main" val="407692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135F-5A3E-22C2-393F-C2FD16A812DC}"/>
              </a:ext>
            </a:extLst>
          </p:cNvPr>
          <p:cNvSpPr>
            <a:spLocks noGrp="1"/>
          </p:cNvSpPr>
          <p:nvPr>
            <p:ph type="title"/>
          </p:nvPr>
        </p:nvSpPr>
        <p:spPr/>
        <p:txBody>
          <a:bodyPr/>
          <a:lstStyle/>
          <a:p>
            <a:r>
              <a:rPr lang="en-GB" dirty="0"/>
              <a:t>Not all SDGs should be funded equally</a:t>
            </a:r>
            <a:endParaRPr lang="en-BE" dirty="0"/>
          </a:p>
        </p:txBody>
      </p:sp>
      <p:sp>
        <p:nvSpPr>
          <p:cNvPr id="3" name="Content Placeholder 2">
            <a:extLst>
              <a:ext uri="{FF2B5EF4-FFF2-40B4-BE49-F238E27FC236}">
                <a16:creationId xmlns:a16="http://schemas.microsoft.com/office/drawing/2014/main" id="{E3B19A93-7AD4-713D-411C-C5C74C26FD13}"/>
              </a:ext>
            </a:extLst>
          </p:cNvPr>
          <p:cNvSpPr>
            <a:spLocks noGrp="1"/>
          </p:cNvSpPr>
          <p:nvPr>
            <p:ph idx="1"/>
          </p:nvPr>
        </p:nvSpPr>
        <p:spPr/>
        <p:txBody>
          <a:bodyPr>
            <a:normAutofit/>
          </a:bodyPr>
          <a:lstStyle/>
          <a:p>
            <a:r>
              <a:rPr lang="en-GB" dirty="0"/>
              <a:t>Are all SDGs equal in term of research budget allocation?</a:t>
            </a:r>
          </a:p>
          <a:p>
            <a:pPr lvl="1"/>
            <a:r>
              <a:rPr lang="en-GB" dirty="0"/>
              <a:t>Of course not! </a:t>
            </a:r>
          </a:p>
          <a:p>
            <a:pPr lvl="1"/>
            <a:r>
              <a:rPr lang="nl-BE" dirty="0" err="1"/>
              <a:t>Efficient</a:t>
            </a:r>
            <a:r>
              <a:rPr lang="nl-BE" dirty="0"/>
              <a:t> research </a:t>
            </a:r>
            <a:r>
              <a:rPr lang="nl-BE" dirty="0" err="1"/>
              <a:t>financing</a:t>
            </a:r>
            <a:r>
              <a:rPr lang="nl-BE" dirty="0"/>
              <a:t> </a:t>
            </a:r>
            <a:r>
              <a:rPr lang="nl-BE" dirty="0" err="1"/>
              <a:t>should</a:t>
            </a:r>
            <a:r>
              <a:rPr lang="nl-BE" dirty="0"/>
              <a:t> </a:t>
            </a:r>
            <a:r>
              <a:rPr lang="nl-BE" dirty="0" err="1"/>
              <a:t>overweight</a:t>
            </a:r>
            <a:r>
              <a:rPr lang="nl-BE" dirty="0"/>
              <a:t> </a:t>
            </a:r>
            <a:r>
              <a:rPr lang="nl-BE" dirty="0" err="1"/>
              <a:t>the</a:t>
            </a:r>
            <a:r>
              <a:rPr lang="nl-BE" dirty="0"/>
              <a:t> </a:t>
            </a:r>
            <a:r>
              <a:rPr lang="nl-BE" dirty="0" err="1"/>
              <a:t>SDGs</a:t>
            </a:r>
            <a:r>
              <a:rPr lang="nl-BE" dirty="0"/>
              <a:t> for </a:t>
            </a:r>
            <a:r>
              <a:rPr lang="nl-BE" dirty="0" err="1"/>
              <a:t>which</a:t>
            </a:r>
            <a:r>
              <a:rPr lang="nl-BE" dirty="0"/>
              <a:t> R&amp;I has </a:t>
            </a:r>
            <a:r>
              <a:rPr lang="nl-BE" dirty="0" err="1"/>
              <a:t>the</a:t>
            </a:r>
            <a:r>
              <a:rPr lang="nl-BE" dirty="0"/>
              <a:t> </a:t>
            </a:r>
            <a:r>
              <a:rPr lang="nl-BE" dirty="0" err="1"/>
              <a:t>potential</a:t>
            </a:r>
            <a:r>
              <a:rPr lang="nl-BE" dirty="0"/>
              <a:t> </a:t>
            </a:r>
            <a:r>
              <a:rPr lang="nl-BE" dirty="0" err="1"/>
              <a:t>to</a:t>
            </a:r>
            <a:r>
              <a:rPr lang="nl-BE" dirty="0"/>
              <a:t> </a:t>
            </a:r>
            <a:r>
              <a:rPr lang="nl-BE" dirty="0" err="1"/>
              <a:t>contribute</a:t>
            </a:r>
            <a:r>
              <a:rPr lang="nl-BE" dirty="0"/>
              <a:t> most in </a:t>
            </a:r>
            <a:r>
              <a:rPr lang="nl-BE" dirty="0" err="1"/>
              <a:t>progress</a:t>
            </a:r>
            <a:endParaRPr lang="nl-BE" dirty="0"/>
          </a:p>
          <a:p>
            <a:pPr lvl="1"/>
            <a:r>
              <a:rPr lang="nl-BE" dirty="0" err="1"/>
              <a:t>That</a:t>
            </a:r>
            <a:r>
              <a:rPr lang="nl-BE" dirty="0"/>
              <a:t> </a:t>
            </a:r>
            <a:r>
              <a:rPr lang="nl-BE" dirty="0" err="1"/>
              <a:t>potential</a:t>
            </a:r>
            <a:r>
              <a:rPr lang="nl-BE" dirty="0"/>
              <a:t> </a:t>
            </a:r>
            <a:r>
              <a:rPr lang="nl-BE" dirty="0" err="1"/>
              <a:t>should</a:t>
            </a:r>
            <a:r>
              <a:rPr lang="nl-BE" dirty="0"/>
              <a:t> </a:t>
            </a:r>
            <a:r>
              <a:rPr lang="nl-BE" dirty="0" err="1"/>
              <a:t>be</a:t>
            </a:r>
            <a:r>
              <a:rPr lang="nl-BE" dirty="0"/>
              <a:t> time-</a:t>
            </a:r>
            <a:r>
              <a:rPr lang="nl-BE" dirty="0" err="1"/>
              <a:t>varying</a:t>
            </a:r>
            <a:r>
              <a:rPr lang="nl-BE" dirty="0"/>
              <a:t>:</a:t>
            </a:r>
          </a:p>
          <a:p>
            <a:pPr lvl="2"/>
            <a:r>
              <a:rPr lang="nl-BE" dirty="0"/>
              <a:t>Ever </a:t>
            </a:r>
            <a:r>
              <a:rPr lang="nl-BE" dirty="0" err="1"/>
              <a:t>evolving</a:t>
            </a:r>
            <a:r>
              <a:rPr lang="nl-BE" dirty="0"/>
              <a:t> research frontier</a:t>
            </a:r>
          </a:p>
          <a:p>
            <a:pPr lvl="2"/>
            <a:r>
              <a:rPr lang="nl-BE" dirty="0" err="1"/>
              <a:t>Changing</a:t>
            </a:r>
            <a:r>
              <a:rPr lang="nl-BE" dirty="0"/>
              <a:t> policy </a:t>
            </a:r>
            <a:r>
              <a:rPr lang="nl-BE" dirty="0" err="1"/>
              <a:t>preferences</a:t>
            </a:r>
            <a:r>
              <a:rPr lang="nl-BE" dirty="0"/>
              <a:t> </a:t>
            </a:r>
          </a:p>
          <a:p>
            <a:pPr lvl="2"/>
            <a:r>
              <a:rPr lang="nl-BE" dirty="0" err="1"/>
              <a:t>Examples</a:t>
            </a:r>
            <a:r>
              <a:rPr lang="nl-BE" dirty="0"/>
              <a:t>:</a:t>
            </a:r>
          </a:p>
          <a:p>
            <a:pPr lvl="3"/>
            <a:r>
              <a:rPr lang="nl-BE" dirty="0"/>
              <a:t>Research on wind as a source of clean and </a:t>
            </a:r>
            <a:r>
              <a:rPr lang="nl-BE" dirty="0" err="1"/>
              <a:t>affordable</a:t>
            </a:r>
            <a:r>
              <a:rPr lang="nl-BE" dirty="0"/>
              <a:t> energy (SDG 7)</a:t>
            </a:r>
          </a:p>
          <a:p>
            <a:pPr lvl="3"/>
            <a:r>
              <a:rPr lang="nl-BE" dirty="0"/>
              <a:t>Research on </a:t>
            </a:r>
            <a:r>
              <a:rPr lang="nl-BE" dirty="0" err="1"/>
              <a:t>climate</a:t>
            </a:r>
            <a:r>
              <a:rPr lang="nl-BE" dirty="0"/>
              <a:t> change (SDG 13)</a:t>
            </a:r>
          </a:p>
          <a:p>
            <a:pPr lvl="1"/>
            <a:endParaRPr lang="nl-BE" dirty="0"/>
          </a:p>
          <a:p>
            <a:pPr marL="0" indent="0">
              <a:buNone/>
            </a:pPr>
            <a:endParaRPr lang="nl-BE" sz="2800" dirty="0"/>
          </a:p>
          <a:p>
            <a:endParaRPr lang="en-BE" dirty="0"/>
          </a:p>
        </p:txBody>
      </p:sp>
    </p:spTree>
    <p:extLst>
      <p:ext uri="{BB962C8B-B14F-4D97-AF65-F5344CB8AC3E}">
        <p14:creationId xmlns:p14="http://schemas.microsoft.com/office/powerpoint/2010/main" val="393055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91EF-34CF-F722-957C-9C2A180185C5}"/>
              </a:ext>
            </a:extLst>
          </p:cNvPr>
          <p:cNvSpPr>
            <a:spLocks noGrp="1"/>
          </p:cNvSpPr>
          <p:nvPr>
            <p:ph type="title"/>
          </p:nvPr>
        </p:nvSpPr>
        <p:spPr/>
        <p:txBody>
          <a:bodyPr/>
          <a:lstStyle/>
          <a:p>
            <a:r>
              <a:rPr lang="en-GB" dirty="0"/>
              <a:t>Data about funded research (CORDIS)</a:t>
            </a:r>
            <a:endParaRPr lang="en-BE" dirty="0"/>
          </a:p>
        </p:txBody>
      </p:sp>
      <p:pic>
        <p:nvPicPr>
          <p:cNvPr id="8" name="Picture 7">
            <a:extLst>
              <a:ext uri="{FF2B5EF4-FFF2-40B4-BE49-F238E27FC236}">
                <a16:creationId xmlns:a16="http://schemas.microsoft.com/office/drawing/2014/main" id="{FBD35194-F21E-6EFA-E7F1-1EBCFD768FC7}"/>
              </a:ext>
            </a:extLst>
          </p:cNvPr>
          <p:cNvPicPr>
            <a:picLocks noChangeAspect="1"/>
          </p:cNvPicPr>
          <p:nvPr/>
        </p:nvPicPr>
        <p:blipFill>
          <a:blip r:embed="rId2"/>
          <a:stretch>
            <a:fillRect/>
          </a:stretch>
        </p:blipFill>
        <p:spPr>
          <a:xfrm>
            <a:off x="376086" y="1306285"/>
            <a:ext cx="6969390" cy="5410200"/>
          </a:xfrm>
          <a:prstGeom prst="rect">
            <a:avLst/>
          </a:prstGeom>
        </p:spPr>
      </p:pic>
      <p:sp>
        <p:nvSpPr>
          <p:cNvPr id="9" name="Content Placeholder 2">
            <a:extLst>
              <a:ext uri="{FF2B5EF4-FFF2-40B4-BE49-F238E27FC236}">
                <a16:creationId xmlns:a16="http://schemas.microsoft.com/office/drawing/2014/main" id="{12F37BCE-7748-7FF5-690F-D18C8E467520}"/>
              </a:ext>
            </a:extLst>
          </p:cNvPr>
          <p:cNvSpPr>
            <a:spLocks noGrp="1"/>
          </p:cNvSpPr>
          <p:nvPr>
            <p:ph idx="1"/>
          </p:nvPr>
        </p:nvSpPr>
        <p:spPr>
          <a:xfrm>
            <a:off x="7345476" y="1617889"/>
            <a:ext cx="4770324" cy="5098595"/>
          </a:xfrm>
        </p:spPr>
        <p:txBody>
          <a:bodyPr>
            <a:normAutofit lnSpcReduction="10000"/>
          </a:bodyPr>
          <a:lstStyle/>
          <a:p>
            <a:r>
              <a:rPr lang="nl-BE" dirty="0"/>
              <a:t>Cordis is </a:t>
            </a:r>
            <a:r>
              <a:rPr lang="nl-BE" b="1" dirty="0" err="1"/>
              <a:t>waow</a:t>
            </a:r>
            <a:r>
              <a:rPr lang="nl-BE" b="1" dirty="0"/>
              <a:t>! </a:t>
            </a:r>
          </a:p>
          <a:p>
            <a:r>
              <a:rPr lang="en-US" sz="2800" dirty="0">
                <a:solidFill>
                  <a:prstClr val="black"/>
                </a:solidFill>
                <a:latin typeface="Calibri" panose="020F0502020204030204"/>
              </a:rPr>
              <a:t>100,000+ grants  </a:t>
            </a:r>
            <a:endParaRPr lang="nl-BE" dirty="0"/>
          </a:p>
          <a:p>
            <a:r>
              <a:rPr lang="nl-BE" dirty="0" err="1"/>
              <a:t>Title</a:t>
            </a:r>
            <a:r>
              <a:rPr lang="nl-BE" dirty="0"/>
              <a:t>, project </a:t>
            </a:r>
            <a:r>
              <a:rPr lang="nl-BE" dirty="0" err="1"/>
              <a:t>description</a:t>
            </a:r>
            <a:r>
              <a:rPr lang="nl-BE" dirty="0"/>
              <a:t>, </a:t>
            </a:r>
            <a:r>
              <a:rPr lang="nl-BE" dirty="0" err="1"/>
              <a:t>FoS</a:t>
            </a:r>
            <a:r>
              <a:rPr lang="nl-BE" dirty="0"/>
              <a:t>, </a:t>
            </a:r>
            <a:r>
              <a:rPr lang="nl-BE" dirty="0" err="1"/>
              <a:t>keywords</a:t>
            </a:r>
            <a:r>
              <a:rPr lang="nl-BE" dirty="0"/>
              <a:t>, budget, … are </a:t>
            </a:r>
            <a:r>
              <a:rPr lang="nl-BE" dirty="0" err="1"/>
              <a:t>available</a:t>
            </a:r>
            <a:endParaRPr lang="nl-BE" dirty="0"/>
          </a:p>
          <a:p>
            <a:endParaRPr lang="nl-BE" dirty="0"/>
          </a:p>
          <a:p>
            <a:r>
              <a:rPr lang="nl-BE" dirty="0" err="1"/>
              <a:t>One</a:t>
            </a:r>
            <a:r>
              <a:rPr lang="nl-BE" dirty="0"/>
              <a:t> information is missing: SDG</a:t>
            </a:r>
          </a:p>
          <a:p>
            <a:pPr lvl="1"/>
            <a:r>
              <a:rPr lang="nl-BE" dirty="0"/>
              <a:t>SDG is </a:t>
            </a:r>
            <a:r>
              <a:rPr lang="nl-BE" dirty="0" err="1"/>
              <a:t>not</a:t>
            </a:r>
            <a:r>
              <a:rPr lang="nl-BE" dirty="0"/>
              <a:t> </a:t>
            </a:r>
            <a:r>
              <a:rPr lang="nl-BE" dirty="0" err="1"/>
              <a:t>self-reported</a:t>
            </a:r>
            <a:r>
              <a:rPr lang="nl-BE" dirty="0"/>
              <a:t>, </a:t>
            </a:r>
            <a:r>
              <a:rPr lang="nl-BE" dirty="0" err="1"/>
              <a:t>would</a:t>
            </a:r>
            <a:r>
              <a:rPr lang="nl-BE" dirty="0"/>
              <a:t> </a:t>
            </a:r>
            <a:r>
              <a:rPr lang="nl-BE" dirty="0" err="1"/>
              <a:t>also</a:t>
            </a:r>
            <a:r>
              <a:rPr lang="nl-BE" dirty="0"/>
              <a:t> </a:t>
            </a:r>
            <a:r>
              <a:rPr lang="nl-BE" dirty="0" err="1"/>
              <a:t>not</a:t>
            </a:r>
            <a:r>
              <a:rPr lang="nl-BE" dirty="0"/>
              <a:t> </a:t>
            </a:r>
            <a:r>
              <a:rPr lang="nl-BE" dirty="0" err="1"/>
              <a:t>be</a:t>
            </a:r>
            <a:r>
              <a:rPr lang="nl-BE" dirty="0"/>
              <a:t> </a:t>
            </a:r>
            <a:r>
              <a:rPr lang="nl-BE" dirty="0" err="1"/>
              <a:t>possible</a:t>
            </a:r>
            <a:r>
              <a:rPr lang="nl-BE" dirty="0"/>
              <a:t> pre-2016</a:t>
            </a:r>
          </a:p>
          <a:p>
            <a:pPr lvl="1"/>
            <a:r>
              <a:rPr lang="nl-BE" dirty="0" err="1"/>
              <a:t>also</a:t>
            </a:r>
            <a:r>
              <a:rPr lang="nl-BE" dirty="0"/>
              <a:t> no </a:t>
            </a:r>
            <a:r>
              <a:rPr lang="nl-BE" dirty="0" err="1"/>
              <a:t>automated</a:t>
            </a:r>
            <a:r>
              <a:rPr lang="nl-BE" dirty="0"/>
              <a:t> SDG </a:t>
            </a:r>
            <a:r>
              <a:rPr lang="nl-BE" dirty="0" err="1"/>
              <a:t>labelling</a:t>
            </a:r>
            <a:endParaRPr lang="nl-BE" dirty="0"/>
          </a:p>
          <a:p>
            <a:pPr lvl="1"/>
            <a:r>
              <a:rPr lang="nl-BE" dirty="0" err="1"/>
              <a:t>Except</a:t>
            </a:r>
            <a:r>
              <a:rPr lang="nl-BE" dirty="0"/>
              <a:t> for…</a:t>
            </a:r>
          </a:p>
        </p:txBody>
      </p:sp>
    </p:spTree>
    <p:extLst>
      <p:ext uri="{BB962C8B-B14F-4D97-AF65-F5344CB8AC3E}">
        <p14:creationId xmlns:p14="http://schemas.microsoft.com/office/powerpoint/2010/main" val="206974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91EF-34CF-F722-957C-9C2A180185C5}"/>
              </a:ext>
            </a:extLst>
          </p:cNvPr>
          <p:cNvSpPr>
            <a:spLocks noGrp="1"/>
          </p:cNvSpPr>
          <p:nvPr>
            <p:ph type="title"/>
          </p:nvPr>
        </p:nvSpPr>
        <p:spPr/>
        <p:txBody>
          <a:bodyPr/>
          <a:lstStyle/>
          <a:p>
            <a:r>
              <a:rPr lang="en-GB" dirty="0"/>
              <a:t>… the research output</a:t>
            </a:r>
            <a:endParaRPr lang="en-BE" dirty="0"/>
          </a:p>
        </p:txBody>
      </p:sp>
      <p:sp>
        <p:nvSpPr>
          <p:cNvPr id="3" name="Content Placeholder 2">
            <a:extLst>
              <a:ext uri="{FF2B5EF4-FFF2-40B4-BE49-F238E27FC236}">
                <a16:creationId xmlns:a16="http://schemas.microsoft.com/office/drawing/2014/main" id="{003573B0-A831-6E0A-9003-61E70B93DC27}"/>
              </a:ext>
            </a:extLst>
          </p:cNvPr>
          <p:cNvSpPr>
            <a:spLocks noGrp="1"/>
          </p:cNvSpPr>
          <p:nvPr>
            <p:ph idx="1"/>
          </p:nvPr>
        </p:nvSpPr>
        <p:spPr>
          <a:xfrm>
            <a:off x="5682342" y="1825625"/>
            <a:ext cx="5671457" cy="4351338"/>
          </a:xfrm>
        </p:spPr>
        <p:txBody>
          <a:bodyPr>
            <a:normAutofit fontScale="92500" lnSpcReduction="10000"/>
          </a:bodyPr>
          <a:lstStyle/>
          <a:p>
            <a:r>
              <a:rPr lang="en-GB" dirty="0" err="1"/>
              <a:t>OpenAIRE</a:t>
            </a:r>
            <a:r>
              <a:rPr lang="en-GB" dirty="0"/>
              <a:t> publishes summary information about the SDGs in the research outputs</a:t>
            </a:r>
          </a:p>
          <a:p>
            <a:pPr lvl="1"/>
            <a:r>
              <a:rPr lang="en-GB" dirty="0"/>
              <a:t>This is lagging</a:t>
            </a:r>
          </a:p>
          <a:p>
            <a:pPr lvl="1"/>
            <a:r>
              <a:rPr lang="en-GB" dirty="0"/>
              <a:t>Only reflects the research projects with output</a:t>
            </a:r>
          </a:p>
          <a:p>
            <a:pPr lvl="1"/>
            <a:r>
              <a:rPr lang="en-GB" dirty="0"/>
              <a:t>Obtained using a </a:t>
            </a:r>
            <a:r>
              <a:rPr lang="en-GB" dirty="0" err="1"/>
              <a:t>blackbox</a:t>
            </a:r>
            <a:r>
              <a:rPr lang="en-GB" dirty="0"/>
              <a:t> ML approach (</a:t>
            </a:r>
            <a:r>
              <a:rPr lang="en-GB" dirty="0" err="1"/>
              <a:t>Scinobo</a:t>
            </a:r>
            <a:r>
              <a:rPr lang="en-GB" dirty="0"/>
              <a:t>)</a:t>
            </a:r>
          </a:p>
          <a:p>
            <a:pPr lvl="1"/>
            <a:endParaRPr lang="en-GB" dirty="0"/>
          </a:p>
          <a:p>
            <a:r>
              <a:rPr lang="en-GB" dirty="0"/>
              <a:t>Limited flexibility for research funding effectiveness evaluation</a:t>
            </a:r>
          </a:p>
          <a:p>
            <a:pPr lvl="1"/>
            <a:r>
              <a:rPr lang="en-GB" dirty="0"/>
              <a:t>Drilldown to targets</a:t>
            </a:r>
          </a:p>
          <a:p>
            <a:pPr lvl="1"/>
            <a:r>
              <a:rPr lang="en-GB" dirty="0"/>
              <a:t>Connections between SDGs </a:t>
            </a:r>
            <a:endParaRPr lang="en-BE" dirty="0"/>
          </a:p>
        </p:txBody>
      </p:sp>
      <p:pic>
        <p:nvPicPr>
          <p:cNvPr id="5" name="Picture 4">
            <a:extLst>
              <a:ext uri="{FF2B5EF4-FFF2-40B4-BE49-F238E27FC236}">
                <a16:creationId xmlns:a16="http://schemas.microsoft.com/office/drawing/2014/main" id="{C67B35BF-4FB2-F032-F2E3-EA4402CFE4EC}"/>
              </a:ext>
            </a:extLst>
          </p:cNvPr>
          <p:cNvPicPr>
            <a:picLocks noChangeAspect="1"/>
          </p:cNvPicPr>
          <p:nvPr/>
        </p:nvPicPr>
        <p:blipFill>
          <a:blip r:embed="rId2"/>
          <a:stretch>
            <a:fillRect/>
          </a:stretch>
        </p:blipFill>
        <p:spPr>
          <a:xfrm>
            <a:off x="637688" y="1637167"/>
            <a:ext cx="4537108" cy="4948237"/>
          </a:xfrm>
          <a:prstGeom prst="rect">
            <a:avLst/>
          </a:prstGeom>
        </p:spPr>
      </p:pic>
    </p:spTree>
    <p:extLst>
      <p:ext uri="{BB962C8B-B14F-4D97-AF65-F5344CB8AC3E}">
        <p14:creationId xmlns:p14="http://schemas.microsoft.com/office/powerpoint/2010/main" val="50987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D3DD-CD07-7AD4-240A-6092C5679240}"/>
              </a:ext>
            </a:extLst>
          </p:cNvPr>
          <p:cNvSpPr>
            <a:spLocks noGrp="1"/>
          </p:cNvSpPr>
          <p:nvPr>
            <p:ph type="title"/>
          </p:nvPr>
        </p:nvSpPr>
        <p:spPr/>
        <p:txBody>
          <a:bodyPr/>
          <a:lstStyle/>
          <a:p>
            <a:r>
              <a:rPr lang="en-GB" dirty="0"/>
              <a:t>The research gap that we aim to fill</a:t>
            </a:r>
            <a:endParaRPr lang="en-BE" dirty="0"/>
          </a:p>
        </p:txBody>
      </p:sp>
      <p:sp>
        <p:nvSpPr>
          <p:cNvPr id="3" name="Rectangle 2">
            <a:extLst>
              <a:ext uri="{FF2B5EF4-FFF2-40B4-BE49-F238E27FC236}">
                <a16:creationId xmlns:a16="http://schemas.microsoft.com/office/drawing/2014/main" id="{3529639E-B474-DC54-DD50-42FFD1127BED}"/>
              </a:ext>
            </a:extLst>
          </p:cNvPr>
          <p:cNvSpPr/>
          <p:nvPr/>
        </p:nvSpPr>
        <p:spPr>
          <a:xfrm>
            <a:off x="887392" y="4936087"/>
            <a:ext cx="4500564" cy="155678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mj-lt"/>
                <a:ea typeface="Lato" panose="020F0502020204030203" pitchFamily="34" charset="0"/>
                <a:cs typeface="Lato" panose="020F0502020204030203" pitchFamily="34" charset="0"/>
                <a:sym typeface="Wingdings" panose="05000000000000000000" pitchFamily="2" charset="2"/>
              </a:rPr>
              <a:t>Project2SDG</a:t>
            </a:r>
          </a:p>
          <a:p>
            <a:pPr algn="ctr"/>
            <a:r>
              <a:rPr lang="en-US" sz="2600" dirty="0">
                <a:solidFill>
                  <a:schemeClr val="tx1"/>
                </a:solidFill>
                <a:latin typeface="+mj-lt"/>
                <a:ea typeface="Lato" panose="020F0502020204030203" pitchFamily="34" charset="0"/>
                <a:cs typeface="Lato" panose="020F0502020204030203" pitchFamily="34" charset="0"/>
                <a:sym typeface="Wingdings" panose="05000000000000000000" pitchFamily="2" charset="2"/>
              </a:rPr>
              <a:t>(Cordis: funded)</a:t>
            </a:r>
          </a:p>
          <a:p>
            <a:pPr algn="ctr"/>
            <a:r>
              <a:rPr lang="en-US" sz="2600" dirty="0">
                <a:solidFill>
                  <a:schemeClr val="tx1"/>
                </a:solidFill>
                <a:latin typeface="+mj-lt"/>
                <a:ea typeface="Lato" panose="020F0502020204030203" pitchFamily="34" charset="0"/>
                <a:cs typeface="Lato" panose="020F0502020204030203" pitchFamily="34" charset="0"/>
                <a:sym typeface="Wingdings" panose="05000000000000000000" pitchFamily="2" charset="2"/>
              </a:rPr>
              <a:t>(</a:t>
            </a:r>
            <a:r>
              <a:rPr lang="en-US" sz="2600" dirty="0" err="1">
                <a:solidFill>
                  <a:schemeClr val="tx1"/>
                </a:solidFill>
                <a:latin typeface="+mj-lt"/>
                <a:ea typeface="Lato" panose="020F0502020204030203" pitchFamily="34" charset="0"/>
                <a:cs typeface="Lato" panose="020F0502020204030203" pitchFamily="34" charset="0"/>
                <a:sym typeface="Wingdings" panose="05000000000000000000" pitchFamily="2" charset="2"/>
              </a:rPr>
              <a:t>eCorda</a:t>
            </a:r>
            <a:r>
              <a:rPr lang="en-US" sz="2600" dirty="0">
                <a:solidFill>
                  <a:schemeClr val="tx1"/>
                </a:solidFill>
                <a:latin typeface="+mj-lt"/>
                <a:ea typeface="Lato" panose="020F0502020204030203" pitchFamily="34" charset="0"/>
                <a:cs typeface="Lato" panose="020F0502020204030203" pitchFamily="34" charset="0"/>
                <a:sym typeface="Wingdings" panose="05000000000000000000" pitchFamily="2" charset="2"/>
              </a:rPr>
              <a:t>: all proposals)</a:t>
            </a:r>
            <a:endParaRPr lang="nl-BE" sz="2600" dirty="0">
              <a:solidFill>
                <a:schemeClr val="tx1"/>
              </a:solidFill>
              <a:latin typeface="+mj-lt"/>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F40F7E1D-5CA2-C0C9-C78A-537D474285AD}"/>
              </a:ext>
            </a:extLst>
          </p:cNvPr>
          <p:cNvSpPr/>
          <p:nvPr/>
        </p:nvSpPr>
        <p:spPr>
          <a:xfrm>
            <a:off x="6853236" y="4936088"/>
            <a:ext cx="4500564" cy="1556786"/>
          </a:xfrm>
          <a:prstGeom prst="rect">
            <a:avLst/>
          </a:prstGeom>
          <a:solidFill>
            <a:schemeClr val="accent3">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chemeClr val="tx1"/>
              </a:solidFill>
              <a:latin typeface="+mj-lt"/>
              <a:ea typeface="Lato" panose="020F0502020204030203" pitchFamily="34" charset="0"/>
              <a:cs typeface="Lato" panose="020F0502020204030203" pitchFamily="34" charset="0"/>
              <a:sym typeface="Wingdings" panose="05000000000000000000" pitchFamily="2" charset="2"/>
            </a:endParaRPr>
          </a:p>
          <a:p>
            <a:pPr algn="ctr"/>
            <a:r>
              <a:rPr lang="en-US" sz="2600" b="1" dirty="0">
                <a:solidFill>
                  <a:schemeClr val="tx1"/>
                </a:solidFill>
                <a:latin typeface="+mj-lt"/>
                <a:ea typeface="Lato" panose="020F0502020204030203" pitchFamily="34" charset="0"/>
                <a:cs typeface="Lato" panose="020F0502020204030203" pitchFamily="34" charset="0"/>
                <a:sym typeface="Wingdings" panose="05000000000000000000" pitchFamily="2" charset="2"/>
              </a:rPr>
              <a:t>SDG2Insights</a:t>
            </a:r>
          </a:p>
          <a:p>
            <a:pPr algn="ctr"/>
            <a:r>
              <a:rPr lang="en-US" sz="2600" dirty="0">
                <a:solidFill>
                  <a:schemeClr val="tx1"/>
                </a:solidFill>
                <a:latin typeface="+mj-lt"/>
                <a:ea typeface="Lato" panose="020F0502020204030203" pitchFamily="34" charset="0"/>
                <a:cs typeface="Lato" panose="020F0502020204030203" pitchFamily="34" charset="0"/>
                <a:sym typeface="Wingdings" panose="05000000000000000000" pitchFamily="2" charset="2"/>
              </a:rPr>
              <a:t>Attention to SDGs</a:t>
            </a:r>
          </a:p>
          <a:p>
            <a:pPr algn="ctr"/>
            <a:r>
              <a:rPr lang="en-US" sz="2600" dirty="0">
                <a:solidFill>
                  <a:schemeClr val="tx1"/>
                </a:solidFill>
                <a:latin typeface="+mj-lt"/>
                <a:ea typeface="Lato" panose="020F0502020204030203" pitchFamily="34" charset="0"/>
                <a:cs typeface="Lato" panose="020F0502020204030203" pitchFamily="34" charset="0"/>
                <a:sym typeface="Wingdings" panose="05000000000000000000" pitchFamily="2" charset="2"/>
              </a:rPr>
              <a:t>Research potential of SDGs</a:t>
            </a:r>
          </a:p>
          <a:p>
            <a:pPr algn="ctr"/>
            <a:endParaRPr lang="en-US" sz="2600" b="1" dirty="0">
              <a:solidFill>
                <a:schemeClr val="tx1"/>
              </a:solidFill>
              <a:latin typeface="+mj-lt"/>
              <a:ea typeface="Lato" panose="020F0502020204030203" pitchFamily="34" charset="0"/>
              <a:cs typeface="Lato" panose="020F0502020204030203" pitchFamily="34" charset="0"/>
              <a:sym typeface="Wingdings" panose="05000000000000000000" pitchFamily="2" charset="2"/>
            </a:endParaRPr>
          </a:p>
          <a:p>
            <a:pPr algn="ctr"/>
            <a:endParaRPr lang="nl-BE" sz="2600" b="1" dirty="0">
              <a:solidFill>
                <a:schemeClr val="tx1"/>
              </a:solidFill>
              <a:latin typeface="+mj-lt"/>
              <a:ea typeface="Lato" panose="020F0502020204030203" pitchFamily="34" charset="0"/>
              <a:cs typeface="Lato" panose="020F0502020204030203" pitchFamily="34" charset="0"/>
            </a:endParaRPr>
          </a:p>
        </p:txBody>
      </p:sp>
      <p:grpSp>
        <p:nvGrpSpPr>
          <p:cNvPr id="7" name="Group 6">
            <a:extLst>
              <a:ext uri="{FF2B5EF4-FFF2-40B4-BE49-F238E27FC236}">
                <a16:creationId xmlns:a16="http://schemas.microsoft.com/office/drawing/2014/main" id="{579AFAFE-9CAF-71E1-FB67-C3E9F3556763}"/>
              </a:ext>
            </a:extLst>
          </p:cNvPr>
          <p:cNvGrpSpPr/>
          <p:nvPr/>
        </p:nvGrpSpPr>
        <p:grpSpPr>
          <a:xfrm>
            <a:off x="1821025" y="1690688"/>
            <a:ext cx="8549950" cy="2962631"/>
            <a:chOff x="1420523" y="3181589"/>
            <a:chExt cx="9350954" cy="3564205"/>
          </a:xfrm>
        </p:grpSpPr>
        <p:pic>
          <p:nvPicPr>
            <p:cNvPr id="8" name="Picture 7">
              <a:extLst>
                <a:ext uri="{FF2B5EF4-FFF2-40B4-BE49-F238E27FC236}">
                  <a16:creationId xmlns:a16="http://schemas.microsoft.com/office/drawing/2014/main" id="{2D9F4DBB-2314-19A0-5C85-A1914DA307E1}"/>
                </a:ext>
              </a:extLst>
            </p:cNvPr>
            <p:cNvPicPr>
              <a:picLocks/>
            </p:cNvPicPr>
            <p:nvPr/>
          </p:nvPicPr>
          <p:blipFill rotWithShape="1">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b="13199"/>
            <a:stretch/>
          </p:blipFill>
          <p:spPr>
            <a:xfrm>
              <a:off x="4656000" y="3181589"/>
              <a:ext cx="2880000" cy="2880000"/>
            </a:xfrm>
            <a:prstGeom prst="rect">
              <a:avLst/>
            </a:prstGeom>
          </p:spPr>
        </p:pic>
        <p:pic>
          <p:nvPicPr>
            <p:cNvPr id="9" name="Picture 8">
              <a:extLst>
                <a:ext uri="{FF2B5EF4-FFF2-40B4-BE49-F238E27FC236}">
                  <a16:creationId xmlns:a16="http://schemas.microsoft.com/office/drawing/2014/main" id="{7EA94B35-36CB-5C88-DBB0-08CE5DC95B7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20523" y="3181589"/>
              <a:ext cx="2880000" cy="2880000"/>
            </a:xfrm>
            <a:prstGeom prst="rect">
              <a:avLst/>
            </a:prstGeom>
          </p:spPr>
        </p:pic>
        <p:pic>
          <p:nvPicPr>
            <p:cNvPr id="10" name="Picture 9">
              <a:extLst>
                <a:ext uri="{FF2B5EF4-FFF2-40B4-BE49-F238E27FC236}">
                  <a16:creationId xmlns:a16="http://schemas.microsoft.com/office/drawing/2014/main" id="{47FAAD18-79E4-D686-D301-1E58BA8EFA6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7891477" y="3181589"/>
              <a:ext cx="2880000" cy="2880000"/>
            </a:xfrm>
            <a:prstGeom prst="rect">
              <a:avLst/>
            </a:prstGeom>
          </p:spPr>
        </p:pic>
        <p:sp>
          <p:nvSpPr>
            <p:cNvPr id="11" name="Titel 1">
              <a:extLst>
                <a:ext uri="{FF2B5EF4-FFF2-40B4-BE49-F238E27FC236}">
                  <a16:creationId xmlns:a16="http://schemas.microsoft.com/office/drawing/2014/main" id="{ACBA7D97-B0AE-E7C0-157C-A24ED1C5EF6B}"/>
                </a:ext>
              </a:extLst>
            </p:cNvPr>
            <p:cNvSpPr txBox="1">
              <a:spLocks/>
            </p:cNvSpPr>
            <p:nvPr/>
          </p:nvSpPr>
          <p:spPr>
            <a:xfrm>
              <a:off x="4790596" y="6053209"/>
              <a:ext cx="2610811" cy="6925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Aggregate</a:t>
              </a:r>
            </a:p>
          </p:txBody>
        </p:sp>
        <p:sp>
          <p:nvSpPr>
            <p:cNvPr id="12" name="Titel 1">
              <a:extLst>
                <a:ext uri="{FF2B5EF4-FFF2-40B4-BE49-F238E27FC236}">
                  <a16:creationId xmlns:a16="http://schemas.microsoft.com/office/drawing/2014/main" id="{04F268A8-288D-8130-3797-51769844E8DC}"/>
                </a:ext>
              </a:extLst>
            </p:cNvPr>
            <p:cNvSpPr txBox="1">
              <a:spLocks/>
            </p:cNvSpPr>
            <p:nvPr/>
          </p:nvSpPr>
          <p:spPr>
            <a:xfrm>
              <a:off x="1673791" y="6053209"/>
              <a:ext cx="2373465" cy="6925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Compute</a:t>
              </a:r>
            </a:p>
          </p:txBody>
        </p:sp>
        <p:sp>
          <p:nvSpPr>
            <p:cNvPr id="13" name="Titel 1">
              <a:extLst>
                <a:ext uri="{FF2B5EF4-FFF2-40B4-BE49-F238E27FC236}">
                  <a16:creationId xmlns:a16="http://schemas.microsoft.com/office/drawing/2014/main" id="{56D10FE6-9D45-F6E9-5A74-2F60C544ED25}"/>
                </a:ext>
              </a:extLst>
            </p:cNvPr>
            <p:cNvSpPr txBox="1">
              <a:spLocks/>
            </p:cNvSpPr>
            <p:nvPr/>
          </p:nvSpPr>
          <p:spPr>
            <a:xfrm>
              <a:off x="8144745" y="6053209"/>
              <a:ext cx="2373465" cy="6925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Study</a:t>
              </a:r>
            </a:p>
          </p:txBody>
        </p:sp>
      </p:grpSp>
    </p:spTree>
    <p:extLst>
      <p:ext uri="{BB962C8B-B14F-4D97-AF65-F5344CB8AC3E}">
        <p14:creationId xmlns:p14="http://schemas.microsoft.com/office/powerpoint/2010/main" val="181988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1706</Words>
  <Application>Microsoft Office PowerPoint</Application>
  <PresentationFormat>Widescreen</PresentationFormat>
  <Paragraphs>194</Paragraphs>
  <Slides>25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Aptos Narrow</vt:lpstr>
      <vt:lpstr>Arial</vt:lpstr>
      <vt:lpstr>Calibri</vt:lpstr>
      <vt:lpstr>Calibri Light</vt:lpstr>
      <vt:lpstr>Source Sans Pro</vt:lpstr>
      <vt:lpstr>Tahoma</vt:lpstr>
      <vt:lpstr>Wingdings</vt:lpstr>
      <vt:lpstr>Office Theme</vt:lpstr>
      <vt:lpstr>Document</vt:lpstr>
      <vt:lpstr>Attention to SDGs in EU funded research    </vt:lpstr>
      <vt:lpstr>PowerPoint Presentation</vt:lpstr>
      <vt:lpstr>A multi-billion budget that more than doubled in 2007  </vt:lpstr>
      <vt:lpstr>PowerPoint Presentation</vt:lpstr>
      <vt:lpstr>Adoption by the UN of the SDGs on Jan 1 2016</vt:lpstr>
      <vt:lpstr>Not all SDGs should be funded equally</vt:lpstr>
      <vt:lpstr>Data about funded research (CORDIS)</vt:lpstr>
      <vt:lpstr>… the research output</vt:lpstr>
      <vt:lpstr>The research gap that we aim to fill</vt:lpstr>
      <vt:lpstr>Desired characteristics  Choices of methodology</vt:lpstr>
      <vt:lpstr>EC’s SDG8 lexicon </vt:lpstr>
      <vt:lpstr>A simple rule</vt:lpstr>
      <vt:lpstr>PowerPoint Presentation</vt:lpstr>
      <vt:lpstr>Absolute vs Relative Prevalance</vt:lpstr>
      <vt:lpstr>PowerPoint Presentation</vt:lpstr>
      <vt:lpstr>PowerPoint Presentation</vt:lpstr>
      <vt:lpstr>PowerPoint Presentation</vt:lpstr>
      <vt:lpstr>PowerPoint Presentation</vt:lpstr>
      <vt:lpstr>Project2SDG, SDG2Insights</vt:lpstr>
      <vt:lpstr>A first explorative, predictive analysis</vt:lpstr>
      <vt:lpstr>PowerPoint Presentation</vt:lpstr>
      <vt:lpstr>Results</vt:lpstr>
      <vt:lpstr>Current research: Combine proposals and funded</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SDGs</dc:title>
  <dc:creator>Kris Boudt</dc:creator>
  <cp:lastModifiedBy>Bruylant Anneleen</cp:lastModifiedBy>
  <cp:revision>217</cp:revision>
  <cp:lastPrinted>2024-04-24T22:41:31Z</cp:lastPrinted>
  <dcterms:created xsi:type="dcterms:W3CDTF">2023-12-14T01:02:04Z</dcterms:created>
  <dcterms:modified xsi:type="dcterms:W3CDTF">2024-04-25T05:35:18Z</dcterms:modified>
</cp:coreProperties>
</file>