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9" r:id="rId4"/>
    <p:sldId id="281" r:id="rId5"/>
    <p:sldId id="654" r:id="rId6"/>
    <p:sldId id="659" r:id="rId7"/>
    <p:sldId id="655" r:id="rId8"/>
    <p:sldId id="627" r:id="rId9"/>
    <p:sldId id="282" r:id="rId10"/>
    <p:sldId id="638" r:id="rId11"/>
    <p:sldId id="643" r:id="rId12"/>
    <p:sldId id="658" r:id="rId13"/>
    <p:sldId id="289" r:id="rId14"/>
    <p:sldId id="567" r:id="rId15"/>
    <p:sldId id="647" r:id="rId16"/>
    <p:sldId id="652" r:id="rId17"/>
    <p:sldId id="563" r:id="rId18"/>
    <p:sldId id="653" r:id="rId19"/>
    <p:sldId id="284" r:id="rId20"/>
    <p:sldId id="285" r:id="rId21"/>
    <p:sldId id="656" r:id="rId22"/>
    <p:sldId id="286" r:id="rId23"/>
    <p:sldId id="657" r:id="rId24"/>
    <p:sldId id="287" r:id="rId25"/>
    <p:sldId id="258" r:id="rId26"/>
  </p:sldIdLst>
  <p:sldSz cx="12192000" cy="6858000"/>
  <p:notesSz cx="6889750" cy="100218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ip6mACEMRc15rx9ZzoCEF56JW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varScale="1">
      <p:scale>
        <a:sx n="100" d="100"/>
        <a:sy n="100" d="100"/>
      </p:scale>
      <p:origin x="0" y="-1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he%20Guild\Downloads\rd_e_gerdtot__custom_5174039_spreadshe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he%20Guild\Downloads\figure-6-3-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he%20Guild\Downloads\figure-6-3-2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he%20Guild\Downloads\OECD_RDTAX_DB2022_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 2'!$AF$10</c:f>
              <c:strCache>
                <c:ptCount val="1"/>
                <c:pt idx="0">
                  <c:v>2021</c:v>
                </c:pt>
              </c:strCache>
            </c:strRef>
          </c:tx>
          <c:spPr>
            <a:solidFill>
              <a:schemeClr val="accent1"/>
            </a:solidFill>
            <a:ln>
              <a:noFill/>
            </a:ln>
            <a:effectLst/>
          </c:spPr>
          <c:invertIfNegative val="0"/>
          <c:dPt>
            <c:idx val="6"/>
            <c:invertIfNegative val="0"/>
            <c:bubble3D val="0"/>
            <c:spPr>
              <a:solidFill>
                <a:schemeClr val="accent2"/>
              </a:solidFill>
              <a:ln>
                <a:noFill/>
              </a:ln>
              <a:effectLst/>
            </c:spPr>
            <c:extLst>
              <c:ext xmlns:c16="http://schemas.microsoft.com/office/drawing/2014/chart" uri="{C3380CC4-5D6E-409C-BE32-E72D297353CC}">
                <c16:uniqueId val="{00000003-FB48-43CF-8534-290C49EA4BBC}"/>
              </c:ext>
            </c:extLst>
          </c:dPt>
          <c:cat>
            <c:strRef>
              <c:f>'Sheet 2'!$AE$11:$AE$38</c:f>
              <c:strCache>
                <c:ptCount val="28"/>
                <c:pt idx="0">
                  <c:v>Sweden</c:v>
                </c:pt>
                <c:pt idx="1">
                  <c:v>Belgium</c:v>
                </c:pt>
                <c:pt idx="2">
                  <c:v>Austria</c:v>
                </c:pt>
                <c:pt idx="3">
                  <c:v>Germany</c:v>
                </c:pt>
                <c:pt idx="4">
                  <c:v>Finland</c:v>
                </c:pt>
                <c:pt idx="5">
                  <c:v>Denmark</c:v>
                </c:pt>
                <c:pt idx="6">
                  <c:v>EU</c:v>
                </c:pt>
                <c:pt idx="7">
                  <c:v>Netherlands</c:v>
                </c:pt>
                <c:pt idx="8">
                  <c:v>France</c:v>
                </c:pt>
                <c:pt idx="9">
                  <c:v>Slovenia</c:v>
                </c:pt>
                <c:pt idx="10">
                  <c:v>Czechia</c:v>
                </c:pt>
                <c:pt idx="11">
                  <c:v>Estonia</c:v>
                </c:pt>
                <c:pt idx="12">
                  <c:v>Portugal</c:v>
                </c:pt>
                <c:pt idx="13">
                  <c:v>Hungary</c:v>
                </c:pt>
                <c:pt idx="14">
                  <c:v>Italy</c:v>
                </c:pt>
                <c:pt idx="15">
                  <c:v>Greece</c:v>
                </c:pt>
                <c:pt idx="16">
                  <c:v>Poland</c:v>
                </c:pt>
                <c:pt idx="17">
                  <c:v>Spain</c:v>
                </c:pt>
                <c:pt idx="18">
                  <c:v>Croatia</c:v>
                </c:pt>
                <c:pt idx="19">
                  <c:v>Lithuania</c:v>
                </c:pt>
                <c:pt idx="20">
                  <c:v>Ireland</c:v>
                </c:pt>
                <c:pt idx="21">
                  <c:v>Luxembourg</c:v>
                </c:pt>
                <c:pt idx="22">
                  <c:v>Slovakia</c:v>
                </c:pt>
                <c:pt idx="23">
                  <c:v>Cyprus</c:v>
                </c:pt>
                <c:pt idx="24">
                  <c:v>Bulgaria</c:v>
                </c:pt>
                <c:pt idx="25">
                  <c:v>Latvia</c:v>
                </c:pt>
                <c:pt idx="26">
                  <c:v>Malta</c:v>
                </c:pt>
                <c:pt idx="27">
                  <c:v>Romania</c:v>
                </c:pt>
              </c:strCache>
            </c:strRef>
          </c:cat>
          <c:val>
            <c:numRef>
              <c:f>'Sheet 2'!$AF$11:$AF$38</c:f>
              <c:numCache>
                <c:formatCode>0%</c:formatCode>
                <c:ptCount val="28"/>
                <c:pt idx="0">
                  <c:v>3.3599999999999998E-2</c:v>
                </c:pt>
                <c:pt idx="1">
                  <c:v>3.2199999999999999E-2</c:v>
                </c:pt>
                <c:pt idx="2">
                  <c:v>3.1899999999999998E-2</c:v>
                </c:pt>
                <c:pt idx="3">
                  <c:v>3.1300000000000001E-2</c:v>
                </c:pt>
                <c:pt idx="4">
                  <c:v>2.98E-2</c:v>
                </c:pt>
                <c:pt idx="5">
                  <c:v>2.81E-2</c:v>
                </c:pt>
                <c:pt idx="6">
                  <c:v>2.2599999999999999E-2</c:v>
                </c:pt>
                <c:pt idx="7">
                  <c:v>2.2499999999999999E-2</c:v>
                </c:pt>
                <c:pt idx="8">
                  <c:v>2.2099999999999998E-2</c:v>
                </c:pt>
                <c:pt idx="9">
                  <c:v>2.1400000000000002E-2</c:v>
                </c:pt>
                <c:pt idx="10">
                  <c:v>0.02</c:v>
                </c:pt>
                <c:pt idx="11">
                  <c:v>1.7500000000000002E-2</c:v>
                </c:pt>
                <c:pt idx="12">
                  <c:v>1.66E-2</c:v>
                </c:pt>
                <c:pt idx="13">
                  <c:v>1.6500000000000001E-2</c:v>
                </c:pt>
                <c:pt idx="14">
                  <c:v>1.49E-2</c:v>
                </c:pt>
                <c:pt idx="15">
                  <c:v>1.4499999999999999E-2</c:v>
                </c:pt>
                <c:pt idx="16">
                  <c:v>1.44E-2</c:v>
                </c:pt>
                <c:pt idx="17">
                  <c:v>1.43E-2</c:v>
                </c:pt>
                <c:pt idx="18">
                  <c:v>1.24E-2</c:v>
                </c:pt>
                <c:pt idx="19">
                  <c:v>1.11E-2</c:v>
                </c:pt>
                <c:pt idx="20">
                  <c:v>1.06E-2</c:v>
                </c:pt>
                <c:pt idx="21">
                  <c:v>1.0200000000000001E-2</c:v>
                </c:pt>
                <c:pt idx="22">
                  <c:v>9.300000000000001E-3</c:v>
                </c:pt>
                <c:pt idx="23">
                  <c:v>8.6999999999999994E-3</c:v>
                </c:pt>
                <c:pt idx="24">
                  <c:v>7.7000000000000002E-3</c:v>
                </c:pt>
                <c:pt idx="25">
                  <c:v>6.8999999999999999E-3</c:v>
                </c:pt>
                <c:pt idx="26">
                  <c:v>6.3E-3</c:v>
                </c:pt>
                <c:pt idx="27">
                  <c:v>4.6999999999999993E-3</c:v>
                </c:pt>
              </c:numCache>
            </c:numRef>
          </c:val>
          <c:extLst>
            <c:ext xmlns:c16="http://schemas.microsoft.com/office/drawing/2014/chart" uri="{C3380CC4-5D6E-409C-BE32-E72D297353CC}">
              <c16:uniqueId val="{00000000-FB48-43CF-8534-290C49EA4BBC}"/>
            </c:ext>
          </c:extLst>
        </c:ser>
        <c:dLbls>
          <c:showLegendKey val="0"/>
          <c:showVal val="0"/>
          <c:showCatName val="0"/>
          <c:showSerName val="0"/>
          <c:showPercent val="0"/>
          <c:showBubbleSize val="0"/>
        </c:dLbls>
        <c:gapWidth val="219"/>
        <c:overlap val="-27"/>
        <c:axId val="488140416"/>
        <c:axId val="488160384"/>
      </c:barChart>
      <c:lineChart>
        <c:grouping val="standard"/>
        <c:varyColors val="0"/>
        <c:ser>
          <c:idx val="1"/>
          <c:order val="1"/>
          <c:tx>
            <c:strRef>
              <c:f>'Sheet 2'!$AG$10</c:f>
              <c:strCache>
                <c:ptCount val="1"/>
                <c:pt idx="0">
                  <c:v>2012</c:v>
                </c:pt>
              </c:strCache>
            </c:strRef>
          </c:tx>
          <c:spPr>
            <a:ln w="28575" cap="rnd">
              <a:noFill/>
              <a:round/>
            </a:ln>
            <a:effectLst/>
          </c:spPr>
          <c:marker>
            <c:symbol val="dash"/>
            <c:size val="13"/>
            <c:spPr>
              <a:solidFill>
                <a:schemeClr val="accent2"/>
              </a:solidFill>
              <a:ln w="9525">
                <a:solidFill>
                  <a:schemeClr val="accent2"/>
                </a:solidFill>
              </a:ln>
              <a:effectLst/>
            </c:spPr>
          </c:marker>
          <c:dPt>
            <c:idx val="6"/>
            <c:marker>
              <c:symbol val="dash"/>
              <c:size val="13"/>
              <c:spPr>
                <a:solidFill>
                  <a:schemeClr val="accent1"/>
                </a:solidFill>
                <a:ln w="9525">
                  <a:solidFill>
                    <a:schemeClr val="accent1"/>
                  </a:solidFill>
                </a:ln>
                <a:effectLst/>
              </c:spPr>
            </c:marker>
            <c:bubble3D val="0"/>
            <c:extLst>
              <c:ext xmlns:c16="http://schemas.microsoft.com/office/drawing/2014/chart" uri="{C3380CC4-5D6E-409C-BE32-E72D297353CC}">
                <c16:uniqueId val="{00000004-FB48-43CF-8534-290C49EA4BBC}"/>
              </c:ext>
            </c:extLst>
          </c:dPt>
          <c:cat>
            <c:strRef>
              <c:f>'Sheet 2'!$AE$11:$AE$38</c:f>
              <c:strCache>
                <c:ptCount val="28"/>
                <c:pt idx="0">
                  <c:v>Sweden</c:v>
                </c:pt>
                <c:pt idx="1">
                  <c:v>Belgium</c:v>
                </c:pt>
                <c:pt idx="2">
                  <c:v>Austria</c:v>
                </c:pt>
                <c:pt idx="3">
                  <c:v>Germany</c:v>
                </c:pt>
                <c:pt idx="4">
                  <c:v>Finland</c:v>
                </c:pt>
                <c:pt idx="5">
                  <c:v>Denmark</c:v>
                </c:pt>
                <c:pt idx="6">
                  <c:v>EU</c:v>
                </c:pt>
                <c:pt idx="7">
                  <c:v>Netherlands</c:v>
                </c:pt>
                <c:pt idx="8">
                  <c:v>France</c:v>
                </c:pt>
                <c:pt idx="9">
                  <c:v>Slovenia</c:v>
                </c:pt>
                <c:pt idx="10">
                  <c:v>Czechia</c:v>
                </c:pt>
                <c:pt idx="11">
                  <c:v>Estonia</c:v>
                </c:pt>
                <c:pt idx="12">
                  <c:v>Portugal</c:v>
                </c:pt>
                <c:pt idx="13">
                  <c:v>Hungary</c:v>
                </c:pt>
                <c:pt idx="14">
                  <c:v>Italy</c:v>
                </c:pt>
                <c:pt idx="15">
                  <c:v>Greece</c:v>
                </c:pt>
                <c:pt idx="16">
                  <c:v>Poland</c:v>
                </c:pt>
                <c:pt idx="17">
                  <c:v>Spain</c:v>
                </c:pt>
                <c:pt idx="18">
                  <c:v>Croatia</c:v>
                </c:pt>
                <c:pt idx="19">
                  <c:v>Lithuania</c:v>
                </c:pt>
                <c:pt idx="20">
                  <c:v>Ireland</c:v>
                </c:pt>
                <c:pt idx="21">
                  <c:v>Luxembourg</c:v>
                </c:pt>
                <c:pt idx="22">
                  <c:v>Slovakia</c:v>
                </c:pt>
                <c:pt idx="23">
                  <c:v>Cyprus</c:v>
                </c:pt>
                <c:pt idx="24">
                  <c:v>Bulgaria</c:v>
                </c:pt>
                <c:pt idx="25">
                  <c:v>Latvia</c:v>
                </c:pt>
                <c:pt idx="26">
                  <c:v>Malta</c:v>
                </c:pt>
                <c:pt idx="27">
                  <c:v>Romania</c:v>
                </c:pt>
              </c:strCache>
            </c:strRef>
          </c:cat>
          <c:val>
            <c:numRef>
              <c:f>'Sheet 2'!$AG$11:$AG$38</c:f>
              <c:numCache>
                <c:formatCode>0.00%</c:formatCode>
                <c:ptCount val="28"/>
                <c:pt idx="0">
                  <c:v>3.2300000000000002E-2</c:v>
                </c:pt>
                <c:pt idx="1">
                  <c:v>2.2799999999999997E-2</c:v>
                </c:pt>
                <c:pt idx="2">
                  <c:v>2.9100000000000001E-2</c:v>
                </c:pt>
                <c:pt idx="3">
                  <c:v>2.8799999999999999E-2</c:v>
                </c:pt>
                <c:pt idx="4">
                  <c:v>3.4000000000000002E-2</c:v>
                </c:pt>
                <c:pt idx="5">
                  <c:v>2.98E-2</c:v>
                </c:pt>
                <c:pt idx="6">
                  <c:v>2.0799999999999999E-2</c:v>
                </c:pt>
                <c:pt idx="7">
                  <c:v>1.9199999999999998E-2</c:v>
                </c:pt>
                <c:pt idx="8">
                  <c:v>2.23E-2</c:v>
                </c:pt>
                <c:pt idx="9">
                  <c:v>2.5600000000000001E-2</c:v>
                </c:pt>
                <c:pt idx="10">
                  <c:v>1.77E-2</c:v>
                </c:pt>
                <c:pt idx="11">
                  <c:v>2.12E-2</c:v>
                </c:pt>
                <c:pt idx="12">
                  <c:v>1.38E-2</c:v>
                </c:pt>
                <c:pt idx="13">
                  <c:v>1.2500000000000001E-2</c:v>
                </c:pt>
                <c:pt idx="14">
                  <c:v>1.26E-2</c:v>
                </c:pt>
                <c:pt idx="15">
                  <c:v>7.0999999999999995E-3</c:v>
                </c:pt>
                <c:pt idx="16">
                  <c:v>8.8000000000000005E-3</c:v>
                </c:pt>
                <c:pt idx="17">
                  <c:v>1.3000000000000001E-2</c:v>
                </c:pt>
                <c:pt idx="18">
                  <c:v>7.4000000000000003E-3</c:v>
                </c:pt>
                <c:pt idx="19">
                  <c:v>8.8999999999999999E-3</c:v>
                </c:pt>
                <c:pt idx="20">
                  <c:v>1.5600000000000001E-2</c:v>
                </c:pt>
                <c:pt idx="21">
                  <c:v>1.21E-2</c:v>
                </c:pt>
                <c:pt idx="22">
                  <c:v>7.9000000000000008E-3</c:v>
                </c:pt>
                <c:pt idx="23">
                  <c:v>4.4000000000000003E-3</c:v>
                </c:pt>
                <c:pt idx="24">
                  <c:v>6.0000000000000001E-3</c:v>
                </c:pt>
                <c:pt idx="25">
                  <c:v>6.6E-3</c:v>
                </c:pt>
                <c:pt idx="26">
                  <c:v>8.0000000000000002E-3</c:v>
                </c:pt>
                <c:pt idx="27">
                  <c:v>4.5999999999999999E-3</c:v>
                </c:pt>
              </c:numCache>
            </c:numRef>
          </c:val>
          <c:smooth val="0"/>
          <c:extLst>
            <c:ext xmlns:c16="http://schemas.microsoft.com/office/drawing/2014/chart" uri="{C3380CC4-5D6E-409C-BE32-E72D297353CC}">
              <c16:uniqueId val="{00000001-FB48-43CF-8534-290C49EA4BBC}"/>
            </c:ext>
          </c:extLst>
        </c:ser>
        <c:ser>
          <c:idx val="2"/>
          <c:order val="2"/>
          <c:tx>
            <c:strRef>
              <c:f>'Sheet 2'!$AH$10</c:f>
              <c:strCache>
                <c:ptCount val="1"/>
                <c:pt idx="0">
                  <c:v>Lisbon target</c:v>
                </c:pt>
              </c:strCache>
            </c:strRef>
          </c:tx>
          <c:spPr>
            <a:ln w="12700" cap="rnd">
              <a:solidFill>
                <a:srgbClr val="C00000"/>
              </a:solidFill>
              <a:prstDash val="sysDash"/>
              <a:round/>
            </a:ln>
            <a:effectLst/>
          </c:spPr>
          <c:marker>
            <c:symbol val="none"/>
          </c:marker>
          <c:cat>
            <c:strRef>
              <c:f>'Sheet 2'!$AE$11:$AE$38</c:f>
              <c:strCache>
                <c:ptCount val="28"/>
                <c:pt idx="0">
                  <c:v>Sweden</c:v>
                </c:pt>
                <c:pt idx="1">
                  <c:v>Belgium</c:v>
                </c:pt>
                <c:pt idx="2">
                  <c:v>Austria</c:v>
                </c:pt>
                <c:pt idx="3">
                  <c:v>Germany</c:v>
                </c:pt>
                <c:pt idx="4">
                  <c:v>Finland</c:v>
                </c:pt>
                <c:pt idx="5">
                  <c:v>Denmark</c:v>
                </c:pt>
                <c:pt idx="6">
                  <c:v>EU</c:v>
                </c:pt>
                <c:pt idx="7">
                  <c:v>Netherlands</c:v>
                </c:pt>
                <c:pt idx="8">
                  <c:v>France</c:v>
                </c:pt>
                <c:pt idx="9">
                  <c:v>Slovenia</c:v>
                </c:pt>
                <c:pt idx="10">
                  <c:v>Czechia</c:v>
                </c:pt>
                <c:pt idx="11">
                  <c:v>Estonia</c:v>
                </c:pt>
                <c:pt idx="12">
                  <c:v>Portugal</c:v>
                </c:pt>
                <c:pt idx="13">
                  <c:v>Hungary</c:v>
                </c:pt>
                <c:pt idx="14">
                  <c:v>Italy</c:v>
                </c:pt>
                <c:pt idx="15">
                  <c:v>Greece</c:v>
                </c:pt>
                <c:pt idx="16">
                  <c:v>Poland</c:v>
                </c:pt>
                <c:pt idx="17">
                  <c:v>Spain</c:v>
                </c:pt>
                <c:pt idx="18">
                  <c:v>Croatia</c:v>
                </c:pt>
                <c:pt idx="19">
                  <c:v>Lithuania</c:v>
                </c:pt>
                <c:pt idx="20">
                  <c:v>Ireland</c:v>
                </c:pt>
                <c:pt idx="21">
                  <c:v>Luxembourg</c:v>
                </c:pt>
                <c:pt idx="22">
                  <c:v>Slovakia</c:v>
                </c:pt>
                <c:pt idx="23">
                  <c:v>Cyprus</c:v>
                </c:pt>
                <c:pt idx="24">
                  <c:v>Bulgaria</c:v>
                </c:pt>
                <c:pt idx="25">
                  <c:v>Latvia</c:v>
                </c:pt>
                <c:pt idx="26">
                  <c:v>Malta</c:v>
                </c:pt>
                <c:pt idx="27">
                  <c:v>Romania</c:v>
                </c:pt>
              </c:strCache>
            </c:strRef>
          </c:cat>
          <c:val>
            <c:numRef>
              <c:f>'Sheet 2'!$AH$11:$AH$38</c:f>
              <c:numCache>
                <c:formatCode>0%</c:formatCode>
                <c:ptCount val="28"/>
                <c:pt idx="0">
                  <c:v>0.03</c:v>
                </c:pt>
                <c:pt idx="1">
                  <c:v>0.03</c:v>
                </c:pt>
                <c:pt idx="2">
                  <c:v>0.03</c:v>
                </c:pt>
                <c:pt idx="3">
                  <c:v>0.03</c:v>
                </c:pt>
                <c:pt idx="4">
                  <c:v>0.03</c:v>
                </c:pt>
                <c:pt idx="5">
                  <c:v>0.03</c:v>
                </c:pt>
                <c:pt idx="6">
                  <c:v>0.03</c:v>
                </c:pt>
                <c:pt idx="7">
                  <c:v>0.03</c:v>
                </c:pt>
                <c:pt idx="8">
                  <c:v>0.03</c:v>
                </c:pt>
                <c:pt idx="9">
                  <c:v>0.03</c:v>
                </c:pt>
                <c:pt idx="10">
                  <c:v>0.03</c:v>
                </c:pt>
                <c:pt idx="11">
                  <c:v>0.03</c:v>
                </c:pt>
                <c:pt idx="12">
                  <c:v>0.03</c:v>
                </c:pt>
                <c:pt idx="13">
                  <c:v>0.03</c:v>
                </c:pt>
                <c:pt idx="14">
                  <c:v>0.03</c:v>
                </c:pt>
                <c:pt idx="15">
                  <c:v>0.03</c:v>
                </c:pt>
                <c:pt idx="16">
                  <c:v>0.03</c:v>
                </c:pt>
                <c:pt idx="17">
                  <c:v>0.03</c:v>
                </c:pt>
                <c:pt idx="18">
                  <c:v>0.03</c:v>
                </c:pt>
                <c:pt idx="19">
                  <c:v>0.03</c:v>
                </c:pt>
                <c:pt idx="20">
                  <c:v>0.03</c:v>
                </c:pt>
                <c:pt idx="21">
                  <c:v>0.03</c:v>
                </c:pt>
                <c:pt idx="22">
                  <c:v>0.03</c:v>
                </c:pt>
                <c:pt idx="23">
                  <c:v>0.03</c:v>
                </c:pt>
                <c:pt idx="24">
                  <c:v>0.03</c:v>
                </c:pt>
                <c:pt idx="25">
                  <c:v>0.03</c:v>
                </c:pt>
                <c:pt idx="26">
                  <c:v>0.03</c:v>
                </c:pt>
                <c:pt idx="27">
                  <c:v>0.03</c:v>
                </c:pt>
              </c:numCache>
            </c:numRef>
          </c:val>
          <c:smooth val="0"/>
          <c:extLst>
            <c:ext xmlns:c16="http://schemas.microsoft.com/office/drawing/2014/chart" uri="{C3380CC4-5D6E-409C-BE32-E72D297353CC}">
              <c16:uniqueId val="{00000002-FB48-43CF-8534-290C49EA4BBC}"/>
            </c:ext>
          </c:extLst>
        </c:ser>
        <c:dLbls>
          <c:showLegendKey val="0"/>
          <c:showVal val="0"/>
          <c:showCatName val="0"/>
          <c:showSerName val="0"/>
          <c:showPercent val="0"/>
          <c:showBubbleSize val="0"/>
        </c:dLbls>
        <c:marker val="1"/>
        <c:smooth val="0"/>
        <c:axId val="488140416"/>
        <c:axId val="488160384"/>
      </c:lineChart>
      <c:catAx>
        <c:axId val="48814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88160384"/>
        <c:crosses val="autoZero"/>
        <c:auto val="1"/>
        <c:lblAlgn val="ctr"/>
        <c:lblOffset val="100"/>
        <c:noMultiLvlLbl val="0"/>
      </c:catAx>
      <c:valAx>
        <c:axId val="4881603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88140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LID4096"/>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'Figure 6.3-8'!$W$4</c:f>
              <c:strCache>
                <c:ptCount val="1"/>
                <c:pt idx="0">
                  <c:v>2020</c:v>
                </c:pt>
              </c:strCache>
            </c:strRef>
          </c:tx>
          <c:spPr>
            <a:solidFill>
              <a:schemeClr val="accent2"/>
            </a:solidFill>
            <a:ln>
              <a:noFill/>
            </a:ln>
            <a:effectLst/>
          </c:spPr>
          <c:invertIfNegative val="0"/>
          <c:cat>
            <c:strRef>
              <c:f>'Figure 6.3-8'!$U$5:$U$45</c:f>
              <c:strCache>
                <c:ptCount val="41"/>
                <c:pt idx="0">
                  <c:v>Japan</c:v>
                </c:pt>
                <c:pt idx="1">
                  <c:v>United States</c:v>
                </c:pt>
                <c:pt idx="2">
                  <c:v>EU(1)</c:v>
                </c:pt>
                <c:pt idx="4">
                  <c:v>Ireland</c:v>
                </c:pt>
                <c:pt idx="5">
                  <c:v>Finland</c:v>
                </c:pt>
                <c:pt idx="6">
                  <c:v>Sweden</c:v>
                </c:pt>
                <c:pt idx="7">
                  <c:v>Luxembourg</c:v>
                </c:pt>
                <c:pt idx="8">
                  <c:v>Malta</c:v>
                </c:pt>
                <c:pt idx="9">
                  <c:v>Netherlands</c:v>
                </c:pt>
                <c:pt idx="10">
                  <c:v>Germany</c:v>
                </c:pt>
                <c:pt idx="11">
                  <c:v>Hungary</c:v>
                </c:pt>
                <c:pt idx="12">
                  <c:v>Denmark</c:v>
                </c:pt>
                <c:pt idx="13">
                  <c:v>Slovakia</c:v>
                </c:pt>
                <c:pt idx="14">
                  <c:v>Greece</c:v>
                </c:pt>
                <c:pt idx="15">
                  <c:v>Czechia</c:v>
                </c:pt>
                <c:pt idx="16">
                  <c:v>Slovenia</c:v>
                </c:pt>
                <c:pt idx="17">
                  <c:v>France</c:v>
                </c:pt>
                <c:pt idx="18">
                  <c:v>Portugal</c:v>
                </c:pt>
                <c:pt idx="19">
                  <c:v>Spain</c:v>
                </c:pt>
                <c:pt idx="20">
                  <c:v>Poland</c:v>
                </c:pt>
                <c:pt idx="21">
                  <c:v>Bulgaria</c:v>
                </c:pt>
                <c:pt idx="22">
                  <c:v>Austria</c:v>
                </c:pt>
                <c:pt idx="23">
                  <c:v>Italy</c:v>
                </c:pt>
                <c:pt idx="24">
                  <c:v>Estonia</c:v>
                </c:pt>
                <c:pt idx="25">
                  <c:v>Belgium</c:v>
                </c:pt>
                <c:pt idx="26">
                  <c:v>Cyprus</c:v>
                </c:pt>
                <c:pt idx="27">
                  <c:v>Latvia</c:v>
                </c:pt>
                <c:pt idx="28">
                  <c:v>Croatia</c:v>
                </c:pt>
                <c:pt idx="29">
                  <c:v>Lithuania</c:v>
                </c:pt>
                <c:pt idx="30">
                  <c:v>Romania</c:v>
                </c:pt>
                <c:pt idx="32">
                  <c:v>Israel</c:v>
                </c:pt>
                <c:pt idx="33">
                  <c:v>United Kingdom</c:v>
                </c:pt>
                <c:pt idx="34">
                  <c:v>Switzerland</c:v>
                </c:pt>
                <c:pt idx="35">
                  <c:v>Norway</c:v>
                </c:pt>
                <c:pt idx="36">
                  <c:v>Serbia</c:v>
                </c:pt>
                <c:pt idx="37">
                  <c:v>Turkey</c:v>
                </c:pt>
                <c:pt idx="38">
                  <c:v>North Macedonia</c:v>
                </c:pt>
                <c:pt idx="39">
                  <c:v>Iceland</c:v>
                </c:pt>
                <c:pt idx="40">
                  <c:v>Montenegro</c:v>
                </c:pt>
              </c:strCache>
            </c:strRef>
          </c:cat>
          <c:val>
            <c:numRef>
              <c:f>'Figure 6.3-8'!$W$5:$W$45</c:f>
              <c:numCache>
                <c:formatCode>0</c:formatCode>
                <c:ptCount val="41"/>
                <c:pt idx="0">
                  <c:v>135.31130594049375</c:v>
                </c:pt>
                <c:pt idx="1">
                  <c:v>109.1292167411964</c:v>
                </c:pt>
                <c:pt idx="2">
                  <c:v>104.3438740116718</c:v>
                </c:pt>
                <c:pt idx="4">
                  <c:v>145.31624305765766</c:v>
                </c:pt>
                <c:pt idx="5">
                  <c:v>130.70485290748906</c:v>
                </c:pt>
                <c:pt idx="6">
                  <c:v>130.22767047584438</c:v>
                </c:pt>
                <c:pt idx="7">
                  <c:v>121.0059765346509</c:v>
                </c:pt>
                <c:pt idx="8">
                  <c:v>120.77519503264762</c:v>
                </c:pt>
                <c:pt idx="9">
                  <c:v>120.35129356075423</c:v>
                </c:pt>
                <c:pt idx="10">
                  <c:v>119.22445112844267</c:v>
                </c:pt>
                <c:pt idx="11">
                  <c:v>115.05461145169922</c:v>
                </c:pt>
                <c:pt idx="12">
                  <c:v>114.89061321323346</c:v>
                </c:pt>
                <c:pt idx="13">
                  <c:v>108.05973820536899</c:v>
                </c:pt>
                <c:pt idx="14">
                  <c:v>104.27741264688599</c:v>
                </c:pt>
                <c:pt idx="15">
                  <c:v>101.33421325413488</c:v>
                </c:pt>
                <c:pt idx="16">
                  <c:v>100.64583098831609</c:v>
                </c:pt>
                <c:pt idx="17">
                  <c:v>100.2491784083946</c:v>
                </c:pt>
                <c:pt idx="18">
                  <c:v>99.024140729781323</c:v>
                </c:pt>
                <c:pt idx="19">
                  <c:v>98.352649913180684</c:v>
                </c:pt>
                <c:pt idx="20">
                  <c:v>97.470136176585726</c:v>
                </c:pt>
                <c:pt idx="21">
                  <c:v>95.681822808139742</c:v>
                </c:pt>
                <c:pt idx="22">
                  <c:v>94.491538170624125</c:v>
                </c:pt>
                <c:pt idx="23">
                  <c:v>91.419431751732304</c:v>
                </c:pt>
                <c:pt idx="24">
                  <c:v>91.120425981857352</c:v>
                </c:pt>
                <c:pt idx="25">
                  <c:v>89.697613505518063</c:v>
                </c:pt>
                <c:pt idx="26">
                  <c:v>87.172152407747376</c:v>
                </c:pt>
                <c:pt idx="27">
                  <c:v>86.131970096485986</c:v>
                </c:pt>
                <c:pt idx="28">
                  <c:v>79.092588387577649</c:v>
                </c:pt>
                <c:pt idx="29">
                  <c:v>78.436476376451324</c:v>
                </c:pt>
                <c:pt idx="30">
                  <c:v>69.466527753368695</c:v>
                </c:pt>
                <c:pt idx="32">
                  <c:v>150.36912800142625</c:v>
                </c:pt>
                <c:pt idx="33">
                  <c:v>124.65751103953771</c:v>
                </c:pt>
                <c:pt idx="34">
                  <c:v>112.77457988076931</c:v>
                </c:pt>
                <c:pt idx="35">
                  <c:v>91.439712149870388</c:v>
                </c:pt>
                <c:pt idx="36">
                  <c:v>87.016882475443296</c:v>
                </c:pt>
                <c:pt idx="37">
                  <c:v>83.48636660910573</c:v>
                </c:pt>
                <c:pt idx="38">
                  <c:v>83.264392505958071</c:v>
                </c:pt>
                <c:pt idx="39">
                  <c:v>76.2863350236196</c:v>
                </c:pt>
                <c:pt idx="40">
                  <c:v>74.068395660375657</c:v>
                </c:pt>
              </c:numCache>
            </c:numRef>
          </c:val>
          <c:extLst>
            <c:ext xmlns:c16="http://schemas.microsoft.com/office/drawing/2014/chart" uri="{C3380CC4-5D6E-409C-BE32-E72D297353CC}">
              <c16:uniqueId val="{00000000-87F8-469D-976D-6FCD53F8B920}"/>
            </c:ext>
          </c:extLst>
        </c:ser>
        <c:dLbls>
          <c:showLegendKey val="0"/>
          <c:showVal val="0"/>
          <c:showCatName val="0"/>
          <c:showSerName val="0"/>
          <c:showPercent val="0"/>
          <c:showBubbleSize val="0"/>
        </c:dLbls>
        <c:gapWidth val="80"/>
        <c:overlap val="-27"/>
        <c:axId val="523748416"/>
        <c:axId val="523749072"/>
      </c:barChart>
      <c:lineChart>
        <c:grouping val="standard"/>
        <c:varyColors val="0"/>
        <c:ser>
          <c:idx val="0"/>
          <c:order val="0"/>
          <c:tx>
            <c:strRef>
              <c:f>'Figure 6.3-8'!$V$4</c:f>
              <c:strCache>
                <c:ptCount val="1"/>
                <c:pt idx="0">
                  <c:v>2011</c:v>
                </c:pt>
              </c:strCache>
            </c:strRef>
          </c:tx>
          <c:spPr>
            <a:ln w="28575" cap="rnd">
              <a:noFill/>
              <a:round/>
            </a:ln>
            <a:effectLst/>
          </c:spPr>
          <c:marker>
            <c:symbol val="dash"/>
            <c:size val="9"/>
            <c:spPr>
              <a:solidFill>
                <a:schemeClr val="accent1"/>
              </a:solidFill>
              <a:ln w="15875">
                <a:solidFill>
                  <a:schemeClr val="accent1"/>
                </a:solidFill>
              </a:ln>
              <a:effectLst/>
            </c:spPr>
          </c:marker>
          <c:cat>
            <c:strRef>
              <c:f>'Figure 6.3-8'!$U$5:$U$45</c:f>
              <c:strCache>
                <c:ptCount val="41"/>
                <c:pt idx="0">
                  <c:v>Japan</c:v>
                </c:pt>
                <c:pt idx="1">
                  <c:v>United States</c:v>
                </c:pt>
                <c:pt idx="2">
                  <c:v>EU(1)</c:v>
                </c:pt>
                <c:pt idx="4">
                  <c:v>Ireland</c:v>
                </c:pt>
                <c:pt idx="5">
                  <c:v>Finland</c:v>
                </c:pt>
                <c:pt idx="6">
                  <c:v>Sweden</c:v>
                </c:pt>
                <c:pt idx="7">
                  <c:v>Luxembourg</c:v>
                </c:pt>
                <c:pt idx="8">
                  <c:v>Malta</c:v>
                </c:pt>
                <c:pt idx="9">
                  <c:v>Netherlands</c:v>
                </c:pt>
                <c:pt idx="10">
                  <c:v>Germany</c:v>
                </c:pt>
                <c:pt idx="11">
                  <c:v>Hungary</c:v>
                </c:pt>
                <c:pt idx="12">
                  <c:v>Denmark</c:v>
                </c:pt>
                <c:pt idx="13">
                  <c:v>Slovakia</c:v>
                </c:pt>
                <c:pt idx="14">
                  <c:v>Greece</c:v>
                </c:pt>
                <c:pt idx="15">
                  <c:v>Czechia</c:v>
                </c:pt>
                <c:pt idx="16">
                  <c:v>Slovenia</c:v>
                </c:pt>
                <c:pt idx="17">
                  <c:v>France</c:v>
                </c:pt>
                <c:pt idx="18">
                  <c:v>Portugal</c:v>
                </c:pt>
                <c:pt idx="19">
                  <c:v>Spain</c:v>
                </c:pt>
                <c:pt idx="20">
                  <c:v>Poland</c:v>
                </c:pt>
                <c:pt idx="21">
                  <c:v>Bulgaria</c:v>
                </c:pt>
                <c:pt idx="22">
                  <c:v>Austria</c:v>
                </c:pt>
                <c:pt idx="23">
                  <c:v>Italy</c:v>
                </c:pt>
                <c:pt idx="24">
                  <c:v>Estonia</c:v>
                </c:pt>
                <c:pt idx="25">
                  <c:v>Belgium</c:v>
                </c:pt>
                <c:pt idx="26">
                  <c:v>Cyprus</c:v>
                </c:pt>
                <c:pt idx="27">
                  <c:v>Latvia</c:v>
                </c:pt>
                <c:pt idx="28">
                  <c:v>Croatia</c:v>
                </c:pt>
                <c:pt idx="29">
                  <c:v>Lithuania</c:v>
                </c:pt>
                <c:pt idx="30">
                  <c:v>Romania</c:v>
                </c:pt>
                <c:pt idx="32">
                  <c:v>Israel</c:v>
                </c:pt>
                <c:pt idx="33">
                  <c:v>United Kingdom</c:v>
                </c:pt>
                <c:pt idx="34">
                  <c:v>Switzerland</c:v>
                </c:pt>
                <c:pt idx="35">
                  <c:v>Norway</c:v>
                </c:pt>
                <c:pt idx="36">
                  <c:v>Serbia</c:v>
                </c:pt>
                <c:pt idx="37">
                  <c:v>Turkey</c:v>
                </c:pt>
                <c:pt idx="38">
                  <c:v>North Macedonia</c:v>
                </c:pt>
                <c:pt idx="39">
                  <c:v>Iceland</c:v>
                </c:pt>
                <c:pt idx="40">
                  <c:v>Montenegro</c:v>
                </c:pt>
              </c:strCache>
            </c:strRef>
          </c:cat>
          <c:val>
            <c:numRef>
              <c:f>'Figure 6.3-8'!$V$5:$V$45</c:f>
              <c:numCache>
                <c:formatCode>0</c:formatCode>
                <c:ptCount val="41"/>
                <c:pt idx="0">
                  <c:v>126.46246109551598</c:v>
                </c:pt>
                <c:pt idx="1">
                  <c:v>110.38862326269063</c:v>
                </c:pt>
                <c:pt idx="2">
                  <c:v>100</c:v>
                </c:pt>
                <c:pt idx="4">
                  <c:v>120.56340140862238</c:v>
                </c:pt>
                <c:pt idx="5">
                  <c:v>105.64449357249759</c:v>
                </c:pt>
                <c:pt idx="6">
                  <c:v>129.42100607346711</c:v>
                </c:pt>
                <c:pt idx="7">
                  <c:v>103.68092291949506</c:v>
                </c:pt>
                <c:pt idx="8">
                  <c:v>101.61491715232896</c:v>
                </c:pt>
                <c:pt idx="9">
                  <c:v>108.68966062781247</c:v>
                </c:pt>
                <c:pt idx="10">
                  <c:v>121.05596833696097</c:v>
                </c:pt>
                <c:pt idx="11">
                  <c:v>110.31727302294141</c:v>
                </c:pt>
                <c:pt idx="12">
                  <c:v>118.90809431238351</c:v>
                </c:pt>
                <c:pt idx="13">
                  <c:v>112.18758361688069</c:v>
                </c:pt>
                <c:pt idx="14">
                  <c:v>87.560233073289567</c:v>
                </c:pt>
                <c:pt idx="15">
                  <c:v>101.15720258707606</c:v>
                </c:pt>
                <c:pt idx="16">
                  <c:v>82.569226650875066</c:v>
                </c:pt>
                <c:pt idx="17">
                  <c:v>104.18174596395491</c:v>
                </c:pt>
                <c:pt idx="18">
                  <c:v>72.052222361652881</c:v>
                </c:pt>
                <c:pt idx="19">
                  <c:v>78.250514713007647</c:v>
                </c:pt>
                <c:pt idx="20">
                  <c:v>91.389434770993589</c:v>
                </c:pt>
                <c:pt idx="21">
                  <c:v>83.262801879212589</c:v>
                </c:pt>
                <c:pt idx="22">
                  <c:v>90.027882049521651</c:v>
                </c:pt>
                <c:pt idx="23">
                  <c:v>83.539210340815544</c:v>
                </c:pt>
                <c:pt idx="24">
                  <c:v>78.564236340340273</c:v>
                </c:pt>
                <c:pt idx="25">
                  <c:v>87.336579648773366</c:v>
                </c:pt>
                <c:pt idx="26">
                  <c:v>74.150700183251899</c:v>
                </c:pt>
                <c:pt idx="27">
                  <c:v>73.783740872207986</c:v>
                </c:pt>
                <c:pt idx="28">
                  <c:v>68.754834904419823</c:v>
                </c:pt>
                <c:pt idx="29">
                  <c:v>73.773259438448747</c:v>
                </c:pt>
                <c:pt idx="30">
                  <c:v>65.169629870859353</c:v>
                </c:pt>
                <c:pt idx="32">
                  <c:v>155.13805320395582</c:v>
                </c:pt>
                <c:pt idx="33">
                  <c:v>115.39700498618363</c:v>
                </c:pt>
                <c:pt idx="34">
                  <c:v>108.40947130245102</c:v>
                </c:pt>
                <c:pt idx="35">
                  <c:v>91.718912337311622</c:v>
                </c:pt>
                <c:pt idx="36">
                  <c:v>77.152709794837108</c:v>
                </c:pt>
                <c:pt idx="37">
                  <c:v>80.936317217131133</c:v>
                </c:pt>
                <c:pt idx="38">
                  <c:v>71.647636628358669</c:v>
                </c:pt>
                <c:pt idx="39">
                  <c:v>82.694650453125689</c:v>
                </c:pt>
                <c:pt idx="40">
                  <c:v>62.728412011359637</c:v>
                </c:pt>
              </c:numCache>
            </c:numRef>
          </c:val>
          <c:smooth val="0"/>
          <c:extLst>
            <c:ext xmlns:c16="http://schemas.microsoft.com/office/drawing/2014/chart" uri="{C3380CC4-5D6E-409C-BE32-E72D297353CC}">
              <c16:uniqueId val="{00000001-87F8-469D-976D-6FCD53F8B920}"/>
            </c:ext>
          </c:extLst>
        </c:ser>
        <c:dLbls>
          <c:showLegendKey val="0"/>
          <c:showVal val="0"/>
          <c:showCatName val="0"/>
          <c:showSerName val="0"/>
          <c:showPercent val="0"/>
          <c:showBubbleSize val="0"/>
        </c:dLbls>
        <c:marker val="1"/>
        <c:smooth val="0"/>
        <c:axId val="523748416"/>
        <c:axId val="523749072"/>
      </c:lineChart>
      <c:catAx>
        <c:axId val="5237484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3300000" spcFirstLastPara="1" vertOverflow="ellipsis"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ID4096"/>
          </a:p>
        </c:txPr>
        <c:crossAx val="523749072"/>
        <c:crosses val="autoZero"/>
        <c:auto val="1"/>
        <c:lblAlgn val="ctr"/>
        <c:lblOffset val="100"/>
        <c:noMultiLvlLbl val="0"/>
      </c:catAx>
      <c:valAx>
        <c:axId val="523749072"/>
        <c:scaling>
          <c:orientation val="minMax"/>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Index (EU, 2011 = 100)</a:t>
                </a:r>
              </a:p>
            </c:rich>
          </c:tx>
          <c:layout>
            <c:manualLayout>
              <c:xMode val="edge"/>
              <c:yMode val="edge"/>
              <c:x val="8.2610480785192449E-3"/>
              <c:y val="0.22403099612548433"/>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ID4096"/>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ID4096"/>
          </a:p>
        </c:txPr>
        <c:crossAx val="523748416"/>
        <c:crosses val="autoZero"/>
        <c:crossBetween val="between"/>
      </c:valAx>
      <c:spPr>
        <a:solidFill>
          <a:srgbClr val="EAEAEA"/>
        </a:solidFill>
        <a:ln>
          <a:noFill/>
        </a:ln>
        <a:effectLst/>
      </c:spPr>
    </c:plotArea>
    <c:legend>
      <c:legendPos val="b"/>
      <c:layout>
        <c:manualLayout>
          <c:xMode val="edge"/>
          <c:yMode val="edge"/>
          <c:x val="0.26701489694635233"/>
          <c:y val="0.93031896012998372"/>
          <c:w val="0.3866640144582652"/>
          <c:h val="5.0633420822397197E-2"/>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ID4096"/>
        </a:p>
      </c:txPr>
    </c:legend>
    <c:plotVisOnly val="1"/>
    <c:dispBlanksAs val="gap"/>
    <c:showDLblsOverMax val="0"/>
  </c:chart>
  <c:spPr>
    <a:noFill/>
    <a:ln w="9525" cap="flat" cmpd="sng" algn="ctr">
      <a:noFill/>
      <a:round/>
    </a:ln>
    <a:effectLst/>
  </c:spPr>
  <c:txPr>
    <a:bodyPr/>
    <a:lstStyle/>
    <a:p>
      <a:pPr>
        <a:defRPr sz="900" b="1">
          <a:solidFill>
            <a:sysClr val="windowText" lastClr="000000"/>
          </a:solidFill>
          <a:latin typeface="Arial" panose="020B0604020202020204" pitchFamily="34" charset="0"/>
          <a:cs typeface="Arial" panose="020B0604020202020204" pitchFamily="34" charset="0"/>
        </a:defRPr>
      </a:pPr>
      <a:endParaRPr lang="LID4096"/>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5950297879432"/>
          <c:y val="9.1548556430446196E-2"/>
          <c:w val="0.32939205515977171"/>
          <c:h val="0.83006797900262463"/>
        </c:manualLayout>
      </c:layout>
      <c:radarChart>
        <c:radarStyle val="marker"/>
        <c:varyColors val="0"/>
        <c:ser>
          <c:idx val="0"/>
          <c:order val="0"/>
          <c:tx>
            <c:strRef>
              <c:f>'Figure 6.3-29'!$J$5</c:f>
              <c:strCache>
                <c:ptCount val="1"/>
                <c:pt idx="0">
                  <c:v>EU</c:v>
                </c:pt>
              </c:strCache>
            </c:strRef>
          </c:tx>
          <c:spPr>
            <a:ln w="28575" cap="rnd">
              <a:solidFill>
                <a:schemeClr val="accent1"/>
              </a:solidFill>
              <a:round/>
            </a:ln>
            <a:effectLst/>
          </c:spPr>
          <c:marker>
            <c:symbol val="none"/>
          </c:marker>
          <c:cat>
            <c:strRef>
              <c:f>'Figure 6.3-29'!$K$4:$P$4</c:f>
              <c:strCache>
                <c:ptCount val="6"/>
                <c:pt idx="0">
                  <c:v>World share of researchers (FTE)</c:v>
                </c:pt>
                <c:pt idx="1">
                  <c:v>World share of scientific publications</c:v>
                </c:pt>
                <c:pt idx="2">
                  <c:v>World share of top 10% scientific publications</c:v>
                </c:pt>
                <c:pt idx="3">
                  <c:v>Share of public-private scientific co-publications </c:v>
                </c:pt>
                <c:pt idx="4">
                  <c:v>World share of patent applications</c:v>
                </c:pt>
                <c:pt idx="5">
                  <c:v>Share of HT exports</c:v>
                </c:pt>
              </c:strCache>
            </c:strRef>
          </c:cat>
          <c:val>
            <c:numRef>
              <c:f>'Figure 6.3-29'!$K$5:$P$5</c:f>
              <c:numCache>
                <c:formatCode>0.0</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3807-4998-90DA-B07EC3344215}"/>
            </c:ext>
          </c:extLst>
        </c:ser>
        <c:ser>
          <c:idx val="1"/>
          <c:order val="1"/>
          <c:tx>
            <c:strRef>
              <c:f>'Figure 6.3-29'!$J$6</c:f>
              <c:strCache>
                <c:ptCount val="1"/>
                <c:pt idx="0">
                  <c:v>United States</c:v>
                </c:pt>
              </c:strCache>
            </c:strRef>
          </c:tx>
          <c:spPr>
            <a:ln w="28575" cap="rnd">
              <a:solidFill>
                <a:schemeClr val="accent2"/>
              </a:solidFill>
              <a:round/>
            </a:ln>
            <a:effectLst/>
          </c:spPr>
          <c:marker>
            <c:symbol val="none"/>
          </c:marker>
          <c:cat>
            <c:strRef>
              <c:f>'Figure 6.3-29'!$K$4:$P$4</c:f>
              <c:strCache>
                <c:ptCount val="6"/>
                <c:pt idx="0">
                  <c:v>World share of researchers (FTE)</c:v>
                </c:pt>
                <c:pt idx="1">
                  <c:v>World share of scientific publications</c:v>
                </c:pt>
                <c:pt idx="2">
                  <c:v>World share of top 10% scientific publications</c:v>
                </c:pt>
                <c:pt idx="3">
                  <c:v>Share of public-private scientific co-publications </c:v>
                </c:pt>
                <c:pt idx="4">
                  <c:v>World share of patent applications</c:v>
                </c:pt>
                <c:pt idx="5">
                  <c:v>Share of HT exports</c:v>
                </c:pt>
              </c:strCache>
            </c:strRef>
          </c:cat>
          <c:val>
            <c:numRef>
              <c:f>'Figure 6.3-29'!$K$6:$P$6</c:f>
              <c:numCache>
                <c:formatCode>0.0</c:formatCode>
                <c:ptCount val="6"/>
                <c:pt idx="0">
                  <c:v>0.87070220629409789</c:v>
                </c:pt>
                <c:pt idx="1">
                  <c:v>0.79690398015986308</c:v>
                </c:pt>
                <c:pt idx="2">
                  <c:v>1.1179637566358207</c:v>
                </c:pt>
                <c:pt idx="3">
                  <c:v>0.92401074537890948</c:v>
                </c:pt>
                <c:pt idx="4">
                  <c:v>1.1369006457011355</c:v>
                </c:pt>
                <c:pt idx="5">
                  <c:v>0.6275550704504862</c:v>
                </c:pt>
              </c:numCache>
            </c:numRef>
          </c:val>
          <c:extLst>
            <c:ext xmlns:c16="http://schemas.microsoft.com/office/drawing/2014/chart" uri="{C3380CC4-5D6E-409C-BE32-E72D297353CC}">
              <c16:uniqueId val="{00000001-3807-4998-90DA-B07EC3344215}"/>
            </c:ext>
          </c:extLst>
        </c:ser>
        <c:ser>
          <c:idx val="2"/>
          <c:order val="2"/>
          <c:tx>
            <c:strRef>
              <c:f>'Figure 6.3-29'!$J$7</c:f>
              <c:strCache>
                <c:ptCount val="1"/>
                <c:pt idx="0">
                  <c:v>China</c:v>
                </c:pt>
              </c:strCache>
            </c:strRef>
          </c:tx>
          <c:spPr>
            <a:ln w="28575" cap="rnd">
              <a:solidFill>
                <a:schemeClr val="accent3"/>
              </a:solidFill>
              <a:round/>
            </a:ln>
            <a:effectLst/>
          </c:spPr>
          <c:marker>
            <c:symbol val="none"/>
          </c:marker>
          <c:cat>
            <c:strRef>
              <c:f>'Figure 6.3-29'!$K$4:$P$4</c:f>
              <c:strCache>
                <c:ptCount val="6"/>
                <c:pt idx="0">
                  <c:v>World share of researchers (FTE)</c:v>
                </c:pt>
                <c:pt idx="1">
                  <c:v>World share of scientific publications</c:v>
                </c:pt>
                <c:pt idx="2">
                  <c:v>World share of top 10% scientific publications</c:v>
                </c:pt>
                <c:pt idx="3">
                  <c:v>Share of public-private scientific co-publications </c:v>
                </c:pt>
                <c:pt idx="4">
                  <c:v>World share of patent applications</c:v>
                </c:pt>
                <c:pt idx="5">
                  <c:v>Share of HT exports</c:v>
                </c:pt>
              </c:strCache>
            </c:strRef>
          </c:cat>
          <c:val>
            <c:numRef>
              <c:f>'Figure 6.3-29'!$K$7:$P$7</c:f>
              <c:numCache>
                <c:formatCode>0.0</c:formatCode>
                <c:ptCount val="6"/>
                <c:pt idx="0">
                  <c:v>1.0449708813976932</c:v>
                </c:pt>
                <c:pt idx="1">
                  <c:v>1.1427972850026828</c:v>
                </c:pt>
                <c:pt idx="2">
                  <c:v>1.1323992310305115</c:v>
                </c:pt>
                <c:pt idx="3">
                  <c:v>0.84712659470898877</c:v>
                </c:pt>
                <c:pt idx="4">
                  <c:v>1.0765299980149059</c:v>
                </c:pt>
                <c:pt idx="5">
                  <c:v>1.5653798965694334</c:v>
                </c:pt>
              </c:numCache>
            </c:numRef>
          </c:val>
          <c:extLst>
            <c:ext xmlns:c16="http://schemas.microsoft.com/office/drawing/2014/chart" uri="{C3380CC4-5D6E-409C-BE32-E72D297353CC}">
              <c16:uniqueId val="{00000002-3807-4998-90DA-B07EC3344215}"/>
            </c:ext>
          </c:extLst>
        </c:ser>
        <c:dLbls>
          <c:showLegendKey val="0"/>
          <c:showVal val="0"/>
          <c:showCatName val="0"/>
          <c:showSerName val="0"/>
          <c:showPercent val="0"/>
          <c:showBubbleSize val="0"/>
        </c:dLbls>
        <c:axId val="700497680"/>
        <c:axId val="700498008"/>
      </c:radarChart>
      <c:catAx>
        <c:axId val="700497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ID4096"/>
          </a:p>
        </c:txPr>
        <c:crossAx val="700498008"/>
        <c:crosses val="autoZero"/>
        <c:auto val="1"/>
        <c:lblAlgn val="ctr"/>
        <c:lblOffset val="100"/>
        <c:noMultiLvlLbl val="0"/>
      </c:catAx>
      <c:valAx>
        <c:axId val="700498008"/>
        <c:scaling>
          <c:orientation val="minMax"/>
          <c:max val="1.8"/>
          <c:min val="0"/>
        </c:scaling>
        <c:delete val="0"/>
        <c:axPos val="l"/>
        <c:majorGridlines>
          <c:spPr>
            <a:ln w="9525" cap="flat" cmpd="sng" algn="ctr">
              <a:solidFill>
                <a:schemeClr val="tx1">
                  <a:lumMod val="50000"/>
                  <a:lumOff val="50000"/>
                </a:schemeClr>
              </a:solidFill>
              <a:round/>
            </a:ln>
            <a:effectLst/>
          </c:spPr>
        </c:majorGridlines>
        <c:minorGridlines>
          <c:spPr>
            <a:ln w="9525" cap="flat" cmpd="sng" algn="ctr">
              <a:solidFill>
                <a:schemeClr val="bg1"/>
              </a:solidFill>
              <a:round/>
            </a:ln>
            <a:effectLst/>
          </c:spPr>
        </c:min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ID4096"/>
          </a:p>
        </c:txPr>
        <c:crossAx val="700497680"/>
        <c:crosses val="autoZero"/>
        <c:crossBetween val="between"/>
        <c:majorUnit val="0.2"/>
      </c:valAx>
      <c:spPr>
        <a:noFill/>
        <a:ln>
          <a:noFill/>
        </a:ln>
        <a:effectLst/>
      </c:spPr>
    </c:plotArea>
    <c:legend>
      <c:legendPos val="t"/>
      <c:layout>
        <c:manualLayout>
          <c:xMode val="edge"/>
          <c:yMode val="edge"/>
          <c:x val="3.0142586343373752E-2"/>
          <c:y val="0.05"/>
          <c:w val="0.26511165271007792"/>
          <c:h val="5.3165091863517061E-2"/>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ID4096"/>
        </a:p>
      </c:txPr>
    </c:legend>
    <c:plotVisOnly val="1"/>
    <c:dispBlanksAs val="gap"/>
    <c:showDLblsOverMax val="0"/>
  </c:chart>
  <c:spPr>
    <a:noFill/>
    <a:ln w="9525" cap="flat" cmpd="sng" algn="ctr">
      <a:noFill/>
      <a:round/>
    </a:ln>
    <a:effectLst/>
  </c:spPr>
  <c:txPr>
    <a:bodyPr/>
    <a:lstStyle/>
    <a:p>
      <a:pPr>
        <a:defRPr/>
      </a:pPr>
      <a:endParaRPr lang="LID4096"/>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57881649369871E-2"/>
          <c:y val="0.14278870068794519"/>
          <c:w val="0.94666622384996202"/>
          <c:h val="0.72008379408853862"/>
        </c:manualLayout>
      </c:layout>
      <c:barChart>
        <c:barDir val="col"/>
        <c:grouping val="stacked"/>
        <c:varyColors val="0"/>
        <c:ser>
          <c:idx val="2"/>
          <c:order val="0"/>
          <c:tx>
            <c:strRef>
              <c:f>'1c_RDTAXEXP_Chart1'!$C$7</c:f>
              <c:strCache>
                <c:ptCount val="1"/>
                <c:pt idx="0">
                  <c:v>Direct Funding of BERD</c:v>
                </c:pt>
              </c:strCache>
            </c:strRef>
          </c:tx>
          <c:spPr>
            <a:solidFill>
              <a:schemeClr val="accent3"/>
            </a:solidFill>
            <a:ln>
              <a:noFill/>
            </a:ln>
            <a:effectLst/>
          </c:spPr>
          <c:invertIfNegative val="0"/>
          <c:dPt>
            <c:idx val="8"/>
            <c:invertIfNegative val="0"/>
            <c:bubble3D val="0"/>
            <c:extLst>
              <c:ext xmlns:c16="http://schemas.microsoft.com/office/drawing/2014/chart" uri="{C3380CC4-5D6E-409C-BE32-E72D297353CC}">
                <c16:uniqueId val="{00000000-741A-42D7-98BD-B41A926165A5}"/>
              </c:ext>
            </c:extLst>
          </c:dPt>
          <c:dPt>
            <c:idx val="12"/>
            <c:invertIfNegative val="0"/>
            <c:bubble3D val="0"/>
            <c:extLst>
              <c:ext xmlns:c16="http://schemas.microsoft.com/office/drawing/2014/chart" uri="{C3380CC4-5D6E-409C-BE32-E72D297353CC}">
                <c16:uniqueId val="{00000001-741A-42D7-98BD-B41A926165A5}"/>
              </c:ext>
            </c:extLst>
          </c:dPt>
          <c:dPt>
            <c:idx val="13"/>
            <c:invertIfNegative val="0"/>
            <c:bubble3D val="0"/>
            <c:spPr>
              <a:solidFill>
                <a:schemeClr val="accent3"/>
              </a:solidFill>
              <a:ln>
                <a:noFill/>
              </a:ln>
              <a:effectLst/>
            </c:spPr>
            <c:extLst>
              <c:ext xmlns:c16="http://schemas.microsoft.com/office/drawing/2014/chart" uri="{C3380CC4-5D6E-409C-BE32-E72D297353CC}">
                <c16:uniqueId val="{00000003-741A-42D7-98BD-B41A926165A5}"/>
              </c:ext>
            </c:extLst>
          </c:dPt>
          <c:dPt>
            <c:idx val="14"/>
            <c:invertIfNegative val="0"/>
            <c:bubble3D val="0"/>
            <c:extLst>
              <c:ext xmlns:c16="http://schemas.microsoft.com/office/drawing/2014/chart" uri="{C3380CC4-5D6E-409C-BE32-E72D297353CC}">
                <c16:uniqueId val="{00000004-741A-42D7-98BD-B41A926165A5}"/>
              </c:ext>
            </c:extLst>
          </c:dPt>
          <c:dPt>
            <c:idx val="15"/>
            <c:invertIfNegative val="0"/>
            <c:bubble3D val="0"/>
            <c:extLst>
              <c:ext xmlns:c16="http://schemas.microsoft.com/office/drawing/2014/chart" uri="{C3380CC4-5D6E-409C-BE32-E72D297353CC}">
                <c16:uniqueId val="{00000005-741A-42D7-98BD-B41A926165A5}"/>
              </c:ext>
            </c:extLst>
          </c:dPt>
          <c:dPt>
            <c:idx val="16"/>
            <c:invertIfNegative val="0"/>
            <c:bubble3D val="0"/>
            <c:extLst>
              <c:ext xmlns:c16="http://schemas.microsoft.com/office/drawing/2014/chart" uri="{C3380CC4-5D6E-409C-BE32-E72D297353CC}">
                <c16:uniqueId val="{00000006-741A-42D7-98BD-B41A926165A5}"/>
              </c:ext>
            </c:extLst>
          </c:dPt>
          <c:dPt>
            <c:idx val="17"/>
            <c:invertIfNegative val="0"/>
            <c:bubble3D val="0"/>
            <c:spPr>
              <a:solidFill>
                <a:schemeClr val="accent3"/>
              </a:solidFill>
              <a:ln>
                <a:noFill/>
              </a:ln>
              <a:effectLst/>
            </c:spPr>
            <c:extLst>
              <c:ext xmlns:c16="http://schemas.microsoft.com/office/drawing/2014/chart" uri="{C3380CC4-5D6E-409C-BE32-E72D297353CC}">
                <c16:uniqueId val="{00000008-741A-42D7-98BD-B41A926165A5}"/>
              </c:ext>
            </c:extLst>
          </c:dPt>
          <c:dPt>
            <c:idx val="18"/>
            <c:invertIfNegative val="0"/>
            <c:bubble3D val="0"/>
            <c:extLst>
              <c:ext xmlns:c16="http://schemas.microsoft.com/office/drawing/2014/chart" uri="{C3380CC4-5D6E-409C-BE32-E72D297353CC}">
                <c16:uniqueId val="{00000009-741A-42D7-98BD-B41A926165A5}"/>
              </c:ext>
            </c:extLst>
          </c:dPt>
          <c:dPt>
            <c:idx val="39"/>
            <c:invertIfNegative val="0"/>
            <c:bubble3D val="0"/>
            <c:extLst>
              <c:ext xmlns:c16="http://schemas.microsoft.com/office/drawing/2014/chart" uri="{C3380CC4-5D6E-409C-BE32-E72D297353CC}">
                <c16:uniqueId val="{0000000A-741A-42D7-98BD-B41A926165A5}"/>
              </c:ext>
            </c:extLst>
          </c:dPt>
          <c:cat>
            <c:strRef>
              <c:f>'1c_RDTAXEXP_Chart1'!$B$8:$B$56</c:f>
              <c:strCache>
                <c:ptCount val="49"/>
                <c:pt idx="0">
                  <c:v>RUS</c:v>
                </c:pt>
                <c:pt idx="1">
                  <c:v>FRA</c:v>
                </c:pt>
                <c:pt idx="2">
                  <c:v>GBR</c:v>
                </c:pt>
                <c:pt idx="3">
                  <c:v>AUT</c:v>
                </c:pt>
                <c:pt idx="4">
                  <c:v>KOR</c:v>
                </c:pt>
                <c:pt idx="5">
                  <c:v>ISL</c:v>
                </c:pt>
                <c:pt idx="6">
                  <c:v>BEL</c:v>
                </c:pt>
                <c:pt idx="7">
                  <c:v>PRT</c:v>
                </c:pt>
                <c:pt idx="8">
                  <c:v>NLD</c:v>
                </c:pt>
                <c:pt idx="9">
                  <c:v>CAN</c:v>
                </c:pt>
                <c:pt idx="10">
                  <c:v>HUN</c:v>
                </c:pt>
                <c:pt idx="11">
                  <c:v>NOR</c:v>
                </c:pt>
                <c:pt idx="12">
                  <c:v>USA*</c:v>
                </c:pt>
                <c:pt idx="13">
                  <c:v>OECD</c:v>
                </c:pt>
                <c:pt idx="14">
                  <c:v>IRL</c:v>
                </c:pt>
                <c:pt idx="15">
                  <c:v>TUR</c:v>
                </c:pt>
                <c:pt idx="16">
                  <c:v>SVN</c:v>
                </c:pt>
                <c:pt idx="17">
                  <c:v>EU</c:v>
                </c:pt>
                <c:pt idx="18">
                  <c:v>AUS</c:v>
                </c:pt>
                <c:pt idx="19">
                  <c:v>POL</c:v>
                </c:pt>
                <c:pt idx="20">
                  <c:v>NZL</c:v>
                </c:pt>
                <c:pt idx="21">
                  <c:v>ITA</c:v>
                </c:pt>
                <c:pt idx="22">
                  <c:v>SWE</c:v>
                </c:pt>
                <c:pt idx="23">
                  <c:v>CHN*</c:v>
                </c:pt>
                <c:pt idx="24">
                  <c:v>CZE</c:v>
                </c:pt>
                <c:pt idx="25">
                  <c:v>BRA</c:v>
                </c:pt>
                <c:pt idx="26">
                  <c:v>JPN</c:v>
                </c:pt>
                <c:pt idx="27">
                  <c:v>ISR</c:v>
                </c:pt>
                <c:pt idx="28">
                  <c:v>ESP*</c:v>
                </c:pt>
                <c:pt idx="29">
                  <c:v>DNK</c:v>
                </c:pt>
                <c:pt idx="30">
                  <c:v>GRC</c:v>
                </c:pt>
                <c:pt idx="31">
                  <c:v>FIN</c:v>
                </c:pt>
                <c:pt idx="32">
                  <c:v>DEU</c:v>
                </c:pt>
                <c:pt idx="33">
                  <c:v>SVK</c:v>
                </c:pt>
                <c:pt idx="34">
                  <c:v>EST</c:v>
                </c:pt>
                <c:pt idx="35">
                  <c:v>LTU</c:v>
                </c:pt>
                <c:pt idx="36">
                  <c:v>CHE</c:v>
                </c:pt>
                <c:pt idx="37">
                  <c:v>LUX</c:v>
                </c:pt>
                <c:pt idx="38">
                  <c:v>HRV</c:v>
                </c:pt>
                <c:pt idx="39">
                  <c:v>ROU</c:v>
                </c:pt>
                <c:pt idx="40">
                  <c:v>CYP</c:v>
                </c:pt>
                <c:pt idx="41">
                  <c:v>ZAF</c:v>
                </c:pt>
                <c:pt idx="42">
                  <c:v>CHL</c:v>
                </c:pt>
                <c:pt idx="43">
                  <c:v>LVA</c:v>
                </c:pt>
                <c:pt idx="44">
                  <c:v>MEX</c:v>
                </c:pt>
                <c:pt idx="45">
                  <c:v>COL</c:v>
                </c:pt>
                <c:pt idx="46">
                  <c:v>BGR</c:v>
                </c:pt>
                <c:pt idx="47">
                  <c:v>THA</c:v>
                </c:pt>
                <c:pt idx="48">
                  <c:v>MLT</c:v>
                </c:pt>
              </c:strCache>
              <c:extLst/>
            </c:strRef>
          </c:cat>
          <c:val>
            <c:numRef>
              <c:f>'1c_RDTAXEXP_Chart1'!$C$8:$C$56</c:f>
              <c:numCache>
                <c:formatCode>General</c:formatCode>
                <c:ptCount val="49"/>
                <c:pt idx="0">
                  <c:v>0.36080000000000001</c:v>
                </c:pt>
                <c:pt idx="1">
                  <c:v>0.1192</c:v>
                </c:pt>
                <c:pt idx="2">
                  <c:v>8.8599999999999998E-2</c:v>
                </c:pt>
                <c:pt idx="3">
                  <c:v>8.2200000000000009E-2</c:v>
                </c:pt>
                <c:pt idx="4">
                  <c:v>0.20080000000000001</c:v>
                </c:pt>
                <c:pt idx="5">
                  <c:v>0.1527</c:v>
                </c:pt>
                <c:pt idx="6">
                  <c:v>9.1600000000000001E-2</c:v>
                </c:pt>
                <c:pt idx="7">
                  <c:v>5.8999999999999997E-2</c:v>
                </c:pt>
                <c:pt idx="8">
                  <c:v>0.1043</c:v>
                </c:pt>
                <c:pt idx="9">
                  <c:v>5.3900000000000003E-2</c:v>
                </c:pt>
                <c:pt idx="10">
                  <c:v>0.19239999999999999</c:v>
                </c:pt>
                <c:pt idx="11">
                  <c:v>0.13100000000000001</c:v>
                </c:pt>
                <c:pt idx="12">
                  <c:v>0.10680000000000001</c:v>
                </c:pt>
                <c:pt idx="13">
                  <c:v>8.2600000000000007E-2</c:v>
                </c:pt>
                <c:pt idx="14">
                  <c:v>2.6499999999999999E-2</c:v>
                </c:pt>
                <c:pt idx="15">
                  <c:v>7.6700000000000004E-2</c:v>
                </c:pt>
                <c:pt idx="16">
                  <c:v>0.1124</c:v>
                </c:pt>
                <c:pt idx="17">
                  <c:v>8.4000000000000005E-2</c:v>
                </c:pt>
                <c:pt idx="18">
                  <c:v>2.6599999999999999E-2</c:v>
                </c:pt>
                <c:pt idx="19">
                  <c:v>0.1181</c:v>
                </c:pt>
                <c:pt idx="20">
                  <c:v>0.10150000000000001</c:v>
                </c:pt>
                <c:pt idx="21">
                  <c:v>4.3999999999999997E-2</c:v>
                </c:pt>
                <c:pt idx="22">
                  <c:v>0.10979999999999999</c:v>
                </c:pt>
                <c:pt idx="23">
                  <c:v>5.6500000000000002E-2</c:v>
                </c:pt>
                <c:pt idx="24">
                  <c:v>8.2299999999999998E-2</c:v>
                </c:pt>
                <c:pt idx="25">
                  <c:v>8.5300000000000001E-2</c:v>
                </c:pt>
                <c:pt idx="26">
                  <c:v>2.1999999999999999E-2</c:v>
                </c:pt>
                <c:pt idx="27">
                  <c:v>9.4700000000000006E-2</c:v>
                </c:pt>
                <c:pt idx="28">
                  <c:v>6.3300000000000009E-2</c:v>
                </c:pt>
                <c:pt idx="29">
                  <c:v>4.5000000000000012E-2</c:v>
                </c:pt>
                <c:pt idx="30">
                  <c:v>5.1900000000000002E-2</c:v>
                </c:pt>
                <c:pt idx="31">
                  <c:v>7.1500000000000008E-2</c:v>
                </c:pt>
                <c:pt idx="32">
                  <c:v>6.9699999999999998E-2</c:v>
                </c:pt>
                <c:pt idx="33">
                  <c:v>1.77E-2</c:v>
                </c:pt>
                <c:pt idx="34">
                  <c:v>5.5100000000000003E-2</c:v>
                </c:pt>
                <c:pt idx="35">
                  <c:v>5.7999999999999996E-3</c:v>
                </c:pt>
                <c:pt idx="36">
                  <c:v>3.3000000000000002E-2</c:v>
                </c:pt>
                <c:pt idx="37">
                  <c:v>3.1399999999999997E-2</c:v>
                </c:pt>
                <c:pt idx="38">
                  <c:v>1.38E-2</c:v>
                </c:pt>
                <c:pt idx="39">
                  <c:v>1.44E-2</c:v>
                </c:pt>
                <c:pt idx="40">
                  <c:v>2.0899999999999998E-2</c:v>
                </c:pt>
                <c:pt idx="41">
                  <c:v>1.2800000000000001E-2</c:v>
                </c:pt>
                <c:pt idx="42">
                  <c:v>9.4000000000000004E-3</c:v>
                </c:pt>
                <c:pt idx="43">
                  <c:v>1.2999999999999999E-2</c:v>
                </c:pt>
                <c:pt idx="44">
                  <c:v>1.23E-2</c:v>
                </c:pt>
                <c:pt idx="45">
                  <c:v>1.8E-3</c:v>
                </c:pt>
                <c:pt idx="46">
                  <c:v>7.7000000000000002E-3</c:v>
                </c:pt>
                <c:pt idx="47">
                  <c:v>3.8E-3</c:v>
                </c:pt>
                <c:pt idx="48">
                  <c:v>4.7000000000000002E-3</c:v>
                </c:pt>
              </c:numCache>
              <c:extLst/>
            </c:numRef>
          </c:val>
          <c:extLst>
            <c:ext xmlns:c16="http://schemas.microsoft.com/office/drawing/2014/chart" uri="{C3380CC4-5D6E-409C-BE32-E72D297353CC}">
              <c16:uniqueId val="{0000000B-741A-42D7-98BD-B41A926165A5}"/>
            </c:ext>
          </c:extLst>
        </c:ser>
        <c:ser>
          <c:idx val="3"/>
          <c:order val="1"/>
          <c:tx>
            <c:strRef>
              <c:f>'1c_RDTAXEXP_Chart1'!$D$7</c:f>
              <c:strCache>
                <c:ptCount val="1"/>
                <c:pt idx="0">
                  <c:v>Tax Support for BERD</c:v>
                </c:pt>
              </c:strCache>
            </c:strRef>
          </c:tx>
          <c:spPr>
            <a:solidFill>
              <a:schemeClr val="accent4"/>
            </a:solidFill>
            <a:ln>
              <a:noFill/>
            </a:ln>
            <a:effectLst/>
          </c:spPr>
          <c:invertIfNegative val="0"/>
          <c:dPt>
            <c:idx val="8"/>
            <c:invertIfNegative val="0"/>
            <c:bubble3D val="0"/>
            <c:extLst>
              <c:ext xmlns:c16="http://schemas.microsoft.com/office/drawing/2014/chart" uri="{C3380CC4-5D6E-409C-BE32-E72D297353CC}">
                <c16:uniqueId val="{0000000C-741A-42D7-98BD-B41A926165A5}"/>
              </c:ext>
            </c:extLst>
          </c:dPt>
          <c:dPt>
            <c:idx val="12"/>
            <c:invertIfNegative val="0"/>
            <c:bubble3D val="0"/>
            <c:extLst>
              <c:ext xmlns:c16="http://schemas.microsoft.com/office/drawing/2014/chart" uri="{C3380CC4-5D6E-409C-BE32-E72D297353CC}">
                <c16:uniqueId val="{0000000D-741A-42D7-98BD-B41A926165A5}"/>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0F-741A-42D7-98BD-B41A926165A5}"/>
              </c:ext>
            </c:extLst>
          </c:dPt>
          <c:dPt>
            <c:idx val="14"/>
            <c:invertIfNegative val="0"/>
            <c:bubble3D val="0"/>
            <c:extLst>
              <c:ext xmlns:c16="http://schemas.microsoft.com/office/drawing/2014/chart" uri="{C3380CC4-5D6E-409C-BE32-E72D297353CC}">
                <c16:uniqueId val="{00000010-741A-42D7-98BD-B41A926165A5}"/>
              </c:ext>
            </c:extLst>
          </c:dPt>
          <c:dPt>
            <c:idx val="15"/>
            <c:invertIfNegative val="0"/>
            <c:bubble3D val="0"/>
            <c:extLst>
              <c:ext xmlns:c16="http://schemas.microsoft.com/office/drawing/2014/chart" uri="{C3380CC4-5D6E-409C-BE32-E72D297353CC}">
                <c16:uniqueId val="{00000011-741A-42D7-98BD-B41A926165A5}"/>
              </c:ext>
            </c:extLst>
          </c:dPt>
          <c:dPt>
            <c:idx val="16"/>
            <c:invertIfNegative val="0"/>
            <c:bubble3D val="0"/>
            <c:extLst>
              <c:ext xmlns:c16="http://schemas.microsoft.com/office/drawing/2014/chart" uri="{C3380CC4-5D6E-409C-BE32-E72D297353CC}">
                <c16:uniqueId val="{00000012-741A-42D7-98BD-B41A926165A5}"/>
              </c:ext>
            </c:extLst>
          </c:dPt>
          <c:dPt>
            <c:idx val="17"/>
            <c:invertIfNegative val="0"/>
            <c:bubble3D val="0"/>
            <c:spPr>
              <a:solidFill>
                <a:schemeClr val="accent4"/>
              </a:solidFill>
              <a:ln>
                <a:noFill/>
              </a:ln>
              <a:effectLst/>
            </c:spPr>
            <c:extLst>
              <c:ext xmlns:c16="http://schemas.microsoft.com/office/drawing/2014/chart" uri="{C3380CC4-5D6E-409C-BE32-E72D297353CC}">
                <c16:uniqueId val="{00000014-741A-42D7-98BD-B41A926165A5}"/>
              </c:ext>
            </c:extLst>
          </c:dPt>
          <c:dPt>
            <c:idx val="18"/>
            <c:invertIfNegative val="0"/>
            <c:bubble3D val="0"/>
            <c:extLst>
              <c:ext xmlns:c16="http://schemas.microsoft.com/office/drawing/2014/chart" uri="{C3380CC4-5D6E-409C-BE32-E72D297353CC}">
                <c16:uniqueId val="{00000015-741A-42D7-98BD-B41A926165A5}"/>
              </c:ext>
            </c:extLst>
          </c:dPt>
          <c:dPt>
            <c:idx val="22"/>
            <c:invertIfNegative val="0"/>
            <c:bubble3D val="0"/>
            <c:extLst>
              <c:ext xmlns:c16="http://schemas.microsoft.com/office/drawing/2014/chart" uri="{C3380CC4-5D6E-409C-BE32-E72D297353CC}">
                <c16:uniqueId val="{00000016-741A-42D7-98BD-B41A926165A5}"/>
              </c:ext>
            </c:extLst>
          </c:dPt>
          <c:dPt>
            <c:idx val="39"/>
            <c:invertIfNegative val="0"/>
            <c:bubble3D val="0"/>
            <c:extLst>
              <c:ext xmlns:c16="http://schemas.microsoft.com/office/drawing/2014/chart" uri="{C3380CC4-5D6E-409C-BE32-E72D297353CC}">
                <c16:uniqueId val="{00000017-741A-42D7-98BD-B41A926165A5}"/>
              </c:ext>
            </c:extLst>
          </c:dPt>
          <c:cat>
            <c:strRef>
              <c:f>'1c_RDTAXEXP_Chart1'!$B$8:$B$56</c:f>
              <c:strCache>
                <c:ptCount val="49"/>
                <c:pt idx="0">
                  <c:v>RUS</c:v>
                </c:pt>
                <c:pt idx="1">
                  <c:v>FRA</c:v>
                </c:pt>
                <c:pt idx="2">
                  <c:v>GBR</c:v>
                </c:pt>
                <c:pt idx="3">
                  <c:v>AUT</c:v>
                </c:pt>
                <c:pt idx="4">
                  <c:v>KOR</c:v>
                </c:pt>
                <c:pt idx="5">
                  <c:v>ISL</c:v>
                </c:pt>
                <c:pt idx="6">
                  <c:v>BEL</c:v>
                </c:pt>
                <c:pt idx="7">
                  <c:v>PRT</c:v>
                </c:pt>
                <c:pt idx="8">
                  <c:v>NLD</c:v>
                </c:pt>
                <c:pt idx="9">
                  <c:v>CAN</c:v>
                </c:pt>
                <c:pt idx="10">
                  <c:v>HUN</c:v>
                </c:pt>
                <c:pt idx="11">
                  <c:v>NOR</c:v>
                </c:pt>
                <c:pt idx="12">
                  <c:v>USA*</c:v>
                </c:pt>
                <c:pt idx="13">
                  <c:v>OECD</c:v>
                </c:pt>
                <c:pt idx="14">
                  <c:v>IRL</c:v>
                </c:pt>
                <c:pt idx="15">
                  <c:v>TUR</c:v>
                </c:pt>
                <c:pt idx="16">
                  <c:v>SVN</c:v>
                </c:pt>
                <c:pt idx="17">
                  <c:v>EU</c:v>
                </c:pt>
                <c:pt idx="18">
                  <c:v>AUS</c:v>
                </c:pt>
                <c:pt idx="19">
                  <c:v>POL</c:v>
                </c:pt>
                <c:pt idx="20">
                  <c:v>NZL</c:v>
                </c:pt>
                <c:pt idx="21">
                  <c:v>ITA</c:v>
                </c:pt>
                <c:pt idx="22">
                  <c:v>SWE</c:v>
                </c:pt>
                <c:pt idx="23">
                  <c:v>CHN*</c:v>
                </c:pt>
                <c:pt idx="24">
                  <c:v>CZE</c:v>
                </c:pt>
                <c:pt idx="25">
                  <c:v>BRA</c:v>
                </c:pt>
                <c:pt idx="26">
                  <c:v>JPN</c:v>
                </c:pt>
                <c:pt idx="27">
                  <c:v>ISR</c:v>
                </c:pt>
                <c:pt idx="28">
                  <c:v>ESP*</c:v>
                </c:pt>
                <c:pt idx="29">
                  <c:v>DNK</c:v>
                </c:pt>
                <c:pt idx="30">
                  <c:v>GRC</c:v>
                </c:pt>
                <c:pt idx="31">
                  <c:v>FIN</c:v>
                </c:pt>
                <c:pt idx="32">
                  <c:v>DEU</c:v>
                </c:pt>
                <c:pt idx="33">
                  <c:v>SVK</c:v>
                </c:pt>
                <c:pt idx="34">
                  <c:v>EST</c:v>
                </c:pt>
                <c:pt idx="35">
                  <c:v>LTU</c:v>
                </c:pt>
                <c:pt idx="36">
                  <c:v>CHE</c:v>
                </c:pt>
                <c:pt idx="37">
                  <c:v>LUX</c:v>
                </c:pt>
                <c:pt idx="38">
                  <c:v>HRV</c:v>
                </c:pt>
                <c:pt idx="39">
                  <c:v>ROU</c:v>
                </c:pt>
                <c:pt idx="40">
                  <c:v>CYP</c:v>
                </c:pt>
                <c:pt idx="41">
                  <c:v>ZAF</c:v>
                </c:pt>
                <c:pt idx="42">
                  <c:v>CHL</c:v>
                </c:pt>
                <c:pt idx="43">
                  <c:v>LVA</c:v>
                </c:pt>
                <c:pt idx="44">
                  <c:v>MEX</c:v>
                </c:pt>
                <c:pt idx="45">
                  <c:v>COL</c:v>
                </c:pt>
                <c:pt idx="46">
                  <c:v>BGR</c:v>
                </c:pt>
                <c:pt idx="47">
                  <c:v>THA</c:v>
                </c:pt>
                <c:pt idx="48">
                  <c:v>MLT</c:v>
                </c:pt>
              </c:strCache>
              <c:extLst/>
            </c:strRef>
          </c:cat>
          <c:val>
            <c:numRef>
              <c:f>'1c_RDTAXEXP_Chart1'!$D$8:$D$56</c:f>
              <c:numCache>
                <c:formatCode>General</c:formatCode>
                <c:ptCount val="49"/>
                <c:pt idx="0">
                  <c:v>0.11210000000000001</c:v>
                </c:pt>
                <c:pt idx="1">
                  <c:v>0.29120000000000001</c:v>
                </c:pt>
                <c:pt idx="2">
                  <c:v>0.30649999999999999</c:v>
                </c:pt>
                <c:pt idx="3">
                  <c:v>0.2752</c:v>
                </c:pt>
                <c:pt idx="4">
                  <c:v>0.14299999999999999</c:v>
                </c:pt>
                <c:pt idx="5">
                  <c:v>0.17649999999999999</c:v>
                </c:pt>
                <c:pt idx="6">
                  <c:v>0.2298</c:v>
                </c:pt>
                <c:pt idx="7">
                  <c:v>0.23749999999999999</c:v>
                </c:pt>
                <c:pt idx="8">
                  <c:v>0.15390000000000001</c:v>
                </c:pt>
                <c:pt idx="9">
                  <c:v>0.1457</c:v>
                </c:pt>
                <c:pt idx="10">
                  <c:v>3.8100000000000002E-2</c:v>
                </c:pt>
                <c:pt idx="11">
                  <c:v>0.1077</c:v>
                </c:pt>
                <c:pt idx="12">
                  <c:v>0.1192</c:v>
                </c:pt>
                <c:pt idx="13">
                  <c:v>0.1232</c:v>
                </c:pt>
                <c:pt idx="14">
                  <c:v>0.17649999999999999</c:v>
                </c:pt>
                <c:pt idx="15">
                  <c:v>0.12559999999999999</c:v>
                </c:pt>
                <c:pt idx="16">
                  <c:v>8.2100000000000006E-2</c:v>
                </c:pt>
                <c:pt idx="17">
                  <c:v>9.7500000000000003E-2</c:v>
                </c:pt>
                <c:pt idx="18">
                  <c:v>0.1231</c:v>
                </c:pt>
                <c:pt idx="19">
                  <c:v>2.8799999999999999E-2</c:v>
                </c:pt>
                <c:pt idx="20">
                  <c:v>4.48E-2</c:v>
                </c:pt>
                <c:pt idx="21">
                  <c:v>0.1012</c:v>
                </c:pt>
                <c:pt idx="22">
                  <c:v>2.92E-2</c:v>
                </c:pt>
                <c:pt idx="23">
                  <c:v>6.8500000000000005E-2</c:v>
                </c:pt>
                <c:pt idx="24">
                  <c:v>3.7000000000000012E-2</c:v>
                </c:pt>
                <c:pt idx="25">
                  <c:v>3.2899999999999999E-2</c:v>
                </c:pt>
                <c:pt idx="26">
                  <c:v>9.3900000000000011E-2</c:v>
                </c:pt>
                <c:pt idx="27">
                  <c:v>0</c:v>
                </c:pt>
                <c:pt idx="28">
                  <c:v>2.6499999999999999E-2</c:v>
                </c:pt>
                <c:pt idx="29">
                  <c:v>3.9899999999999998E-2</c:v>
                </c:pt>
                <c:pt idx="30">
                  <c:v>2.92E-2</c:v>
                </c:pt>
                <c:pt idx="31">
                  <c:v>0</c:v>
                </c:pt>
                <c:pt idx="32">
                  <c:v>0</c:v>
                </c:pt>
                <c:pt idx="33">
                  <c:v>4.3300000000000012E-2</c:v>
                </c:pt>
                <c:pt idx="34">
                  <c:v>0</c:v>
                </c:pt>
                <c:pt idx="35">
                  <c:v>3.4099999999999998E-2</c:v>
                </c:pt>
                <c:pt idx="36">
                  <c:v>0</c:v>
                </c:pt>
                <c:pt idx="37">
                  <c:v>0</c:v>
                </c:pt>
                <c:pt idx="38">
                  <c:v>1.3299999999999999E-2</c:v>
                </c:pt>
                <c:pt idx="39">
                  <c:v>8.4000000000000012E-3</c:v>
                </c:pt>
                <c:pt idx="40">
                  <c:v>0</c:v>
                </c:pt>
                <c:pt idx="41">
                  <c:v>5.5000000000000014E-3</c:v>
                </c:pt>
                <c:pt idx="42">
                  <c:v>7.5000000000000006E-3</c:v>
                </c:pt>
                <c:pt idx="43">
                  <c:v>0</c:v>
                </c:pt>
                <c:pt idx="44">
                  <c:v>5.0000000000000001E-4</c:v>
                </c:pt>
                <c:pt idx="45">
                  <c:v>9.6000000000000009E-3</c:v>
                </c:pt>
                <c:pt idx="46">
                  <c:v>0</c:v>
                </c:pt>
                <c:pt idx="47">
                  <c:v>3.3E-3</c:v>
                </c:pt>
                <c:pt idx="48">
                  <c:v>2.4000000000000001E-5</c:v>
                </c:pt>
              </c:numCache>
              <c:extLst/>
            </c:numRef>
          </c:val>
          <c:extLst>
            <c:ext xmlns:c16="http://schemas.microsoft.com/office/drawing/2014/chart" uri="{C3380CC4-5D6E-409C-BE32-E72D297353CC}">
              <c16:uniqueId val="{00000018-741A-42D7-98BD-B41A926165A5}"/>
            </c:ext>
          </c:extLst>
        </c:ser>
        <c:ser>
          <c:idx val="5"/>
          <c:order val="2"/>
          <c:tx>
            <c:strRef>
              <c:f>'1c_RDTAXEXP_Chart1'!$E$7</c:f>
              <c:strCache>
                <c:ptCount val="1"/>
                <c:pt idx="0">
                  <c:v>Subnational tax Support for BERD</c:v>
                </c:pt>
              </c:strCache>
            </c:strRef>
          </c:tx>
          <c:spPr>
            <a:solidFill>
              <a:schemeClr val="accent6"/>
            </a:solidFill>
            <a:ln>
              <a:noFill/>
            </a:ln>
            <a:effectLst/>
          </c:spPr>
          <c:invertIfNegative val="0"/>
          <c:cat>
            <c:strRef>
              <c:f>'1c_RDTAXEXP_Chart1'!$B$8:$B$56</c:f>
              <c:strCache>
                <c:ptCount val="49"/>
                <c:pt idx="0">
                  <c:v>RUS</c:v>
                </c:pt>
                <c:pt idx="1">
                  <c:v>FRA</c:v>
                </c:pt>
                <c:pt idx="2">
                  <c:v>GBR</c:v>
                </c:pt>
                <c:pt idx="3">
                  <c:v>AUT</c:v>
                </c:pt>
                <c:pt idx="4">
                  <c:v>KOR</c:v>
                </c:pt>
                <c:pt idx="5">
                  <c:v>ISL</c:v>
                </c:pt>
                <c:pt idx="6">
                  <c:v>BEL</c:v>
                </c:pt>
                <c:pt idx="7">
                  <c:v>PRT</c:v>
                </c:pt>
                <c:pt idx="8">
                  <c:v>NLD</c:v>
                </c:pt>
                <c:pt idx="9">
                  <c:v>CAN</c:v>
                </c:pt>
                <c:pt idx="10">
                  <c:v>HUN</c:v>
                </c:pt>
                <c:pt idx="11">
                  <c:v>NOR</c:v>
                </c:pt>
                <c:pt idx="12">
                  <c:v>USA*</c:v>
                </c:pt>
                <c:pt idx="13">
                  <c:v>OECD</c:v>
                </c:pt>
                <c:pt idx="14">
                  <c:v>IRL</c:v>
                </c:pt>
                <c:pt idx="15">
                  <c:v>TUR</c:v>
                </c:pt>
                <c:pt idx="16">
                  <c:v>SVN</c:v>
                </c:pt>
                <c:pt idx="17">
                  <c:v>EU</c:v>
                </c:pt>
                <c:pt idx="18">
                  <c:v>AUS</c:v>
                </c:pt>
                <c:pt idx="19">
                  <c:v>POL</c:v>
                </c:pt>
                <c:pt idx="20">
                  <c:v>NZL</c:v>
                </c:pt>
                <c:pt idx="21">
                  <c:v>ITA</c:v>
                </c:pt>
                <c:pt idx="22">
                  <c:v>SWE</c:v>
                </c:pt>
                <c:pt idx="23">
                  <c:v>CHN*</c:v>
                </c:pt>
                <c:pt idx="24">
                  <c:v>CZE</c:v>
                </c:pt>
                <c:pt idx="25">
                  <c:v>BRA</c:v>
                </c:pt>
                <c:pt idx="26">
                  <c:v>JPN</c:v>
                </c:pt>
                <c:pt idx="27">
                  <c:v>ISR</c:v>
                </c:pt>
                <c:pt idx="28">
                  <c:v>ESP*</c:v>
                </c:pt>
                <c:pt idx="29">
                  <c:v>DNK</c:v>
                </c:pt>
                <c:pt idx="30">
                  <c:v>GRC</c:v>
                </c:pt>
                <c:pt idx="31">
                  <c:v>FIN</c:v>
                </c:pt>
                <c:pt idx="32">
                  <c:v>DEU</c:v>
                </c:pt>
                <c:pt idx="33">
                  <c:v>SVK</c:v>
                </c:pt>
                <c:pt idx="34">
                  <c:v>EST</c:v>
                </c:pt>
                <c:pt idx="35">
                  <c:v>LTU</c:v>
                </c:pt>
                <c:pt idx="36">
                  <c:v>CHE</c:v>
                </c:pt>
                <c:pt idx="37">
                  <c:v>LUX</c:v>
                </c:pt>
                <c:pt idx="38">
                  <c:v>HRV</c:v>
                </c:pt>
                <c:pt idx="39">
                  <c:v>ROU</c:v>
                </c:pt>
                <c:pt idx="40">
                  <c:v>CYP</c:v>
                </c:pt>
                <c:pt idx="41">
                  <c:v>ZAF</c:v>
                </c:pt>
                <c:pt idx="42">
                  <c:v>CHL</c:v>
                </c:pt>
                <c:pt idx="43">
                  <c:v>LVA</c:v>
                </c:pt>
                <c:pt idx="44">
                  <c:v>MEX</c:v>
                </c:pt>
                <c:pt idx="45">
                  <c:v>COL</c:v>
                </c:pt>
                <c:pt idx="46">
                  <c:v>BGR</c:v>
                </c:pt>
                <c:pt idx="47">
                  <c:v>THA</c:v>
                </c:pt>
                <c:pt idx="48">
                  <c:v>MLT</c:v>
                </c:pt>
              </c:strCache>
              <c:extLst/>
            </c:strRef>
          </c:cat>
          <c:val>
            <c:numRef>
              <c:f>'1c_RDTAXEXP_Chart1'!$E$8:$E$56</c:f>
              <c:numCache>
                <c:formatCode>General</c:formatCode>
                <c:ptCount val="49"/>
                <c:pt idx="1">
                  <c:v>0</c:v>
                </c:pt>
                <c:pt idx="2">
                  <c:v>0</c:v>
                </c:pt>
                <c:pt idx="3">
                  <c:v>0</c:v>
                </c:pt>
                <c:pt idx="4">
                  <c:v>0</c:v>
                </c:pt>
                <c:pt idx="5">
                  <c:v>0</c:v>
                </c:pt>
                <c:pt idx="6">
                  <c:v>0</c:v>
                </c:pt>
                <c:pt idx="7">
                  <c:v>0</c:v>
                </c:pt>
                <c:pt idx="8">
                  <c:v>0</c:v>
                </c:pt>
                <c:pt idx="9">
                  <c:v>5.3900000000000003E-2</c:v>
                </c:pt>
                <c:pt idx="10">
                  <c:v>1.1299999999999999E-2</c:v>
                </c:pt>
                <c:pt idx="11">
                  <c:v>0</c:v>
                </c:pt>
                <c:pt idx="14">
                  <c:v>0</c:v>
                </c:pt>
                <c:pt idx="15">
                  <c:v>0</c:v>
                </c:pt>
                <c:pt idx="16">
                  <c:v>0</c:v>
                </c:pt>
                <c:pt idx="18">
                  <c:v>0</c:v>
                </c:pt>
                <c:pt idx="19">
                  <c:v>0</c:v>
                </c:pt>
                <c:pt idx="20">
                  <c:v>0</c:v>
                </c:pt>
                <c:pt idx="21">
                  <c:v>0</c:v>
                </c:pt>
                <c:pt idx="22">
                  <c:v>0</c:v>
                </c:pt>
                <c:pt idx="24">
                  <c:v>0</c:v>
                </c:pt>
                <c:pt idx="25">
                  <c:v>0</c:v>
                </c:pt>
                <c:pt idx="26">
                  <c:v>2.9999999999999997E-4</c:v>
                </c:pt>
                <c:pt idx="27">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numCache>
              <c:extLst/>
            </c:numRef>
          </c:val>
          <c:extLst>
            <c:ext xmlns:c16="http://schemas.microsoft.com/office/drawing/2014/chart" uri="{C3380CC4-5D6E-409C-BE32-E72D297353CC}">
              <c16:uniqueId val="{00000019-741A-42D7-98BD-B41A926165A5}"/>
            </c:ext>
          </c:extLst>
        </c:ser>
        <c:dLbls>
          <c:showLegendKey val="0"/>
          <c:showVal val="0"/>
          <c:showCatName val="0"/>
          <c:showSerName val="0"/>
          <c:showPercent val="0"/>
          <c:showBubbleSize val="0"/>
        </c:dLbls>
        <c:gapWidth val="150"/>
        <c:overlap val="100"/>
        <c:axId val="226851072"/>
        <c:axId val="226857728"/>
        <c:extLst>
          <c:ext xmlns:c15="http://schemas.microsoft.com/office/drawing/2012/chart" uri="{02D57815-91ED-43cb-92C2-25804820EDAC}">
            <c15:filteredBarSeries>
              <c15:ser>
                <c:idx val="4"/>
                <c:order val="4"/>
                <c:tx>
                  <c:strRef>
                    <c:extLst>
                      <c:ext uri="{02D57815-91ED-43cb-92C2-25804820EDAC}">
                        <c15:formulaRef>
                          <c15:sqref>'1c_RDTAXEXP_Chart1'!$G$7</c15:sqref>
                        </c15:formulaRef>
                      </c:ext>
                    </c:extLst>
                    <c:strCache>
                      <c:ptCount val="1"/>
                      <c:pt idx="0">
                        <c:v>Data on subnational tax support not available</c:v>
                      </c:pt>
                    </c:strCache>
                  </c:strRef>
                </c:tx>
                <c:spPr>
                  <a:solidFill>
                    <a:schemeClr val="accent5"/>
                  </a:solidFill>
                  <a:ln>
                    <a:noFill/>
                  </a:ln>
                  <a:effectLst/>
                </c:spPr>
                <c:invertIfNegative val="0"/>
                <c:cat>
                  <c:strRef>
                    <c:extLst>
                      <c:ext uri="{02D57815-91ED-43cb-92C2-25804820EDAC}">
                        <c15:formulaRef>
                          <c15:sqref>'1c_RDTAXEXP_Chart1'!$B$8:$B$56</c15:sqref>
                        </c15:formulaRef>
                      </c:ext>
                    </c:extLst>
                    <c:strCache>
                      <c:ptCount val="49"/>
                      <c:pt idx="0">
                        <c:v>RUS</c:v>
                      </c:pt>
                      <c:pt idx="1">
                        <c:v>FRA</c:v>
                      </c:pt>
                      <c:pt idx="2">
                        <c:v>GBR</c:v>
                      </c:pt>
                      <c:pt idx="3">
                        <c:v>AUT</c:v>
                      </c:pt>
                      <c:pt idx="4">
                        <c:v>KOR</c:v>
                      </c:pt>
                      <c:pt idx="5">
                        <c:v>ISL</c:v>
                      </c:pt>
                      <c:pt idx="6">
                        <c:v>BEL</c:v>
                      </c:pt>
                      <c:pt idx="7">
                        <c:v>PRT</c:v>
                      </c:pt>
                      <c:pt idx="8">
                        <c:v>NLD</c:v>
                      </c:pt>
                      <c:pt idx="9">
                        <c:v>CAN</c:v>
                      </c:pt>
                      <c:pt idx="10">
                        <c:v>HUN</c:v>
                      </c:pt>
                      <c:pt idx="11">
                        <c:v>NOR</c:v>
                      </c:pt>
                      <c:pt idx="12">
                        <c:v>USA*</c:v>
                      </c:pt>
                      <c:pt idx="13">
                        <c:v>OECD</c:v>
                      </c:pt>
                      <c:pt idx="14">
                        <c:v>IRL</c:v>
                      </c:pt>
                      <c:pt idx="15">
                        <c:v>TUR</c:v>
                      </c:pt>
                      <c:pt idx="16">
                        <c:v>SVN</c:v>
                      </c:pt>
                      <c:pt idx="17">
                        <c:v>EU</c:v>
                      </c:pt>
                      <c:pt idx="18">
                        <c:v>AUS</c:v>
                      </c:pt>
                      <c:pt idx="19">
                        <c:v>POL</c:v>
                      </c:pt>
                      <c:pt idx="20">
                        <c:v>NZL</c:v>
                      </c:pt>
                      <c:pt idx="21">
                        <c:v>ITA</c:v>
                      </c:pt>
                      <c:pt idx="22">
                        <c:v>SWE</c:v>
                      </c:pt>
                      <c:pt idx="23">
                        <c:v>CHN*</c:v>
                      </c:pt>
                      <c:pt idx="24">
                        <c:v>CZE</c:v>
                      </c:pt>
                      <c:pt idx="25">
                        <c:v>BRA</c:v>
                      </c:pt>
                      <c:pt idx="26">
                        <c:v>JPN</c:v>
                      </c:pt>
                      <c:pt idx="27">
                        <c:v>ISR</c:v>
                      </c:pt>
                      <c:pt idx="28">
                        <c:v>ESP*</c:v>
                      </c:pt>
                      <c:pt idx="29">
                        <c:v>DNK</c:v>
                      </c:pt>
                      <c:pt idx="30">
                        <c:v>GRC</c:v>
                      </c:pt>
                      <c:pt idx="31">
                        <c:v>FIN</c:v>
                      </c:pt>
                      <c:pt idx="32">
                        <c:v>DEU</c:v>
                      </c:pt>
                      <c:pt idx="33">
                        <c:v>SVK</c:v>
                      </c:pt>
                      <c:pt idx="34">
                        <c:v>EST</c:v>
                      </c:pt>
                      <c:pt idx="35">
                        <c:v>LTU</c:v>
                      </c:pt>
                      <c:pt idx="36">
                        <c:v>CHE</c:v>
                      </c:pt>
                      <c:pt idx="37">
                        <c:v>LUX</c:v>
                      </c:pt>
                      <c:pt idx="38">
                        <c:v>HRV</c:v>
                      </c:pt>
                      <c:pt idx="39">
                        <c:v>ROU</c:v>
                      </c:pt>
                      <c:pt idx="40">
                        <c:v>CYP</c:v>
                      </c:pt>
                      <c:pt idx="41">
                        <c:v>ZAF</c:v>
                      </c:pt>
                      <c:pt idx="42">
                        <c:v>CHL</c:v>
                      </c:pt>
                      <c:pt idx="43">
                        <c:v>LVA</c:v>
                      </c:pt>
                      <c:pt idx="44">
                        <c:v>MEX</c:v>
                      </c:pt>
                      <c:pt idx="45">
                        <c:v>COL</c:v>
                      </c:pt>
                      <c:pt idx="46">
                        <c:v>BGR</c:v>
                      </c:pt>
                      <c:pt idx="47">
                        <c:v>THA</c:v>
                      </c:pt>
                      <c:pt idx="48">
                        <c:v>MLT</c:v>
                      </c:pt>
                    </c:strCache>
                  </c:strRef>
                </c:cat>
                <c:val>
                  <c:numRef>
                    <c:extLst>
                      <c:ext uri="{02D57815-91ED-43cb-92C2-25804820EDAC}">
                        <c15:formulaRef>
                          <c15:sqref>'1c_RDTAXEXP_Chart1'!$G$8:$G$56</c15:sqref>
                        </c15:formulaRef>
                      </c:ext>
                    </c:extLst>
                    <c:numCache>
                      <c:formatCode>General</c:formatCode>
                      <c:ptCount val="49"/>
                      <c:pt idx="0">
                        <c:v>9.9999997764825821E-3</c:v>
                      </c:pt>
                      <c:pt idx="12">
                        <c:v>9.9999997764825821E-3</c:v>
                      </c:pt>
                      <c:pt idx="13">
                        <c:v>9.9999997764825821E-3</c:v>
                      </c:pt>
                      <c:pt idx="17">
                        <c:v>9.9999997764825821E-3</c:v>
                      </c:pt>
                      <c:pt idx="23">
                        <c:v>9.9999997764825821E-3</c:v>
                      </c:pt>
                      <c:pt idx="28">
                        <c:v>9.9999997764825821E-3</c:v>
                      </c:pt>
                    </c:numCache>
                  </c:numRef>
                </c:val>
                <c:extLst>
                  <c:ext xmlns:c16="http://schemas.microsoft.com/office/drawing/2014/chart" uri="{C3380CC4-5D6E-409C-BE32-E72D297353CC}">
                    <c16:uniqueId val="{00000020-741A-42D7-98BD-B41A926165A5}"/>
                  </c:ext>
                </c:extLst>
              </c15:ser>
            </c15:filteredBarSeries>
            <c15:filteredBarSeries>
              <c15:ser>
                <c:idx val="1"/>
                <c:order val="5"/>
                <c:tx>
                  <c:strRef>
                    <c:extLst xmlns:c15="http://schemas.microsoft.com/office/drawing/2012/chart">
                      <c:ext xmlns:c15="http://schemas.microsoft.com/office/drawing/2012/chart" uri="{02D57815-91ED-43cb-92C2-25804820EDAC}">
                        <c15:formulaRef>
                          <c15:sqref>'1c_RDTAXEXP_Chart1'!$F$7</c15:sqref>
                        </c15:formulaRef>
                      </c:ext>
                    </c:extLst>
                    <c:strCache>
                      <c:ptCount val="1"/>
                      <c:pt idx="0">
                        <c:v>Data on tax support not available</c:v>
                      </c:pt>
                    </c:strCache>
                  </c:strRef>
                </c:tx>
                <c:spPr>
                  <a:solidFill>
                    <a:schemeClr val="accent2"/>
                  </a:solidFill>
                  <a:ln>
                    <a:noFill/>
                  </a:ln>
                  <a:effectLst/>
                </c:spPr>
                <c:invertIfNegative val="0"/>
                <c:dPt>
                  <c:idx val="19"/>
                  <c:invertIfNegative val="0"/>
                  <c:bubble3D val="0"/>
                  <c:extLst xmlns:c15="http://schemas.microsoft.com/office/drawing/2012/chart">
                    <c:ext xmlns:c16="http://schemas.microsoft.com/office/drawing/2014/chart" uri="{C3380CC4-5D6E-409C-BE32-E72D297353CC}">
                      <c16:uniqueId val="{00000022-741A-42D7-98BD-B41A926165A5}"/>
                    </c:ext>
                  </c:extLst>
                </c:dPt>
                <c:cat>
                  <c:strRef>
                    <c:extLst xmlns:c15="http://schemas.microsoft.com/office/drawing/2012/chart">
                      <c:ext xmlns:c15="http://schemas.microsoft.com/office/drawing/2012/chart" uri="{02D57815-91ED-43cb-92C2-25804820EDAC}">
                        <c15:formulaRef>
                          <c15:sqref>'1c_RDTAXEXP_Chart1'!$B$8:$B$56</c15:sqref>
                        </c15:formulaRef>
                      </c:ext>
                    </c:extLst>
                    <c:strCache>
                      <c:ptCount val="49"/>
                      <c:pt idx="0">
                        <c:v>RUS</c:v>
                      </c:pt>
                      <c:pt idx="1">
                        <c:v>FRA</c:v>
                      </c:pt>
                      <c:pt idx="2">
                        <c:v>GBR</c:v>
                      </c:pt>
                      <c:pt idx="3">
                        <c:v>AUT</c:v>
                      </c:pt>
                      <c:pt idx="4">
                        <c:v>KOR</c:v>
                      </c:pt>
                      <c:pt idx="5">
                        <c:v>ISL</c:v>
                      </c:pt>
                      <c:pt idx="6">
                        <c:v>BEL</c:v>
                      </c:pt>
                      <c:pt idx="7">
                        <c:v>PRT</c:v>
                      </c:pt>
                      <c:pt idx="8">
                        <c:v>NLD</c:v>
                      </c:pt>
                      <c:pt idx="9">
                        <c:v>CAN</c:v>
                      </c:pt>
                      <c:pt idx="10">
                        <c:v>HUN</c:v>
                      </c:pt>
                      <c:pt idx="11">
                        <c:v>NOR</c:v>
                      </c:pt>
                      <c:pt idx="12">
                        <c:v>USA*</c:v>
                      </c:pt>
                      <c:pt idx="13">
                        <c:v>OECD</c:v>
                      </c:pt>
                      <c:pt idx="14">
                        <c:v>IRL</c:v>
                      </c:pt>
                      <c:pt idx="15">
                        <c:v>TUR</c:v>
                      </c:pt>
                      <c:pt idx="16">
                        <c:v>SVN</c:v>
                      </c:pt>
                      <c:pt idx="17">
                        <c:v>EU</c:v>
                      </c:pt>
                      <c:pt idx="18">
                        <c:v>AUS</c:v>
                      </c:pt>
                      <c:pt idx="19">
                        <c:v>POL</c:v>
                      </c:pt>
                      <c:pt idx="20">
                        <c:v>NZL</c:v>
                      </c:pt>
                      <c:pt idx="21">
                        <c:v>ITA</c:v>
                      </c:pt>
                      <c:pt idx="22">
                        <c:v>SWE</c:v>
                      </c:pt>
                      <c:pt idx="23">
                        <c:v>CHN*</c:v>
                      </c:pt>
                      <c:pt idx="24">
                        <c:v>CZE</c:v>
                      </c:pt>
                      <c:pt idx="25">
                        <c:v>BRA</c:v>
                      </c:pt>
                      <c:pt idx="26">
                        <c:v>JPN</c:v>
                      </c:pt>
                      <c:pt idx="27">
                        <c:v>ISR</c:v>
                      </c:pt>
                      <c:pt idx="28">
                        <c:v>ESP*</c:v>
                      </c:pt>
                      <c:pt idx="29">
                        <c:v>DNK</c:v>
                      </c:pt>
                      <c:pt idx="30">
                        <c:v>GRC</c:v>
                      </c:pt>
                      <c:pt idx="31">
                        <c:v>FIN</c:v>
                      </c:pt>
                      <c:pt idx="32">
                        <c:v>DEU</c:v>
                      </c:pt>
                      <c:pt idx="33">
                        <c:v>SVK</c:v>
                      </c:pt>
                      <c:pt idx="34">
                        <c:v>EST</c:v>
                      </c:pt>
                      <c:pt idx="35">
                        <c:v>LTU</c:v>
                      </c:pt>
                      <c:pt idx="36">
                        <c:v>CHE</c:v>
                      </c:pt>
                      <c:pt idx="37">
                        <c:v>LUX</c:v>
                      </c:pt>
                      <c:pt idx="38">
                        <c:v>HRV</c:v>
                      </c:pt>
                      <c:pt idx="39">
                        <c:v>ROU</c:v>
                      </c:pt>
                      <c:pt idx="40">
                        <c:v>CYP</c:v>
                      </c:pt>
                      <c:pt idx="41">
                        <c:v>ZAF</c:v>
                      </c:pt>
                      <c:pt idx="42">
                        <c:v>CHL</c:v>
                      </c:pt>
                      <c:pt idx="43">
                        <c:v>LVA</c:v>
                      </c:pt>
                      <c:pt idx="44">
                        <c:v>MEX</c:v>
                      </c:pt>
                      <c:pt idx="45">
                        <c:v>COL</c:v>
                      </c:pt>
                      <c:pt idx="46">
                        <c:v>BGR</c:v>
                      </c:pt>
                      <c:pt idx="47">
                        <c:v>THA</c:v>
                      </c:pt>
                      <c:pt idx="48">
                        <c:v>MLT</c:v>
                      </c:pt>
                    </c:strCache>
                  </c:strRef>
                </c:cat>
                <c:val>
                  <c:numRef>
                    <c:extLst xmlns:c15="http://schemas.microsoft.com/office/drawing/2012/chart">
                      <c:ext xmlns:c15="http://schemas.microsoft.com/office/drawing/2012/chart" uri="{02D57815-91ED-43cb-92C2-25804820EDAC}">
                        <c15:formulaRef>
                          <c15:sqref>'1c_RDTAXEXP_Chart1'!$F$8:$F$56</c15:sqref>
                        </c15:formulaRef>
                      </c:ext>
                    </c:extLst>
                    <c:numCache>
                      <c:formatCode>General</c:formatCode>
                      <c:ptCount val="49"/>
                    </c:numCache>
                  </c:numRef>
                </c:val>
                <c:extLst xmlns:c15="http://schemas.microsoft.com/office/drawing/2012/chart">
                  <c:ext xmlns:c16="http://schemas.microsoft.com/office/drawing/2014/chart" uri="{C3380CC4-5D6E-409C-BE32-E72D297353CC}">
                    <c16:uniqueId val="{00000023-741A-42D7-98BD-B41A926165A5}"/>
                  </c:ext>
                </c:extLst>
              </c15:ser>
            </c15:filteredBarSeries>
          </c:ext>
        </c:extLst>
      </c:barChart>
      <c:lineChart>
        <c:grouping val="standard"/>
        <c:varyColors val="0"/>
        <c:ser>
          <c:idx val="0"/>
          <c:order val="3"/>
          <c:tx>
            <c:strRef>
              <c:f>'1c_RDTAXEXP_Chart1'!$H$7</c:f>
              <c:strCache>
                <c:ptCount val="1"/>
                <c:pt idx="0">
                  <c:v>Total 2006 (excl. subnational tax support)</c:v>
                </c:pt>
              </c:strCache>
            </c:strRef>
          </c:tx>
          <c:spPr>
            <a:ln w="6350" cap="rnd" cmpd="sng" algn="ctr">
              <a:noFill/>
              <a:prstDash val="solid"/>
              <a:round/>
            </a:ln>
            <a:effectLst/>
            <a:extLst>
              <a:ext uri="{91240B29-F687-4F45-9708-019B960494DF}">
                <a14:hiddenLine xmlns:a14="http://schemas.microsoft.com/office/drawing/2010/main" w="6350" cap="rnd" cmpd="sng" algn="ctr">
                  <a:solidFill>
                    <a:sysClr val="windowText" lastClr="000000"/>
                  </a:solidFill>
                  <a:prstDash val="solid"/>
                  <a:round/>
                </a14:hiddenLine>
              </a:ext>
            </a:extLst>
          </c:spPr>
          <c:marker>
            <c:symbol val="diamond"/>
            <c:size val="5"/>
            <c:spPr>
              <a:solidFill>
                <a:schemeClr val="accent1"/>
              </a:solidFill>
              <a:ln w="9525" cap="flat" cmpd="sng" algn="ctr">
                <a:solidFill>
                  <a:schemeClr val="accent1">
                    <a:shade val="95000"/>
                    <a:satMod val="105000"/>
                  </a:schemeClr>
                </a:solidFill>
                <a:prstDash val="solid"/>
                <a:round/>
              </a:ln>
              <a:effectLst/>
            </c:spPr>
          </c:marker>
          <c:dPt>
            <c:idx val="19"/>
            <c:bubble3D val="0"/>
            <c:extLst>
              <c:ext xmlns:c16="http://schemas.microsoft.com/office/drawing/2014/chart" uri="{C3380CC4-5D6E-409C-BE32-E72D297353CC}">
                <c16:uniqueId val="{0000001A-741A-42D7-98BD-B41A926165A5}"/>
              </c:ext>
            </c:extLst>
          </c:dPt>
          <c:dPt>
            <c:idx val="20"/>
            <c:bubble3D val="0"/>
            <c:extLst>
              <c:ext xmlns:c16="http://schemas.microsoft.com/office/drawing/2014/chart" uri="{C3380CC4-5D6E-409C-BE32-E72D297353CC}">
                <c16:uniqueId val="{0000001B-741A-42D7-98BD-B41A926165A5}"/>
              </c:ext>
            </c:extLst>
          </c:dPt>
          <c:dPt>
            <c:idx val="21"/>
            <c:bubble3D val="0"/>
            <c:extLst>
              <c:ext xmlns:c16="http://schemas.microsoft.com/office/drawing/2014/chart" uri="{C3380CC4-5D6E-409C-BE32-E72D297353CC}">
                <c16:uniqueId val="{0000001C-741A-42D7-98BD-B41A926165A5}"/>
              </c:ext>
            </c:extLst>
          </c:dPt>
          <c:dPt>
            <c:idx val="33"/>
            <c:bubble3D val="0"/>
            <c:extLst>
              <c:ext xmlns:c16="http://schemas.microsoft.com/office/drawing/2014/chart" uri="{C3380CC4-5D6E-409C-BE32-E72D297353CC}">
                <c16:uniqueId val="{0000001D-741A-42D7-98BD-B41A926165A5}"/>
              </c:ext>
            </c:extLst>
          </c:dPt>
          <c:dPt>
            <c:idx val="35"/>
            <c:bubble3D val="0"/>
            <c:extLst>
              <c:ext xmlns:c16="http://schemas.microsoft.com/office/drawing/2014/chart" uri="{C3380CC4-5D6E-409C-BE32-E72D297353CC}">
                <c16:uniqueId val="{0000001E-741A-42D7-98BD-B41A926165A5}"/>
              </c:ext>
            </c:extLst>
          </c:dPt>
          <c:cat>
            <c:strRef>
              <c:f>'1c_RDTAXEXP_Chart1'!$B$8:$B$56</c:f>
              <c:strCache>
                <c:ptCount val="49"/>
                <c:pt idx="0">
                  <c:v>RUS</c:v>
                </c:pt>
                <c:pt idx="1">
                  <c:v>FRA</c:v>
                </c:pt>
                <c:pt idx="2">
                  <c:v>GBR</c:v>
                </c:pt>
                <c:pt idx="3">
                  <c:v>AUT</c:v>
                </c:pt>
                <c:pt idx="4">
                  <c:v>KOR</c:v>
                </c:pt>
                <c:pt idx="5">
                  <c:v>ISL</c:v>
                </c:pt>
                <c:pt idx="6">
                  <c:v>BEL</c:v>
                </c:pt>
                <c:pt idx="7">
                  <c:v>PRT</c:v>
                </c:pt>
                <c:pt idx="8">
                  <c:v>NLD</c:v>
                </c:pt>
                <c:pt idx="9">
                  <c:v>CAN</c:v>
                </c:pt>
                <c:pt idx="10">
                  <c:v>HUN</c:v>
                </c:pt>
                <c:pt idx="11">
                  <c:v>NOR</c:v>
                </c:pt>
                <c:pt idx="12">
                  <c:v>USA*</c:v>
                </c:pt>
                <c:pt idx="13">
                  <c:v>OECD</c:v>
                </c:pt>
                <c:pt idx="14">
                  <c:v>IRL</c:v>
                </c:pt>
                <c:pt idx="15">
                  <c:v>TUR</c:v>
                </c:pt>
                <c:pt idx="16">
                  <c:v>SVN</c:v>
                </c:pt>
                <c:pt idx="17">
                  <c:v>EU</c:v>
                </c:pt>
                <c:pt idx="18">
                  <c:v>AUS</c:v>
                </c:pt>
                <c:pt idx="19">
                  <c:v>POL</c:v>
                </c:pt>
                <c:pt idx="20">
                  <c:v>NZL</c:v>
                </c:pt>
                <c:pt idx="21">
                  <c:v>ITA</c:v>
                </c:pt>
                <c:pt idx="22">
                  <c:v>SWE</c:v>
                </c:pt>
                <c:pt idx="23">
                  <c:v>CHN*</c:v>
                </c:pt>
                <c:pt idx="24">
                  <c:v>CZE</c:v>
                </c:pt>
                <c:pt idx="25">
                  <c:v>BRA</c:v>
                </c:pt>
                <c:pt idx="26">
                  <c:v>JPN</c:v>
                </c:pt>
                <c:pt idx="27">
                  <c:v>ISR</c:v>
                </c:pt>
                <c:pt idx="28">
                  <c:v>ESP*</c:v>
                </c:pt>
                <c:pt idx="29">
                  <c:v>DNK</c:v>
                </c:pt>
                <c:pt idx="30">
                  <c:v>GRC</c:v>
                </c:pt>
                <c:pt idx="31">
                  <c:v>FIN</c:v>
                </c:pt>
                <c:pt idx="32">
                  <c:v>DEU</c:v>
                </c:pt>
                <c:pt idx="33">
                  <c:v>SVK</c:v>
                </c:pt>
                <c:pt idx="34">
                  <c:v>EST</c:v>
                </c:pt>
                <c:pt idx="35">
                  <c:v>LTU</c:v>
                </c:pt>
                <c:pt idx="36">
                  <c:v>CHE</c:v>
                </c:pt>
                <c:pt idx="37">
                  <c:v>LUX</c:v>
                </c:pt>
                <c:pt idx="38">
                  <c:v>HRV</c:v>
                </c:pt>
                <c:pt idx="39">
                  <c:v>ROU</c:v>
                </c:pt>
                <c:pt idx="40">
                  <c:v>CYP</c:v>
                </c:pt>
                <c:pt idx="41">
                  <c:v>ZAF</c:v>
                </c:pt>
                <c:pt idx="42">
                  <c:v>CHL</c:v>
                </c:pt>
                <c:pt idx="43">
                  <c:v>LVA</c:v>
                </c:pt>
                <c:pt idx="44">
                  <c:v>MEX</c:v>
                </c:pt>
                <c:pt idx="45">
                  <c:v>COL</c:v>
                </c:pt>
                <c:pt idx="46">
                  <c:v>BGR</c:v>
                </c:pt>
                <c:pt idx="47">
                  <c:v>THA</c:v>
                </c:pt>
                <c:pt idx="48">
                  <c:v>MLT</c:v>
                </c:pt>
              </c:strCache>
              <c:extLst/>
            </c:strRef>
          </c:cat>
          <c:val>
            <c:numRef>
              <c:f>'1c_RDTAXEXP_Chart1'!$H$8:$H$56</c:f>
              <c:numCache>
                <c:formatCode>General</c:formatCode>
                <c:ptCount val="49"/>
                <c:pt idx="0">
                  <c:v>0.49030000000000001</c:v>
                </c:pt>
                <c:pt idx="1">
                  <c:v>0.23350000000000001</c:v>
                </c:pt>
                <c:pt idx="2">
                  <c:v>0.26019999999999999</c:v>
                </c:pt>
                <c:pt idx="3">
                  <c:v>0.17030000000000001</c:v>
                </c:pt>
                <c:pt idx="4">
                  <c:v>0.26569999999999999</c:v>
                </c:pt>
                <c:pt idx="5">
                  <c:v>6.5100000000000005E-2</c:v>
                </c:pt>
                <c:pt idx="6">
                  <c:v>8.72E-2</c:v>
                </c:pt>
                <c:pt idx="7">
                  <c:v>7.1599999999999997E-2</c:v>
                </c:pt>
                <c:pt idx="8">
                  <c:v>0.24229999999999999</c:v>
                </c:pt>
                <c:pt idx="9">
                  <c:v>0.2165</c:v>
                </c:pt>
                <c:pt idx="10">
                  <c:v>0.17760000000000001</c:v>
                </c:pt>
                <c:pt idx="11">
                  <c:v>0.11119999999999999</c:v>
                </c:pt>
                <c:pt idx="12">
                  <c:v>0.2288</c:v>
                </c:pt>
                <c:pt idx="13">
                  <c:v>0.1545</c:v>
                </c:pt>
                <c:pt idx="14">
                  <c:v>7.8800000000000009E-2</c:v>
                </c:pt>
                <c:pt idx="15">
                  <c:v>1.78E-2</c:v>
                </c:pt>
                <c:pt idx="16">
                  <c:v>9.6800000000000011E-2</c:v>
                </c:pt>
                <c:pt idx="17">
                  <c:v>0.1057</c:v>
                </c:pt>
                <c:pt idx="18">
                  <c:v>0.1273</c:v>
                </c:pt>
                <c:pt idx="19">
                  <c:v>2.1399999999999999E-2</c:v>
                </c:pt>
                <c:pt idx="20">
                  <c:v>4.8500000000000001E-2</c:v>
                </c:pt>
                <c:pt idx="21">
                  <c:v>4.3799999999999999E-2</c:v>
                </c:pt>
                <c:pt idx="22">
                  <c:v>0.10979999999999999</c:v>
                </c:pt>
                <c:pt idx="23">
                  <c:v>0.10589999999999999</c:v>
                </c:pt>
                <c:pt idx="24">
                  <c:v>0.1386</c:v>
                </c:pt>
                <c:pt idx="25">
                  <c:v>4.2700000000000002E-2</c:v>
                </c:pt>
                <c:pt idx="26">
                  <c:v>0.13450000000000001</c:v>
                </c:pt>
                <c:pt idx="27">
                  <c:v>0.1673</c:v>
                </c:pt>
                <c:pt idx="28">
                  <c:v>0.12590000000000001</c:v>
                </c:pt>
                <c:pt idx="29">
                  <c:v>4.53E-2</c:v>
                </c:pt>
                <c:pt idx="30">
                  <c:v>1.7899999999999999E-2</c:v>
                </c:pt>
                <c:pt idx="31">
                  <c:v>8.8700000000000001E-2</c:v>
                </c:pt>
                <c:pt idx="32">
                  <c:v>7.7700000000000005E-2</c:v>
                </c:pt>
                <c:pt idx="33">
                  <c:v>4.2599999999999999E-2</c:v>
                </c:pt>
                <c:pt idx="34">
                  <c:v>3.7699999999999997E-2</c:v>
                </c:pt>
                <c:pt idx="35">
                  <c:v>9.1999999999999998E-3</c:v>
                </c:pt>
                <c:pt idx="36">
                  <c:v>3.2099999999999997E-2</c:v>
                </c:pt>
                <c:pt idx="37">
                  <c:v>6.0100000000000001E-2</c:v>
                </c:pt>
                <c:pt idx="38">
                  <c:v>5.5300000000000002E-2</c:v>
                </c:pt>
                <c:pt idx="39">
                  <c:v>0.1041</c:v>
                </c:pt>
                <c:pt idx="40">
                  <c:v>1.9800000000000002E-2</c:v>
                </c:pt>
                <c:pt idx="41">
                  <c:v>3.09E-2</c:v>
                </c:pt>
                <c:pt idx="42">
                  <c:v>2.2000000000000001E-3</c:v>
                </c:pt>
                <c:pt idx="43">
                  <c:v>9.1000000000000004E-3</c:v>
                </c:pt>
                <c:pt idx="44">
                  <c:v>5.7700000000000001E-2</c:v>
                </c:pt>
                <c:pt idx="45">
                  <c:v>8.0999999999999996E-3</c:v>
                </c:pt>
                <c:pt idx="46">
                  <c:v>1E-3</c:v>
                </c:pt>
                <c:pt idx="47">
                  <c:v>3.8E-3</c:v>
                </c:pt>
                <c:pt idx="48">
                  <c:v>2.2200000000000001E-2</c:v>
                </c:pt>
              </c:numCache>
              <c:extLst/>
            </c:numRef>
          </c:val>
          <c:smooth val="0"/>
          <c:extLst>
            <c:ext xmlns:c16="http://schemas.microsoft.com/office/drawing/2014/chart" uri="{C3380CC4-5D6E-409C-BE32-E72D297353CC}">
              <c16:uniqueId val="{0000001F-741A-42D7-98BD-B41A926165A5}"/>
            </c:ext>
          </c:extLst>
        </c:ser>
        <c:dLbls>
          <c:showLegendKey val="0"/>
          <c:showVal val="0"/>
          <c:showCatName val="0"/>
          <c:showSerName val="0"/>
          <c:showPercent val="0"/>
          <c:showBubbleSize val="0"/>
        </c:dLbls>
        <c:marker val="1"/>
        <c:smooth val="0"/>
        <c:axId val="226851072"/>
        <c:axId val="226857728"/>
      </c:lineChart>
      <c:catAx>
        <c:axId val="226851072"/>
        <c:scaling>
          <c:orientation val="minMax"/>
        </c:scaling>
        <c:delete val="0"/>
        <c:axPos val="b"/>
        <c:majorGridlines>
          <c:spPr>
            <a:ln w="952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2700000" spcFirstLastPara="1" vertOverflow="ellipsis" wrap="square" anchor="ctr" anchorCtr="1"/>
          <a:lstStyle/>
          <a:p>
            <a:pPr>
              <a:defRPr sz="9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LID4096"/>
          </a:p>
        </c:txPr>
        <c:crossAx val="226857728"/>
        <c:crosses val="autoZero"/>
        <c:auto val="1"/>
        <c:lblAlgn val="ctr"/>
        <c:lblOffset val="0"/>
        <c:tickLblSkip val="1"/>
        <c:noMultiLvlLbl val="0"/>
      </c:catAx>
      <c:valAx>
        <c:axId val="226857728"/>
        <c:scaling>
          <c:orientation val="minMax"/>
          <c:max val="0.5"/>
          <c:min val="0"/>
        </c:scaling>
        <c:delete val="0"/>
        <c:axPos val="l"/>
        <c:majorGridlines>
          <c:spPr>
            <a:ln w="9525" cap="flat" cmpd="sng" algn="ctr">
              <a:solidFill>
                <a:srgbClr val="FFFFFF"/>
              </a:solidFill>
              <a:prstDash val="solid"/>
              <a:round/>
            </a:ln>
            <a:effectLst/>
          </c:spPr>
        </c:majorGridlines>
        <c:title>
          <c:tx>
            <c:rich>
              <a:bodyPr rot="0" spcFirstLastPara="1" vertOverflow="ellipsis" wrap="square" anchor="ctr" anchorCtr="1"/>
              <a:lstStyle/>
              <a:p>
                <a:pPr>
                  <a:defRPr sz="900" b="0" i="0" u="none" strike="noStrike" kern="1200" baseline="0">
                    <a:solidFill>
                      <a:schemeClr val="tx1"/>
                    </a:solidFill>
                    <a:latin typeface="Arial Narrow" panose="020B0606020202030204" pitchFamily="34" charset="0"/>
                    <a:ea typeface="+mn-ea"/>
                    <a:cs typeface="Arial" panose="020B0604020202020204" pitchFamily="34" charset="0"/>
                  </a:defRPr>
                </a:pPr>
                <a:r>
                  <a:rPr lang="en-US" b="0"/>
                  <a:t>%</a:t>
                </a:r>
              </a:p>
            </c:rich>
          </c:tx>
          <c:layout>
            <c:manualLayout>
              <c:xMode val="edge"/>
              <c:yMode val="edge"/>
              <c:x val="7.7342479884380351E-3"/>
              <c:y val="5.7549377226773557E-2"/>
            </c:manualLayout>
          </c:layout>
          <c:overlay val="0"/>
          <c:spPr>
            <a:noFill/>
            <a:ln>
              <a:noFill/>
            </a:ln>
            <a:effectLst/>
          </c:spPr>
          <c:txPr>
            <a:bodyPr rot="0" spcFirstLastPara="1" vertOverflow="ellipsis" wrap="square" anchor="ctr" anchorCtr="1"/>
            <a:lstStyle/>
            <a:p>
              <a:pPr>
                <a:defRPr sz="9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LID4096"/>
            </a:p>
          </c:txPr>
        </c:title>
        <c:numFmt formatCode="#,##0.00" sourceLinked="0"/>
        <c:majorTickMark val="in"/>
        <c:minorTickMark val="none"/>
        <c:tickLblPos val="nextTo"/>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LID4096"/>
          </a:p>
        </c:txPr>
        <c:crossAx val="226851072"/>
        <c:crosses val="autoZero"/>
        <c:crossBetween val="between"/>
      </c:valAx>
      <c:spPr>
        <a:solidFill>
          <a:srgbClr val="F4FFFF"/>
        </a:solidFill>
        <a:ln w="9525">
          <a:solidFill>
            <a:srgbClr val="000000"/>
          </a:solidFill>
        </a:ln>
        <a:effectLst/>
      </c:spPr>
    </c:plotArea>
    <c:legend>
      <c:legendPos val="t"/>
      <c:layout>
        <c:manualLayout>
          <c:xMode val="edge"/>
          <c:yMode val="edge"/>
          <c:x val="0.11195145979047275"/>
          <c:y val="3.4861421996428665E-2"/>
          <c:w val="0.81862067472829669"/>
          <c:h val="7.5560400727069973E-2"/>
        </c:manualLayout>
      </c:layout>
      <c:overlay val="1"/>
      <c:spPr>
        <a:solidFill>
          <a:srgbClr val="EAEAEA"/>
        </a:solid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LID4096"/>
        </a:p>
      </c:txPr>
    </c:legend>
    <c:plotVisOnly val="1"/>
    <c:dispBlanksAs val="gap"/>
    <c:showDLblsOverMax val="1"/>
  </c:chart>
  <c:spPr>
    <a:noFill/>
    <a:ln w="9525" cap="flat" cmpd="sng" algn="ctr">
      <a:noFill/>
      <a:prstDash val="solid"/>
    </a:ln>
    <a:effectLst/>
  </c:spPr>
  <c:txPr>
    <a:bodyPr/>
    <a:lstStyle/>
    <a:p>
      <a:pPr>
        <a:defRPr sz="900">
          <a:latin typeface="Arial Narrow" panose="020B0606020202030204" pitchFamily="34" charset="0"/>
          <a:cs typeface="Arial" panose="020B0604020202020204" pitchFamily="34" charset="0"/>
        </a:defRPr>
      </a:pPr>
      <a:endParaRPr lang="LID4096"/>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image" Target="../media/image17.jp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image" Target="../media/image17.jp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D6AC73-8BEA-4A72-B4F3-163B1FB9004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A5C37D01-443E-4894-806D-B1D39770BBDE}">
      <dgm:prSet phldrT="[Text]" custT="1"/>
      <dgm:spPr/>
      <dgm:t>
        <a:bodyPr/>
        <a:lstStyle/>
        <a:p>
          <a:r>
            <a:rPr lang="en-BE" sz="2400" i="1" dirty="0"/>
            <a:t>“An innovation is a new or improved product or process (or combination thereof) that differs significantly from the unit’s previous products and processes and that has been made available to potential users (products) or brought into use by the unit (process).”</a:t>
          </a:r>
          <a:endParaRPr lang="fr-FR" sz="2400" i="1" dirty="0"/>
        </a:p>
      </dgm:t>
    </dgm:pt>
    <dgm:pt modelId="{8A040CDA-C9EF-4AB9-8EB2-17BE363B1678}" type="parTrans" cxnId="{B94BEAF2-AA24-4613-8AC8-48129CBF5938}">
      <dgm:prSet/>
      <dgm:spPr/>
      <dgm:t>
        <a:bodyPr/>
        <a:lstStyle/>
        <a:p>
          <a:endParaRPr lang="fr-FR"/>
        </a:p>
      </dgm:t>
    </dgm:pt>
    <dgm:pt modelId="{52823F5C-797A-4508-AD5B-95AC1390FFA1}" type="sibTrans" cxnId="{B94BEAF2-AA24-4613-8AC8-48129CBF5938}">
      <dgm:prSet/>
      <dgm:spPr/>
      <dgm:t>
        <a:bodyPr/>
        <a:lstStyle/>
        <a:p>
          <a:endParaRPr lang="fr-FR"/>
        </a:p>
      </dgm:t>
    </dgm:pt>
    <dgm:pt modelId="{9A50F3EB-5041-4910-87A3-F29B2B578EE2}" type="pres">
      <dgm:prSet presAssocID="{8BD6AC73-8BEA-4A72-B4F3-163B1FB9004D}" presName="diagram" presStyleCnt="0">
        <dgm:presLayoutVars>
          <dgm:dir/>
          <dgm:resizeHandles val="exact"/>
        </dgm:presLayoutVars>
      </dgm:prSet>
      <dgm:spPr/>
    </dgm:pt>
    <dgm:pt modelId="{B77D708F-5728-4BBF-9669-FFBEF9C535F3}" type="pres">
      <dgm:prSet presAssocID="{A5C37D01-443E-4894-806D-B1D39770BBDE}" presName="node" presStyleLbl="node1" presStyleIdx="0" presStyleCnt="1">
        <dgm:presLayoutVars>
          <dgm:bulletEnabled val="1"/>
        </dgm:presLayoutVars>
      </dgm:prSet>
      <dgm:spPr/>
    </dgm:pt>
  </dgm:ptLst>
  <dgm:cxnLst>
    <dgm:cxn modelId="{EDAA5D18-6FF2-4004-89AA-1150967C51AD}" type="presOf" srcId="{8BD6AC73-8BEA-4A72-B4F3-163B1FB9004D}" destId="{9A50F3EB-5041-4910-87A3-F29B2B578EE2}" srcOrd="0" destOrd="0" presId="urn:microsoft.com/office/officeart/2005/8/layout/default"/>
    <dgm:cxn modelId="{9EC6A6DD-E699-4159-806E-99D65C7D89FF}" type="presOf" srcId="{A5C37D01-443E-4894-806D-B1D39770BBDE}" destId="{B77D708F-5728-4BBF-9669-FFBEF9C535F3}" srcOrd="0" destOrd="0" presId="urn:microsoft.com/office/officeart/2005/8/layout/default"/>
    <dgm:cxn modelId="{B94BEAF2-AA24-4613-8AC8-48129CBF5938}" srcId="{8BD6AC73-8BEA-4A72-B4F3-163B1FB9004D}" destId="{A5C37D01-443E-4894-806D-B1D39770BBDE}" srcOrd="0" destOrd="0" parTransId="{8A040CDA-C9EF-4AB9-8EB2-17BE363B1678}" sibTransId="{52823F5C-797A-4508-AD5B-95AC1390FFA1}"/>
    <dgm:cxn modelId="{A4375C6A-AB51-4C50-AD4D-14450E7BC8BE}" type="presParOf" srcId="{9A50F3EB-5041-4910-87A3-F29B2B578EE2}" destId="{B77D708F-5728-4BBF-9669-FFBEF9C535F3}"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D6AC73-8BEA-4A72-B4F3-163B1FB9004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A5C37D01-443E-4894-806D-B1D39770BBDE}">
      <dgm:prSet phldrT="[Text]" custT="1"/>
      <dgm:spPr/>
      <dgm:t>
        <a:bodyPr/>
        <a:lstStyle/>
        <a:p>
          <a:r>
            <a:rPr lang="en-US" sz="2000" i="1" dirty="0"/>
            <a:t>In 1987, the United Nations Brundtland Commission defined sustainability as “meeting the needs of the present without compromising the ability of future generations to meet their own needs.” Today, there are almost 140 developing countries in the world seeking ways of meeting their development needs, but with the increasing threat of climate change, concrete efforts must be made to ensure development today does not negatively affect future generations.</a:t>
          </a:r>
          <a:endParaRPr lang="fr-FR" sz="2000" i="1" dirty="0"/>
        </a:p>
      </dgm:t>
    </dgm:pt>
    <dgm:pt modelId="{8A040CDA-C9EF-4AB9-8EB2-17BE363B1678}" type="parTrans" cxnId="{B94BEAF2-AA24-4613-8AC8-48129CBF5938}">
      <dgm:prSet/>
      <dgm:spPr/>
      <dgm:t>
        <a:bodyPr/>
        <a:lstStyle/>
        <a:p>
          <a:endParaRPr lang="fr-FR"/>
        </a:p>
      </dgm:t>
    </dgm:pt>
    <dgm:pt modelId="{52823F5C-797A-4508-AD5B-95AC1390FFA1}" type="sibTrans" cxnId="{B94BEAF2-AA24-4613-8AC8-48129CBF5938}">
      <dgm:prSet/>
      <dgm:spPr/>
      <dgm:t>
        <a:bodyPr/>
        <a:lstStyle/>
        <a:p>
          <a:endParaRPr lang="fr-FR"/>
        </a:p>
      </dgm:t>
    </dgm:pt>
    <dgm:pt modelId="{9A50F3EB-5041-4910-87A3-F29B2B578EE2}" type="pres">
      <dgm:prSet presAssocID="{8BD6AC73-8BEA-4A72-B4F3-163B1FB9004D}" presName="diagram" presStyleCnt="0">
        <dgm:presLayoutVars>
          <dgm:dir/>
          <dgm:resizeHandles val="exact"/>
        </dgm:presLayoutVars>
      </dgm:prSet>
      <dgm:spPr/>
    </dgm:pt>
    <dgm:pt modelId="{B77D708F-5728-4BBF-9669-FFBEF9C535F3}" type="pres">
      <dgm:prSet presAssocID="{A5C37D01-443E-4894-806D-B1D39770BBDE}" presName="node" presStyleLbl="node1" presStyleIdx="0" presStyleCnt="1" custScaleY="110560">
        <dgm:presLayoutVars>
          <dgm:bulletEnabled val="1"/>
        </dgm:presLayoutVars>
      </dgm:prSet>
      <dgm:spPr/>
    </dgm:pt>
  </dgm:ptLst>
  <dgm:cxnLst>
    <dgm:cxn modelId="{EDAA5D18-6FF2-4004-89AA-1150967C51AD}" type="presOf" srcId="{8BD6AC73-8BEA-4A72-B4F3-163B1FB9004D}" destId="{9A50F3EB-5041-4910-87A3-F29B2B578EE2}" srcOrd="0" destOrd="0" presId="urn:microsoft.com/office/officeart/2005/8/layout/default"/>
    <dgm:cxn modelId="{9EC6A6DD-E699-4159-806E-99D65C7D89FF}" type="presOf" srcId="{A5C37D01-443E-4894-806D-B1D39770BBDE}" destId="{B77D708F-5728-4BBF-9669-FFBEF9C535F3}" srcOrd="0" destOrd="0" presId="urn:microsoft.com/office/officeart/2005/8/layout/default"/>
    <dgm:cxn modelId="{B94BEAF2-AA24-4613-8AC8-48129CBF5938}" srcId="{8BD6AC73-8BEA-4A72-B4F3-163B1FB9004D}" destId="{A5C37D01-443E-4894-806D-B1D39770BBDE}" srcOrd="0" destOrd="0" parTransId="{8A040CDA-C9EF-4AB9-8EB2-17BE363B1678}" sibTransId="{52823F5C-797A-4508-AD5B-95AC1390FFA1}"/>
    <dgm:cxn modelId="{A4375C6A-AB51-4C50-AD4D-14450E7BC8BE}" type="presParOf" srcId="{9A50F3EB-5041-4910-87A3-F29B2B578EE2}" destId="{B77D708F-5728-4BBF-9669-FFBEF9C535F3}"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2BBE49-A2DF-4545-A349-1A599E6CCD14}"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fr-FR"/>
        </a:p>
      </dgm:t>
    </dgm:pt>
    <dgm:pt modelId="{6BAEEFA8-4DDC-4EDC-995C-8348B7648BC0}">
      <dgm:prSet phldrT="[Text]"/>
      <dgm:spPr/>
      <dgm:t>
        <a:bodyPr/>
        <a:lstStyle/>
        <a:p>
          <a:r>
            <a:rPr lang="en-BE" dirty="0"/>
            <a:t>A European Green Deal</a:t>
          </a:r>
          <a:endParaRPr lang="fr-FR" dirty="0"/>
        </a:p>
      </dgm:t>
    </dgm:pt>
    <dgm:pt modelId="{F4126F9D-BB1D-4F1D-A7B9-B68F9BA48096}" type="parTrans" cxnId="{36337F16-A4F5-4F4F-9B91-8478CBA45DA4}">
      <dgm:prSet/>
      <dgm:spPr/>
      <dgm:t>
        <a:bodyPr/>
        <a:lstStyle/>
        <a:p>
          <a:endParaRPr lang="fr-FR"/>
        </a:p>
      </dgm:t>
    </dgm:pt>
    <dgm:pt modelId="{34A8B04A-272A-4F7C-AB01-F75A3FAE2839}" type="sibTrans" cxnId="{36337F16-A4F5-4F4F-9B91-8478CBA45DA4}">
      <dgm:prSet/>
      <dgm:spPr/>
      <dgm:t>
        <a:bodyPr/>
        <a:lstStyle/>
        <a:p>
          <a:endParaRPr lang="fr-FR"/>
        </a:p>
      </dgm:t>
    </dgm:pt>
    <dgm:pt modelId="{CDCE67F0-263E-4D7A-B361-C86C98E1BDAC}">
      <dgm:prSet phldrT="[Text]"/>
      <dgm:spPr/>
      <dgm:t>
        <a:bodyPr/>
        <a:lstStyle/>
        <a:p>
          <a:r>
            <a:rPr lang="en-GB" dirty="0"/>
            <a:t>Europe aims to be the first climate-neutral continent by becoming a modern, resource-efficient economy</a:t>
          </a:r>
          <a:endParaRPr lang="fr-FR" dirty="0"/>
        </a:p>
      </dgm:t>
    </dgm:pt>
    <dgm:pt modelId="{B1BB8E15-F5BC-4AEF-B0A7-13CC07105E1A}" type="parTrans" cxnId="{22666F0D-F20A-4938-97ED-09A191C795B9}">
      <dgm:prSet/>
      <dgm:spPr/>
      <dgm:t>
        <a:bodyPr/>
        <a:lstStyle/>
        <a:p>
          <a:endParaRPr lang="fr-FR"/>
        </a:p>
      </dgm:t>
    </dgm:pt>
    <dgm:pt modelId="{30FD3056-9D2A-4D92-9FB9-5452745EB6F3}" type="sibTrans" cxnId="{22666F0D-F20A-4938-97ED-09A191C795B9}">
      <dgm:prSet/>
      <dgm:spPr/>
      <dgm:t>
        <a:bodyPr/>
        <a:lstStyle/>
        <a:p>
          <a:endParaRPr lang="fr-FR"/>
        </a:p>
      </dgm:t>
    </dgm:pt>
    <dgm:pt modelId="{7D542FE7-65D4-4CCD-88FA-8B2D5EA833AD}">
      <dgm:prSet phldrT="[Text]"/>
      <dgm:spPr/>
      <dgm:t>
        <a:bodyPr/>
        <a:lstStyle/>
        <a:p>
          <a:r>
            <a:rPr lang="en-BE" dirty="0"/>
            <a:t>A Europe fit for the digital age</a:t>
          </a:r>
          <a:endParaRPr lang="fr-FR" dirty="0"/>
        </a:p>
      </dgm:t>
    </dgm:pt>
    <dgm:pt modelId="{6FC97268-A4AB-4D84-B880-B70A4E2C0B1C}" type="parTrans" cxnId="{423F1C83-FD9D-4B7B-B1CA-1E33E2FEA3A4}">
      <dgm:prSet/>
      <dgm:spPr/>
      <dgm:t>
        <a:bodyPr/>
        <a:lstStyle/>
        <a:p>
          <a:endParaRPr lang="fr-FR"/>
        </a:p>
      </dgm:t>
    </dgm:pt>
    <dgm:pt modelId="{B3532C2E-941F-4FA3-A64F-846312455D7E}" type="sibTrans" cxnId="{423F1C83-FD9D-4B7B-B1CA-1E33E2FEA3A4}">
      <dgm:prSet/>
      <dgm:spPr/>
      <dgm:t>
        <a:bodyPr/>
        <a:lstStyle/>
        <a:p>
          <a:endParaRPr lang="fr-FR"/>
        </a:p>
      </dgm:t>
    </dgm:pt>
    <dgm:pt modelId="{FF561184-1727-4DA2-B1B6-E5CF71329430}">
      <dgm:prSet phldrT="[Text]"/>
      <dgm:spPr/>
      <dgm:t>
        <a:bodyPr/>
        <a:lstStyle/>
        <a:p>
          <a:r>
            <a:rPr lang="en-BE" dirty="0"/>
            <a:t>The EU’s digital strategy will empower people with a new generation of technologies</a:t>
          </a:r>
          <a:endParaRPr lang="fr-FR" dirty="0"/>
        </a:p>
      </dgm:t>
    </dgm:pt>
    <dgm:pt modelId="{FFF58C12-7230-4C14-A520-A4DA8BCC4D1B}" type="parTrans" cxnId="{C6475CDE-74B8-4A18-8F5B-4B836E6115FB}">
      <dgm:prSet/>
      <dgm:spPr/>
      <dgm:t>
        <a:bodyPr/>
        <a:lstStyle/>
        <a:p>
          <a:endParaRPr lang="fr-FR"/>
        </a:p>
      </dgm:t>
    </dgm:pt>
    <dgm:pt modelId="{3007A651-2EB0-400C-AFF2-391492F6948D}" type="sibTrans" cxnId="{C6475CDE-74B8-4A18-8F5B-4B836E6115FB}">
      <dgm:prSet/>
      <dgm:spPr/>
      <dgm:t>
        <a:bodyPr/>
        <a:lstStyle/>
        <a:p>
          <a:endParaRPr lang="fr-FR"/>
        </a:p>
      </dgm:t>
    </dgm:pt>
    <dgm:pt modelId="{01EE4664-86CA-41C9-AF76-EC4CB6670F16}">
      <dgm:prSet phldrT="[Text]"/>
      <dgm:spPr/>
      <dgm:t>
        <a:bodyPr/>
        <a:lstStyle/>
        <a:p>
          <a:r>
            <a:rPr lang="en-BE" dirty="0"/>
            <a:t>An economy that works for people</a:t>
          </a:r>
          <a:endParaRPr lang="fr-FR" dirty="0"/>
        </a:p>
      </dgm:t>
    </dgm:pt>
    <dgm:pt modelId="{8ADCADF5-4EE0-46F4-808B-86AC72FAB232}" type="parTrans" cxnId="{3771E6CF-1C83-45B9-A0D3-FE381B720295}">
      <dgm:prSet/>
      <dgm:spPr/>
      <dgm:t>
        <a:bodyPr/>
        <a:lstStyle/>
        <a:p>
          <a:endParaRPr lang="fr-FR"/>
        </a:p>
      </dgm:t>
    </dgm:pt>
    <dgm:pt modelId="{44F83D94-57EB-45A4-B2DE-9E97C6EA539D}" type="sibTrans" cxnId="{3771E6CF-1C83-45B9-A0D3-FE381B720295}">
      <dgm:prSet/>
      <dgm:spPr/>
      <dgm:t>
        <a:bodyPr/>
        <a:lstStyle/>
        <a:p>
          <a:endParaRPr lang="fr-FR"/>
        </a:p>
      </dgm:t>
    </dgm:pt>
    <dgm:pt modelId="{29DE360B-7B85-454A-8172-7A9EE343ACF9}">
      <dgm:prSet phldrT="[Text]"/>
      <dgm:spPr/>
      <dgm:t>
        <a:bodyPr/>
        <a:lstStyle/>
        <a:p>
          <a:r>
            <a:rPr lang="en-BE" dirty="0"/>
            <a:t>The EU must create attractive investment environment, and growth that creates quality jobs, especially for young people and small businesses</a:t>
          </a:r>
          <a:endParaRPr lang="fr-FR" dirty="0"/>
        </a:p>
      </dgm:t>
    </dgm:pt>
    <dgm:pt modelId="{A5546D71-0B33-4DC7-B824-13873A07DFA2}" type="parTrans" cxnId="{1564D0A0-1971-4BAB-B1B2-45D14AD615C4}">
      <dgm:prSet/>
      <dgm:spPr/>
      <dgm:t>
        <a:bodyPr/>
        <a:lstStyle/>
        <a:p>
          <a:endParaRPr lang="fr-FR"/>
        </a:p>
      </dgm:t>
    </dgm:pt>
    <dgm:pt modelId="{5EAF3A36-86CB-416B-9DCA-854B43386C2F}" type="sibTrans" cxnId="{1564D0A0-1971-4BAB-B1B2-45D14AD615C4}">
      <dgm:prSet/>
      <dgm:spPr/>
      <dgm:t>
        <a:bodyPr/>
        <a:lstStyle/>
        <a:p>
          <a:endParaRPr lang="fr-FR"/>
        </a:p>
      </dgm:t>
    </dgm:pt>
    <dgm:pt modelId="{1F1856D5-3477-4702-8F1C-FC5AD367E951}" type="pres">
      <dgm:prSet presAssocID="{962BBE49-A2DF-4545-A349-1A599E6CCD14}" presName="linear" presStyleCnt="0">
        <dgm:presLayoutVars>
          <dgm:dir/>
          <dgm:resizeHandles val="exact"/>
        </dgm:presLayoutVars>
      </dgm:prSet>
      <dgm:spPr/>
    </dgm:pt>
    <dgm:pt modelId="{6286BC95-AB1F-49B1-BEBF-414C8A359550}" type="pres">
      <dgm:prSet presAssocID="{6BAEEFA8-4DDC-4EDC-995C-8348B7648BC0}" presName="comp" presStyleCnt="0"/>
      <dgm:spPr/>
    </dgm:pt>
    <dgm:pt modelId="{4CC6830A-15D9-4786-A804-2377D90050B0}" type="pres">
      <dgm:prSet presAssocID="{6BAEEFA8-4DDC-4EDC-995C-8348B7648BC0}" presName="box" presStyleLbl="node1" presStyleIdx="0" presStyleCnt="3"/>
      <dgm:spPr/>
    </dgm:pt>
    <dgm:pt modelId="{CC9500B6-0DBB-472E-B519-125263E94AA5}" type="pres">
      <dgm:prSet presAssocID="{6BAEEFA8-4DDC-4EDC-995C-8348B7648BC0}"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pt>
    <dgm:pt modelId="{CE5F1590-3782-4D60-A81B-E9E19D18E762}" type="pres">
      <dgm:prSet presAssocID="{6BAEEFA8-4DDC-4EDC-995C-8348B7648BC0}" presName="text" presStyleLbl="node1" presStyleIdx="0" presStyleCnt="3">
        <dgm:presLayoutVars>
          <dgm:bulletEnabled val="1"/>
        </dgm:presLayoutVars>
      </dgm:prSet>
      <dgm:spPr/>
    </dgm:pt>
    <dgm:pt modelId="{FF62B5C7-A68E-4250-89DA-37BBBF16F14F}" type="pres">
      <dgm:prSet presAssocID="{34A8B04A-272A-4F7C-AB01-F75A3FAE2839}" presName="spacer" presStyleCnt="0"/>
      <dgm:spPr/>
    </dgm:pt>
    <dgm:pt modelId="{F39C85CD-AB58-4FFF-81AB-9BC4A5D53421}" type="pres">
      <dgm:prSet presAssocID="{7D542FE7-65D4-4CCD-88FA-8B2D5EA833AD}" presName="comp" presStyleCnt="0"/>
      <dgm:spPr/>
    </dgm:pt>
    <dgm:pt modelId="{ADFBB20E-B7C9-428F-BF44-B158062C704E}" type="pres">
      <dgm:prSet presAssocID="{7D542FE7-65D4-4CCD-88FA-8B2D5EA833AD}" presName="box" presStyleLbl="node1" presStyleIdx="1" presStyleCnt="3"/>
      <dgm:spPr/>
    </dgm:pt>
    <dgm:pt modelId="{05F79DA7-810F-48A9-B0B9-982ABFF70ADD}" type="pres">
      <dgm:prSet presAssocID="{7D542FE7-65D4-4CCD-88FA-8B2D5EA833AD}" presName="img" presStyleLbl="fgImgPlace1" presStyleIdx="1" presStyleCnt="3"/>
      <dgm:spPr>
        <a:blipFill>
          <a:blip xmlns:r="http://schemas.openxmlformats.org/officeDocument/2006/relationships" r:embed="rId2"/>
          <a:srcRect/>
          <a:stretch>
            <a:fillRect l="-28000" r="-28000"/>
          </a:stretch>
        </a:blipFill>
      </dgm:spPr>
    </dgm:pt>
    <dgm:pt modelId="{8467BD49-BD80-4D6A-8E56-BF426346C803}" type="pres">
      <dgm:prSet presAssocID="{7D542FE7-65D4-4CCD-88FA-8B2D5EA833AD}" presName="text" presStyleLbl="node1" presStyleIdx="1" presStyleCnt="3">
        <dgm:presLayoutVars>
          <dgm:bulletEnabled val="1"/>
        </dgm:presLayoutVars>
      </dgm:prSet>
      <dgm:spPr/>
    </dgm:pt>
    <dgm:pt modelId="{C593C93E-ACD5-4AE8-91C3-669DC22271DB}" type="pres">
      <dgm:prSet presAssocID="{B3532C2E-941F-4FA3-A64F-846312455D7E}" presName="spacer" presStyleCnt="0"/>
      <dgm:spPr/>
    </dgm:pt>
    <dgm:pt modelId="{11F12B44-BE7D-4F72-8C2B-6549FCF0A95E}" type="pres">
      <dgm:prSet presAssocID="{01EE4664-86CA-41C9-AF76-EC4CB6670F16}" presName="comp" presStyleCnt="0"/>
      <dgm:spPr/>
    </dgm:pt>
    <dgm:pt modelId="{7EB52D94-813D-4163-95AE-BBB5E0F59823}" type="pres">
      <dgm:prSet presAssocID="{01EE4664-86CA-41C9-AF76-EC4CB6670F16}" presName="box" presStyleLbl="node1" presStyleIdx="2" presStyleCnt="3"/>
      <dgm:spPr/>
    </dgm:pt>
    <dgm:pt modelId="{E5690978-6EC6-473E-BEB6-2F37DCAE2858}" type="pres">
      <dgm:prSet presAssocID="{01EE4664-86CA-41C9-AF76-EC4CB6670F16}"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dgm:spPr>
    </dgm:pt>
    <dgm:pt modelId="{D637D097-B328-42F2-B827-216124918EF6}" type="pres">
      <dgm:prSet presAssocID="{01EE4664-86CA-41C9-AF76-EC4CB6670F16}" presName="text" presStyleLbl="node1" presStyleIdx="2" presStyleCnt="3">
        <dgm:presLayoutVars>
          <dgm:bulletEnabled val="1"/>
        </dgm:presLayoutVars>
      </dgm:prSet>
      <dgm:spPr/>
    </dgm:pt>
  </dgm:ptLst>
  <dgm:cxnLst>
    <dgm:cxn modelId="{22666F0D-F20A-4938-97ED-09A191C795B9}" srcId="{6BAEEFA8-4DDC-4EDC-995C-8348B7648BC0}" destId="{CDCE67F0-263E-4D7A-B361-C86C98E1BDAC}" srcOrd="0" destOrd="0" parTransId="{B1BB8E15-F5BC-4AEF-B0A7-13CC07105E1A}" sibTransId="{30FD3056-9D2A-4D92-9FB9-5452745EB6F3}"/>
    <dgm:cxn modelId="{F9B2EB10-D20B-46E2-9572-949E2DFAA438}" type="presOf" srcId="{CDCE67F0-263E-4D7A-B361-C86C98E1BDAC}" destId="{4CC6830A-15D9-4786-A804-2377D90050B0}" srcOrd="0" destOrd="1" presId="urn:microsoft.com/office/officeart/2005/8/layout/vList4"/>
    <dgm:cxn modelId="{36337F16-A4F5-4F4F-9B91-8478CBA45DA4}" srcId="{962BBE49-A2DF-4545-A349-1A599E6CCD14}" destId="{6BAEEFA8-4DDC-4EDC-995C-8348B7648BC0}" srcOrd="0" destOrd="0" parTransId="{F4126F9D-BB1D-4F1D-A7B9-B68F9BA48096}" sibTransId="{34A8B04A-272A-4F7C-AB01-F75A3FAE2839}"/>
    <dgm:cxn modelId="{D4691426-F073-4EA7-9CE6-F267AE10000D}" type="presOf" srcId="{6BAEEFA8-4DDC-4EDC-995C-8348B7648BC0}" destId="{4CC6830A-15D9-4786-A804-2377D90050B0}" srcOrd="0" destOrd="0" presId="urn:microsoft.com/office/officeart/2005/8/layout/vList4"/>
    <dgm:cxn modelId="{C894CA2E-72DC-435B-9E4F-A992CF452348}" type="presOf" srcId="{7D542FE7-65D4-4CCD-88FA-8B2D5EA833AD}" destId="{ADFBB20E-B7C9-428F-BF44-B158062C704E}" srcOrd="0" destOrd="0" presId="urn:microsoft.com/office/officeart/2005/8/layout/vList4"/>
    <dgm:cxn modelId="{03FD8E30-897F-47ED-A42C-84764DB5A6E4}" type="presOf" srcId="{962BBE49-A2DF-4545-A349-1A599E6CCD14}" destId="{1F1856D5-3477-4702-8F1C-FC5AD367E951}" srcOrd="0" destOrd="0" presId="urn:microsoft.com/office/officeart/2005/8/layout/vList4"/>
    <dgm:cxn modelId="{D23C5348-054F-4E5D-B7CF-D0DBD02E2391}" type="presOf" srcId="{01EE4664-86CA-41C9-AF76-EC4CB6670F16}" destId="{D637D097-B328-42F2-B827-216124918EF6}" srcOrd="1" destOrd="0" presId="urn:microsoft.com/office/officeart/2005/8/layout/vList4"/>
    <dgm:cxn modelId="{6D1F226F-2B06-42A0-B604-0D29CCEC9CE9}" type="presOf" srcId="{01EE4664-86CA-41C9-AF76-EC4CB6670F16}" destId="{7EB52D94-813D-4163-95AE-BBB5E0F59823}" srcOrd="0" destOrd="0" presId="urn:microsoft.com/office/officeart/2005/8/layout/vList4"/>
    <dgm:cxn modelId="{4450E775-4175-41AF-B58D-F6620405B86D}" type="presOf" srcId="{7D542FE7-65D4-4CCD-88FA-8B2D5EA833AD}" destId="{8467BD49-BD80-4D6A-8E56-BF426346C803}" srcOrd="1" destOrd="0" presId="urn:microsoft.com/office/officeart/2005/8/layout/vList4"/>
    <dgm:cxn modelId="{423F1C83-FD9D-4B7B-B1CA-1E33E2FEA3A4}" srcId="{962BBE49-A2DF-4545-A349-1A599E6CCD14}" destId="{7D542FE7-65D4-4CCD-88FA-8B2D5EA833AD}" srcOrd="1" destOrd="0" parTransId="{6FC97268-A4AB-4D84-B880-B70A4E2C0B1C}" sibTransId="{B3532C2E-941F-4FA3-A64F-846312455D7E}"/>
    <dgm:cxn modelId="{1564D0A0-1971-4BAB-B1B2-45D14AD615C4}" srcId="{01EE4664-86CA-41C9-AF76-EC4CB6670F16}" destId="{29DE360B-7B85-454A-8172-7A9EE343ACF9}" srcOrd="0" destOrd="0" parTransId="{A5546D71-0B33-4DC7-B824-13873A07DFA2}" sibTransId="{5EAF3A36-86CB-416B-9DCA-854B43386C2F}"/>
    <dgm:cxn modelId="{15F5FBA3-984F-40D2-8B85-A699AC20DA03}" type="presOf" srcId="{FF561184-1727-4DA2-B1B6-E5CF71329430}" destId="{8467BD49-BD80-4D6A-8E56-BF426346C803}" srcOrd="1" destOrd="1" presId="urn:microsoft.com/office/officeart/2005/8/layout/vList4"/>
    <dgm:cxn modelId="{E4192DA8-E9EC-4845-A3E1-241CE1942F2C}" type="presOf" srcId="{6BAEEFA8-4DDC-4EDC-995C-8348B7648BC0}" destId="{CE5F1590-3782-4D60-A81B-E9E19D18E762}" srcOrd="1" destOrd="0" presId="urn:microsoft.com/office/officeart/2005/8/layout/vList4"/>
    <dgm:cxn modelId="{3D24C4B4-CBB9-464E-9CE1-921877982CF7}" type="presOf" srcId="{FF561184-1727-4DA2-B1B6-E5CF71329430}" destId="{ADFBB20E-B7C9-428F-BF44-B158062C704E}" srcOrd="0" destOrd="1" presId="urn:microsoft.com/office/officeart/2005/8/layout/vList4"/>
    <dgm:cxn modelId="{AC850CCF-9466-4017-9361-B4FF00D9146D}" type="presOf" srcId="{CDCE67F0-263E-4D7A-B361-C86C98E1BDAC}" destId="{CE5F1590-3782-4D60-A81B-E9E19D18E762}" srcOrd="1" destOrd="1" presId="urn:microsoft.com/office/officeart/2005/8/layout/vList4"/>
    <dgm:cxn modelId="{3771E6CF-1C83-45B9-A0D3-FE381B720295}" srcId="{962BBE49-A2DF-4545-A349-1A599E6CCD14}" destId="{01EE4664-86CA-41C9-AF76-EC4CB6670F16}" srcOrd="2" destOrd="0" parTransId="{8ADCADF5-4EE0-46F4-808B-86AC72FAB232}" sibTransId="{44F83D94-57EB-45A4-B2DE-9E97C6EA539D}"/>
    <dgm:cxn modelId="{C6475CDE-74B8-4A18-8F5B-4B836E6115FB}" srcId="{7D542FE7-65D4-4CCD-88FA-8B2D5EA833AD}" destId="{FF561184-1727-4DA2-B1B6-E5CF71329430}" srcOrd="0" destOrd="0" parTransId="{FFF58C12-7230-4C14-A520-A4DA8BCC4D1B}" sibTransId="{3007A651-2EB0-400C-AFF2-391492F6948D}"/>
    <dgm:cxn modelId="{5CA22DEA-0EF3-4867-A587-81A624477714}" type="presOf" srcId="{29DE360B-7B85-454A-8172-7A9EE343ACF9}" destId="{7EB52D94-813D-4163-95AE-BBB5E0F59823}" srcOrd="0" destOrd="1" presId="urn:microsoft.com/office/officeart/2005/8/layout/vList4"/>
    <dgm:cxn modelId="{85D52AFE-B601-4936-AAB8-2F7FB58504AB}" type="presOf" srcId="{29DE360B-7B85-454A-8172-7A9EE343ACF9}" destId="{D637D097-B328-42F2-B827-216124918EF6}" srcOrd="1" destOrd="1" presId="urn:microsoft.com/office/officeart/2005/8/layout/vList4"/>
    <dgm:cxn modelId="{5EED9970-B4F1-4F82-90E9-BF8C4968852E}" type="presParOf" srcId="{1F1856D5-3477-4702-8F1C-FC5AD367E951}" destId="{6286BC95-AB1F-49B1-BEBF-414C8A359550}" srcOrd="0" destOrd="0" presId="urn:microsoft.com/office/officeart/2005/8/layout/vList4"/>
    <dgm:cxn modelId="{0751FFDA-F7C7-488A-A2E0-3DD4731832DD}" type="presParOf" srcId="{6286BC95-AB1F-49B1-BEBF-414C8A359550}" destId="{4CC6830A-15D9-4786-A804-2377D90050B0}" srcOrd="0" destOrd="0" presId="urn:microsoft.com/office/officeart/2005/8/layout/vList4"/>
    <dgm:cxn modelId="{0354F267-6098-4048-BA80-77BC2FCFAABB}" type="presParOf" srcId="{6286BC95-AB1F-49B1-BEBF-414C8A359550}" destId="{CC9500B6-0DBB-472E-B519-125263E94AA5}" srcOrd="1" destOrd="0" presId="urn:microsoft.com/office/officeart/2005/8/layout/vList4"/>
    <dgm:cxn modelId="{C66E2A58-CB9E-408D-8E57-032A23090994}" type="presParOf" srcId="{6286BC95-AB1F-49B1-BEBF-414C8A359550}" destId="{CE5F1590-3782-4D60-A81B-E9E19D18E762}" srcOrd="2" destOrd="0" presId="urn:microsoft.com/office/officeart/2005/8/layout/vList4"/>
    <dgm:cxn modelId="{394A4EB1-CD97-4A98-8CE0-38012D7BD166}" type="presParOf" srcId="{1F1856D5-3477-4702-8F1C-FC5AD367E951}" destId="{FF62B5C7-A68E-4250-89DA-37BBBF16F14F}" srcOrd="1" destOrd="0" presId="urn:microsoft.com/office/officeart/2005/8/layout/vList4"/>
    <dgm:cxn modelId="{FA9D5EB5-45AD-4453-A939-3072AC92B0C1}" type="presParOf" srcId="{1F1856D5-3477-4702-8F1C-FC5AD367E951}" destId="{F39C85CD-AB58-4FFF-81AB-9BC4A5D53421}" srcOrd="2" destOrd="0" presId="urn:microsoft.com/office/officeart/2005/8/layout/vList4"/>
    <dgm:cxn modelId="{DCA3B136-82E2-4623-B959-B026C71E48F9}" type="presParOf" srcId="{F39C85CD-AB58-4FFF-81AB-9BC4A5D53421}" destId="{ADFBB20E-B7C9-428F-BF44-B158062C704E}" srcOrd="0" destOrd="0" presId="urn:microsoft.com/office/officeart/2005/8/layout/vList4"/>
    <dgm:cxn modelId="{02A08190-FCF0-4FE6-B534-7DDEBEF6F116}" type="presParOf" srcId="{F39C85CD-AB58-4FFF-81AB-9BC4A5D53421}" destId="{05F79DA7-810F-48A9-B0B9-982ABFF70ADD}" srcOrd="1" destOrd="0" presId="urn:microsoft.com/office/officeart/2005/8/layout/vList4"/>
    <dgm:cxn modelId="{2530E54C-FC01-48B6-8B81-31853E965E2C}" type="presParOf" srcId="{F39C85CD-AB58-4FFF-81AB-9BC4A5D53421}" destId="{8467BD49-BD80-4D6A-8E56-BF426346C803}" srcOrd="2" destOrd="0" presId="urn:microsoft.com/office/officeart/2005/8/layout/vList4"/>
    <dgm:cxn modelId="{9A935783-A190-4FBA-AE8C-63217AB44CD6}" type="presParOf" srcId="{1F1856D5-3477-4702-8F1C-FC5AD367E951}" destId="{C593C93E-ACD5-4AE8-91C3-669DC22271DB}" srcOrd="3" destOrd="0" presId="urn:microsoft.com/office/officeart/2005/8/layout/vList4"/>
    <dgm:cxn modelId="{FD0AAD7A-CA9B-4458-BE7B-663801A5D750}" type="presParOf" srcId="{1F1856D5-3477-4702-8F1C-FC5AD367E951}" destId="{11F12B44-BE7D-4F72-8C2B-6549FCF0A95E}" srcOrd="4" destOrd="0" presId="urn:microsoft.com/office/officeart/2005/8/layout/vList4"/>
    <dgm:cxn modelId="{C1F47124-8924-4A0F-AA85-2564CB1C9AE1}" type="presParOf" srcId="{11F12B44-BE7D-4F72-8C2B-6549FCF0A95E}" destId="{7EB52D94-813D-4163-95AE-BBB5E0F59823}" srcOrd="0" destOrd="0" presId="urn:microsoft.com/office/officeart/2005/8/layout/vList4"/>
    <dgm:cxn modelId="{86A63059-044D-4613-ADEB-7754B89819DB}" type="presParOf" srcId="{11F12B44-BE7D-4F72-8C2B-6549FCF0A95E}" destId="{E5690978-6EC6-473E-BEB6-2F37DCAE2858}" srcOrd="1" destOrd="0" presId="urn:microsoft.com/office/officeart/2005/8/layout/vList4"/>
    <dgm:cxn modelId="{DEE9F483-5561-44C4-99E8-3DBD31E4F5A4}" type="presParOf" srcId="{11F12B44-BE7D-4F72-8C2B-6549FCF0A95E}" destId="{D637D097-B328-42F2-B827-216124918EF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0EB28C-36ED-4A89-B6F0-D77E485F4EC7}"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fr-FR"/>
        </a:p>
      </dgm:t>
    </dgm:pt>
    <dgm:pt modelId="{06529F5B-C9D8-4E76-A6B1-7A0933B421EB}">
      <dgm:prSet phldrT="[Text]"/>
      <dgm:spPr/>
      <dgm:t>
        <a:bodyPr/>
        <a:lstStyle/>
        <a:p>
          <a:r>
            <a:rPr lang="en-BE" dirty="0"/>
            <a:t>A stronger Europe in the world</a:t>
          </a:r>
          <a:endParaRPr lang="fr-FR" dirty="0"/>
        </a:p>
      </dgm:t>
    </dgm:pt>
    <dgm:pt modelId="{FFD1DB61-8AD4-4A88-BC1B-6DFD84E62908}" type="parTrans" cxnId="{F8C74645-D241-48A0-800C-ACE20A4AF5BC}">
      <dgm:prSet/>
      <dgm:spPr/>
      <dgm:t>
        <a:bodyPr/>
        <a:lstStyle/>
        <a:p>
          <a:endParaRPr lang="fr-FR"/>
        </a:p>
      </dgm:t>
    </dgm:pt>
    <dgm:pt modelId="{FF9EAFD2-2B9E-42C5-9D08-1CBF4F3A0942}" type="sibTrans" cxnId="{F8C74645-D241-48A0-800C-ACE20A4AF5BC}">
      <dgm:prSet/>
      <dgm:spPr/>
      <dgm:t>
        <a:bodyPr/>
        <a:lstStyle/>
        <a:p>
          <a:endParaRPr lang="fr-FR"/>
        </a:p>
      </dgm:t>
    </dgm:pt>
    <dgm:pt modelId="{C3B4181F-7AB7-43FE-BA2B-309D0A8E30C9}">
      <dgm:prSet phldrT="[Text]"/>
      <dgm:spPr/>
      <dgm:t>
        <a:bodyPr/>
        <a:lstStyle/>
        <a:p>
          <a:r>
            <a:rPr lang="en-BE" dirty="0"/>
            <a:t>The EU will strengthen its voice in the world by c</a:t>
          </a:r>
          <a:r>
            <a:rPr lang="fr-FR" dirty="0"/>
            <a:t>h</a:t>
          </a:r>
          <a:r>
            <a:rPr lang="en-BE" dirty="0" err="1"/>
            <a:t>ampioning</a:t>
          </a:r>
          <a:r>
            <a:rPr lang="en-BE" dirty="0"/>
            <a:t> multilateralism and rules-based global order</a:t>
          </a:r>
          <a:endParaRPr lang="fr-FR" dirty="0"/>
        </a:p>
      </dgm:t>
    </dgm:pt>
    <dgm:pt modelId="{559F5390-5D78-4E0A-A7F1-7104473A1ABA}" type="parTrans" cxnId="{CD4D974A-D4CC-48D3-A3E6-25789DD4A558}">
      <dgm:prSet/>
      <dgm:spPr/>
      <dgm:t>
        <a:bodyPr/>
        <a:lstStyle/>
        <a:p>
          <a:endParaRPr lang="fr-FR"/>
        </a:p>
      </dgm:t>
    </dgm:pt>
    <dgm:pt modelId="{76DDD2A0-F9FC-4B5C-B65A-1AF65658E6BE}" type="sibTrans" cxnId="{CD4D974A-D4CC-48D3-A3E6-25789DD4A558}">
      <dgm:prSet/>
      <dgm:spPr/>
      <dgm:t>
        <a:bodyPr/>
        <a:lstStyle/>
        <a:p>
          <a:endParaRPr lang="fr-FR"/>
        </a:p>
      </dgm:t>
    </dgm:pt>
    <dgm:pt modelId="{8FECD6E5-9E3F-4701-9F8D-7C61B423B4D9}">
      <dgm:prSet phldrT="[Text]"/>
      <dgm:spPr/>
      <dgm:t>
        <a:bodyPr/>
        <a:lstStyle/>
        <a:p>
          <a:r>
            <a:rPr lang="en-BE" dirty="0"/>
            <a:t>Promoting our European way of life</a:t>
          </a:r>
          <a:endParaRPr lang="fr-FR" dirty="0"/>
        </a:p>
      </dgm:t>
    </dgm:pt>
    <dgm:pt modelId="{983376B5-FF56-4613-B064-F48788FED08B}" type="parTrans" cxnId="{F05E6D44-D809-4A60-957C-00991074D389}">
      <dgm:prSet/>
      <dgm:spPr/>
      <dgm:t>
        <a:bodyPr/>
        <a:lstStyle/>
        <a:p>
          <a:endParaRPr lang="fr-FR"/>
        </a:p>
      </dgm:t>
    </dgm:pt>
    <dgm:pt modelId="{ADF3EA0B-6CA7-445F-B9AA-D139C5CEEF02}" type="sibTrans" cxnId="{F05E6D44-D809-4A60-957C-00991074D389}">
      <dgm:prSet/>
      <dgm:spPr/>
      <dgm:t>
        <a:bodyPr/>
        <a:lstStyle/>
        <a:p>
          <a:endParaRPr lang="fr-FR"/>
        </a:p>
      </dgm:t>
    </dgm:pt>
    <dgm:pt modelId="{4B0CB6A2-DEA1-46A9-9201-D85C554BD9C9}">
      <dgm:prSet phldrT="[Text]"/>
      <dgm:spPr/>
      <dgm:t>
        <a:bodyPr/>
        <a:lstStyle/>
        <a:p>
          <a:r>
            <a:rPr lang="en-BE" dirty="0"/>
            <a:t>Europe must protect the rule of law if it is to stand up for justice and the EU’s core values</a:t>
          </a:r>
          <a:endParaRPr lang="fr-FR" dirty="0"/>
        </a:p>
      </dgm:t>
    </dgm:pt>
    <dgm:pt modelId="{4D70FFF0-A37E-43D4-A52E-95AD615EF7BB}" type="parTrans" cxnId="{554A65E7-3DF1-428A-BC5A-A6A93EFE0BBB}">
      <dgm:prSet/>
      <dgm:spPr/>
      <dgm:t>
        <a:bodyPr/>
        <a:lstStyle/>
        <a:p>
          <a:endParaRPr lang="fr-FR"/>
        </a:p>
      </dgm:t>
    </dgm:pt>
    <dgm:pt modelId="{0B1147C5-ACCB-45CA-A02E-916A31516C6E}" type="sibTrans" cxnId="{554A65E7-3DF1-428A-BC5A-A6A93EFE0BBB}">
      <dgm:prSet/>
      <dgm:spPr/>
      <dgm:t>
        <a:bodyPr/>
        <a:lstStyle/>
        <a:p>
          <a:endParaRPr lang="fr-FR"/>
        </a:p>
      </dgm:t>
    </dgm:pt>
    <dgm:pt modelId="{2A35F9FE-B2C2-4F7B-8837-101F62A33B57}">
      <dgm:prSet phldrT="[Text]"/>
      <dgm:spPr/>
      <dgm:t>
        <a:bodyPr/>
        <a:lstStyle/>
        <a:p>
          <a:r>
            <a:rPr lang="en-BE" dirty="0"/>
            <a:t>A new push for European democracy</a:t>
          </a:r>
          <a:endParaRPr lang="fr-FR" dirty="0"/>
        </a:p>
      </dgm:t>
    </dgm:pt>
    <dgm:pt modelId="{7D40CBDD-61C5-42A7-B169-F77A7E4EE6CB}" type="parTrans" cxnId="{E7CF38B7-67C9-43B1-9C1D-CB1F876989FB}">
      <dgm:prSet/>
      <dgm:spPr/>
      <dgm:t>
        <a:bodyPr/>
        <a:lstStyle/>
        <a:p>
          <a:endParaRPr lang="fr-FR"/>
        </a:p>
      </dgm:t>
    </dgm:pt>
    <dgm:pt modelId="{7AF8DB49-2A04-48DD-8B17-0ED5ED5508BA}" type="sibTrans" cxnId="{E7CF38B7-67C9-43B1-9C1D-CB1F876989FB}">
      <dgm:prSet/>
      <dgm:spPr/>
      <dgm:t>
        <a:bodyPr/>
        <a:lstStyle/>
        <a:p>
          <a:endParaRPr lang="fr-FR"/>
        </a:p>
      </dgm:t>
    </dgm:pt>
    <dgm:pt modelId="{84B5F64A-4EEF-4C5E-8569-7DD406B81670}">
      <dgm:prSet phldrT="[Text]"/>
      <dgm:spPr/>
      <dgm:t>
        <a:bodyPr/>
        <a:lstStyle/>
        <a:p>
          <a:r>
            <a:rPr lang="en-BE" dirty="0"/>
            <a:t>We need to give Europeans a bigger say and protect our democracy from external interference such as disinformation and online hate messages</a:t>
          </a:r>
          <a:endParaRPr lang="fr-FR" dirty="0"/>
        </a:p>
      </dgm:t>
    </dgm:pt>
    <dgm:pt modelId="{8CDEE9FE-CC47-474F-97F5-537E3F8D82C3}" type="parTrans" cxnId="{4D54AD23-F84F-4BC0-A3D9-7A7C1658A58D}">
      <dgm:prSet/>
      <dgm:spPr/>
      <dgm:t>
        <a:bodyPr/>
        <a:lstStyle/>
        <a:p>
          <a:endParaRPr lang="fr-FR"/>
        </a:p>
      </dgm:t>
    </dgm:pt>
    <dgm:pt modelId="{F30C33BE-E8E0-480D-82C6-68E7B318AB70}" type="sibTrans" cxnId="{4D54AD23-F84F-4BC0-A3D9-7A7C1658A58D}">
      <dgm:prSet/>
      <dgm:spPr/>
      <dgm:t>
        <a:bodyPr/>
        <a:lstStyle/>
        <a:p>
          <a:endParaRPr lang="fr-FR"/>
        </a:p>
      </dgm:t>
    </dgm:pt>
    <dgm:pt modelId="{306C6511-1BF3-4F70-9748-C8506CDC3F0B}" type="pres">
      <dgm:prSet presAssocID="{A60EB28C-36ED-4A89-B6F0-D77E485F4EC7}" presName="linear" presStyleCnt="0">
        <dgm:presLayoutVars>
          <dgm:dir/>
          <dgm:resizeHandles val="exact"/>
        </dgm:presLayoutVars>
      </dgm:prSet>
      <dgm:spPr/>
    </dgm:pt>
    <dgm:pt modelId="{D255FCED-F8C7-4B82-B84D-B65FCBEFF736}" type="pres">
      <dgm:prSet presAssocID="{06529F5B-C9D8-4E76-A6B1-7A0933B421EB}" presName="comp" presStyleCnt="0"/>
      <dgm:spPr/>
    </dgm:pt>
    <dgm:pt modelId="{D9628CCE-69B3-4038-A591-BB432656A0EB}" type="pres">
      <dgm:prSet presAssocID="{06529F5B-C9D8-4E76-A6B1-7A0933B421EB}" presName="box" presStyleLbl="node1" presStyleIdx="0" presStyleCnt="3"/>
      <dgm:spPr/>
    </dgm:pt>
    <dgm:pt modelId="{AB04F56A-25D3-442F-A297-6E0E914FE6B1}" type="pres">
      <dgm:prSet presAssocID="{06529F5B-C9D8-4E76-A6B1-7A0933B421EB}" presName="img" presStyleLbl="fgImgPlace1" presStyleIdx="0" presStyleCnt="3"/>
      <dgm:spPr>
        <a:blipFill>
          <a:blip xmlns:r="http://schemas.openxmlformats.org/officeDocument/2006/relationships" r:embed="rId1"/>
          <a:srcRect/>
          <a:stretch>
            <a:fillRect l="-28000" r="-28000"/>
          </a:stretch>
        </a:blipFill>
      </dgm:spPr>
    </dgm:pt>
    <dgm:pt modelId="{626AE5BE-B327-4829-9184-CDED799A8ACA}" type="pres">
      <dgm:prSet presAssocID="{06529F5B-C9D8-4E76-A6B1-7A0933B421EB}" presName="text" presStyleLbl="node1" presStyleIdx="0" presStyleCnt="3">
        <dgm:presLayoutVars>
          <dgm:bulletEnabled val="1"/>
        </dgm:presLayoutVars>
      </dgm:prSet>
      <dgm:spPr/>
    </dgm:pt>
    <dgm:pt modelId="{AA7FC2CA-C990-43AB-A75D-A2CC9A83FAA4}" type="pres">
      <dgm:prSet presAssocID="{FF9EAFD2-2B9E-42C5-9D08-1CBF4F3A0942}" presName="spacer" presStyleCnt="0"/>
      <dgm:spPr/>
    </dgm:pt>
    <dgm:pt modelId="{93ABF32C-D9A3-4BDE-8103-72B142395C7E}" type="pres">
      <dgm:prSet presAssocID="{8FECD6E5-9E3F-4701-9F8D-7C61B423B4D9}" presName="comp" presStyleCnt="0"/>
      <dgm:spPr/>
    </dgm:pt>
    <dgm:pt modelId="{4858E792-2081-4AE8-B694-0BCA88F8D980}" type="pres">
      <dgm:prSet presAssocID="{8FECD6E5-9E3F-4701-9F8D-7C61B423B4D9}" presName="box" presStyleLbl="node1" presStyleIdx="1" presStyleCnt="3"/>
      <dgm:spPr/>
    </dgm:pt>
    <dgm:pt modelId="{941557D7-1EB6-4ABC-A286-2012B5BB6522}" type="pres">
      <dgm:prSet presAssocID="{8FECD6E5-9E3F-4701-9F8D-7C61B423B4D9}" presName="img" presStyleLbl="fgImgPlace1" presStyleIdx="1" presStyleCnt="3"/>
      <dgm:spPr>
        <a:blipFill>
          <a:blip xmlns:r="http://schemas.openxmlformats.org/officeDocument/2006/relationships" r:embed="rId2"/>
          <a:srcRect/>
          <a:stretch>
            <a:fillRect l="-28000" r="-28000"/>
          </a:stretch>
        </a:blipFill>
      </dgm:spPr>
    </dgm:pt>
    <dgm:pt modelId="{F1A7F7B3-A5DC-442C-9391-C055ED46B575}" type="pres">
      <dgm:prSet presAssocID="{8FECD6E5-9E3F-4701-9F8D-7C61B423B4D9}" presName="text" presStyleLbl="node1" presStyleIdx="1" presStyleCnt="3">
        <dgm:presLayoutVars>
          <dgm:bulletEnabled val="1"/>
        </dgm:presLayoutVars>
      </dgm:prSet>
      <dgm:spPr/>
    </dgm:pt>
    <dgm:pt modelId="{4A35250E-884B-49A8-93D9-4B73E38D9A7F}" type="pres">
      <dgm:prSet presAssocID="{ADF3EA0B-6CA7-445F-B9AA-D139C5CEEF02}" presName="spacer" presStyleCnt="0"/>
      <dgm:spPr/>
    </dgm:pt>
    <dgm:pt modelId="{244516DA-A61E-41F4-BDF5-286C34863038}" type="pres">
      <dgm:prSet presAssocID="{2A35F9FE-B2C2-4F7B-8837-101F62A33B57}" presName="comp" presStyleCnt="0"/>
      <dgm:spPr/>
    </dgm:pt>
    <dgm:pt modelId="{CCE51DC8-FA8F-42A4-B498-85760D7A30C0}" type="pres">
      <dgm:prSet presAssocID="{2A35F9FE-B2C2-4F7B-8837-101F62A33B57}" presName="box" presStyleLbl="node1" presStyleIdx="2" presStyleCnt="3"/>
      <dgm:spPr/>
    </dgm:pt>
    <dgm:pt modelId="{01D27AB1-EFB1-4D78-9764-9EFD23D6671E}" type="pres">
      <dgm:prSet presAssocID="{2A35F9FE-B2C2-4F7B-8837-101F62A33B57}" presName="img" presStyleLbl="fgImgPlace1" presStyleIdx="2" presStyleCnt="3"/>
      <dgm:spPr>
        <a:blipFill>
          <a:blip xmlns:r="http://schemas.openxmlformats.org/officeDocument/2006/relationships" r:embed="rId3"/>
          <a:srcRect/>
          <a:stretch>
            <a:fillRect l="-28000" r="-28000"/>
          </a:stretch>
        </a:blipFill>
      </dgm:spPr>
    </dgm:pt>
    <dgm:pt modelId="{DCBDB724-5B92-4E7A-BEDA-4EDEF6767B09}" type="pres">
      <dgm:prSet presAssocID="{2A35F9FE-B2C2-4F7B-8837-101F62A33B57}" presName="text" presStyleLbl="node1" presStyleIdx="2" presStyleCnt="3">
        <dgm:presLayoutVars>
          <dgm:bulletEnabled val="1"/>
        </dgm:presLayoutVars>
      </dgm:prSet>
      <dgm:spPr/>
    </dgm:pt>
  </dgm:ptLst>
  <dgm:cxnLst>
    <dgm:cxn modelId="{CF0D9113-FE88-49FE-B3D7-2FA2E62E3959}" type="presOf" srcId="{C3B4181F-7AB7-43FE-BA2B-309D0A8E30C9}" destId="{626AE5BE-B327-4829-9184-CDED799A8ACA}" srcOrd="1" destOrd="1" presId="urn:microsoft.com/office/officeart/2005/8/layout/vList4"/>
    <dgm:cxn modelId="{4D54AD23-F84F-4BC0-A3D9-7A7C1658A58D}" srcId="{2A35F9FE-B2C2-4F7B-8837-101F62A33B57}" destId="{84B5F64A-4EEF-4C5E-8569-7DD406B81670}" srcOrd="0" destOrd="0" parTransId="{8CDEE9FE-CC47-474F-97F5-537E3F8D82C3}" sibTransId="{F30C33BE-E8E0-480D-82C6-68E7B318AB70}"/>
    <dgm:cxn modelId="{EDFC7728-5141-4912-A605-E5FD137E1E80}" type="presOf" srcId="{C3B4181F-7AB7-43FE-BA2B-309D0A8E30C9}" destId="{D9628CCE-69B3-4038-A591-BB432656A0EB}" srcOrd="0" destOrd="1" presId="urn:microsoft.com/office/officeart/2005/8/layout/vList4"/>
    <dgm:cxn modelId="{5B29342B-1F37-46A5-B3EC-46C6CE15C71B}" type="presOf" srcId="{A60EB28C-36ED-4A89-B6F0-D77E485F4EC7}" destId="{306C6511-1BF3-4F70-9748-C8506CDC3F0B}" srcOrd="0" destOrd="0" presId="urn:microsoft.com/office/officeart/2005/8/layout/vList4"/>
    <dgm:cxn modelId="{3A482F2F-B69C-4210-9B77-FDB3C24546B1}" type="presOf" srcId="{4B0CB6A2-DEA1-46A9-9201-D85C554BD9C9}" destId="{F1A7F7B3-A5DC-442C-9391-C055ED46B575}" srcOrd="1" destOrd="1" presId="urn:microsoft.com/office/officeart/2005/8/layout/vList4"/>
    <dgm:cxn modelId="{F05E6D44-D809-4A60-957C-00991074D389}" srcId="{A60EB28C-36ED-4A89-B6F0-D77E485F4EC7}" destId="{8FECD6E5-9E3F-4701-9F8D-7C61B423B4D9}" srcOrd="1" destOrd="0" parTransId="{983376B5-FF56-4613-B064-F48788FED08B}" sibTransId="{ADF3EA0B-6CA7-445F-B9AA-D139C5CEEF02}"/>
    <dgm:cxn modelId="{F8C74645-D241-48A0-800C-ACE20A4AF5BC}" srcId="{A60EB28C-36ED-4A89-B6F0-D77E485F4EC7}" destId="{06529F5B-C9D8-4E76-A6B1-7A0933B421EB}" srcOrd="0" destOrd="0" parTransId="{FFD1DB61-8AD4-4A88-BC1B-6DFD84E62908}" sibTransId="{FF9EAFD2-2B9E-42C5-9D08-1CBF4F3A0942}"/>
    <dgm:cxn modelId="{1580886A-28E2-4B7F-9091-93C57E48456D}" type="presOf" srcId="{4B0CB6A2-DEA1-46A9-9201-D85C554BD9C9}" destId="{4858E792-2081-4AE8-B694-0BCA88F8D980}" srcOrd="0" destOrd="1" presId="urn:microsoft.com/office/officeart/2005/8/layout/vList4"/>
    <dgm:cxn modelId="{CD4D974A-D4CC-48D3-A3E6-25789DD4A558}" srcId="{06529F5B-C9D8-4E76-A6B1-7A0933B421EB}" destId="{C3B4181F-7AB7-43FE-BA2B-309D0A8E30C9}" srcOrd="0" destOrd="0" parTransId="{559F5390-5D78-4E0A-A7F1-7104473A1ABA}" sibTransId="{76DDD2A0-F9FC-4B5C-B65A-1AF65658E6BE}"/>
    <dgm:cxn modelId="{A31E6B7F-EC54-4897-81F6-359D0A97AC18}" type="presOf" srcId="{06529F5B-C9D8-4E76-A6B1-7A0933B421EB}" destId="{626AE5BE-B327-4829-9184-CDED799A8ACA}" srcOrd="1" destOrd="0" presId="urn:microsoft.com/office/officeart/2005/8/layout/vList4"/>
    <dgm:cxn modelId="{E7CF38B7-67C9-43B1-9C1D-CB1F876989FB}" srcId="{A60EB28C-36ED-4A89-B6F0-D77E485F4EC7}" destId="{2A35F9FE-B2C2-4F7B-8837-101F62A33B57}" srcOrd="2" destOrd="0" parTransId="{7D40CBDD-61C5-42A7-B169-F77A7E4EE6CB}" sibTransId="{7AF8DB49-2A04-48DD-8B17-0ED5ED5508BA}"/>
    <dgm:cxn modelId="{6751D6BC-37B0-4575-ADC4-2A0DE5EEF92D}" type="presOf" srcId="{84B5F64A-4EEF-4C5E-8569-7DD406B81670}" destId="{CCE51DC8-FA8F-42A4-B498-85760D7A30C0}" srcOrd="0" destOrd="1" presId="urn:microsoft.com/office/officeart/2005/8/layout/vList4"/>
    <dgm:cxn modelId="{8683F1DA-141E-4875-9F90-219834140E08}" type="presOf" srcId="{2A35F9FE-B2C2-4F7B-8837-101F62A33B57}" destId="{DCBDB724-5B92-4E7A-BEDA-4EDEF6767B09}" srcOrd="1" destOrd="0" presId="urn:microsoft.com/office/officeart/2005/8/layout/vList4"/>
    <dgm:cxn modelId="{4E1CA9DE-5190-493F-AD0C-9E7856428AB8}" type="presOf" srcId="{8FECD6E5-9E3F-4701-9F8D-7C61B423B4D9}" destId="{4858E792-2081-4AE8-B694-0BCA88F8D980}" srcOrd="0" destOrd="0" presId="urn:microsoft.com/office/officeart/2005/8/layout/vList4"/>
    <dgm:cxn modelId="{C6A68FE3-742C-4819-8BDC-39474279A7D8}" type="presOf" srcId="{84B5F64A-4EEF-4C5E-8569-7DD406B81670}" destId="{DCBDB724-5B92-4E7A-BEDA-4EDEF6767B09}" srcOrd="1" destOrd="1" presId="urn:microsoft.com/office/officeart/2005/8/layout/vList4"/>
    <dgm:cxn modelId="{554A65E7-3DF1-428A-BC5A-A6A93EFE0BBB}" srcId="{8FECD6E5-9E3F-4701-9F8D-7C61B423B4D9}" destId="{4B0CB6A2-DEA1-46A9-9201-D85C554BD9C9}" srcOrd="0" destOrd="0" parTransId="{4D70FFF0-A37E-43D4-A52E-95AD615EF7BB}" sibTransId="{0B1147C5-ACCB-45CA-A02E-916A31516C6E}"/>
    <dgm:cxn modelId="{E862ACEE-7658-4B62-85A7-0BBE7DF1BCD4}" type="presOf" srcId="{06529F5B-C9D8-4E76-A6B1-7A0933B421EB}" destId="{D9628CCE-69B3-4038-A591-BB432656A0EB}" srcOrd="0" destOrd="0" presId="urn:microsoft.com/office/officeart/2005/8/layout/vList4"/>
    <dgm:cxn modelId="{3AE74CF6-1363-4BCB-8DC1-0102950E6CAA}" type="presOf" srcId="{2A35F9FE-B2C2-4F7B-8837-101F62A33B57}" destId="{CCE51DC8-FA8F-42A4-B498-85760D7A30C0}" srcOrd="0" destOrd="0" presId="urn:microsoft.com/office/officeart/2005/8/layout/vList4"/>
    <dgm:cxn modelId="{24AD6EFD-6ABF-4A7E-9321-05AD72CD4466}" type="presOf" srcId="{8FECD6E5-9E3F-4701-9F8D-7C61B423B4D9}" destId="{F1A7F7B3-A5DC-442C-9391-C055ED46B575}" srcOrd="1" destOrd="0" presId="urn:microsoft.com/office/officeart/2005/8/layout/vList4"/>
    <dgm:cxn modelId="{CD25C72D-4570-4E0C-810A-0D8BC2747C19}" type="presParOf" srcId="{306C6511-1BF3-4F70-9748-C8506CDC3F0B}" destId="{D255FCED-F8C7-4B82-B84D-B65FCBEFF736}" srcOrd="0" destOrd="0" presId="urn:microsoft.com/office/officeart/2005/8/layout/vList4"/>
    <dgm:cxn modelId="{9FE3B94E-1B7D-4B00-B471-67D51CDFDA44}" type="presParOf" srcId="{D255FCED-F8C7-4B82-B84D-B65FCBEFF736}" destId="{D9628CCE-69B3-4038-A591-BB432656A0EB}" srcOrd="0" destOrd="0" presId="urn:microsoft.com/office/officeart/2005/8/layout/vList4"/>
    <dgm:cxn modelId="{77A7A0FF-48D9-47B1-A61F-B55CF88120F9}" type="presParOf" srcId="{D255FCED-F8C7-4B82-B84D-B65FCBEFF736}" destId="{AB04F56A-25D3-442F-A297-6E0E914FE6B1}" srcOrd="1" destOrd="0" presId="urn:microsoft.com/office/officeart/2005/8/layout/vList4"/>
    <dgm:cxn modelId="{AA54B8FE-1511-425E-B877-05F53D9905D3}" type="presParOf" srcId="{D255FCED-F8C7-4B82-B84D-B65FCBEFF736}" destId="{626AE5BE-B327-4829-9184-CDED799A8ACA}" srcOrd="2" destOrd="0" presId="urn:microsoft.com/office/officeart/2005/8/layout/vList4"/>
    <dgm:cxn modelId="{8344A7AD-AC6E-41D5-88A0-D37FD002C18A}" type="presParOf" srcId="{306C6511-1BF3-4F70-9748-C8506CDC3F0B}" destId="{AA7FC2CA-C990-43AB-A75D-A2CC9A83FAA4}" srcOrd="1" destOrd="0" presId="urn:microsoft.com/office/officeart/2005/8/layout/vList4"/>
    <dgm:cxn modelId="{B0CEA5E9-1A5F-452D-A4BD-F57AC7AC0D90}" type="presParOf" srcId="{306C6511-1BF3-4F70-9748-C8506CDC3F0B}" destId="{93ABF32C-D9A3-4BDE-8103-72B142395C7E}" srcOrd="2" destOrd="0" presId="urn:microsoft.com/office/officeart/2005/8/layout/vList4"/>
    <dgm:cxn modelId="{E9F66D3E-58F9-48CD-9634-C69860A04EAE}" type="presParOf" srcId="{93ABF32C-D9A3-4BDE-8103-72B142395C7E}" destId="{4858E792-2081-4AE8-B694-0BCA88F8D980}" srcOrd="0" destOrd="0" presId="urn:microsoft.com/office/officeart/2005/8/layout/vList4"/>
    <dgm:cxn modelId="{5D1059B2-BB08-43E7-B361-9175FFF11345}" type="presParOf" srcId="{93ABF32C-D9A3-4BDE-8103-72B142395C7E}" destId="{941557D7-1EB6-4ABC-A286-2012B5BB6522}" srcOrd="1" destOrd="0" presId="urn:microsoft.com/office/officeart/2005/8/layout/vList4"/>
    <dgm:cxn modelId="{603B90A0-5CBA-46B4-BC95-34371794EE48}" type="presParOf" srcId="{93ABF32C-D9A3-4BDE-8103-72B142395C7E}" destId="{F1A7F7B3-A5DC-442C-9391-C055ED46B575}" srcOrd="2" destOrd="0" presId="urn:microsoft.com/office/officeart/2005/8/layout/vList4"/>
    <dgm:cxn modelId="{C6CDC584-AFE6-4456-9BD3-A6BCD96D7CD6}" type="presParOf" srcId="{306C6511-1BF3-4F70-9748-C8506CDC3F0B}" destId="{4A35250E-884B-49A8-93D9-4B73E38D9A7F}" srcOrd="3" destOrd="0" presId="urn:microsoft.com/office/officeart/2005/8/layout/vList4"/>
    <dgm:cxn modelId="{F907703A-11AC-429E-AD74-49C3CD0F22E1}" type="presParOf" srcId="{306C6511-1BF3-4F70-9748-C8506CDC3F0B}" destId="{244516DA-A61E-41F4-BDF5-286C34863038}" srcOrd="4" destOrd="0" presId="urn:microsoft.com/office/officeart/2005/8/layout/vList4"/>
    <dgm:cxn modelId="{17D1A03C-9D28-49C7-91A5-987981FA47B6}" type="presParOf" srcId="{244516DA-A61E-41F4-BDF5-286C34863038}" destId="{CCE51DC8-FA8F-42A4-B498-85760D7A30C0}" srcOrd="0" destOrd="0" presId="urn:microsoft.com/office/officeart/2005/8/layout/vList4"/>
    <dgm:cxn modelId="{73A42D9E-DFF7-42BE-AFD5-99AD3578B394}" type="presParOf" srcId="{244516DA-A61E-41F4-BDF5-286C34863038}" destId="{01D27AB1-EFB1-4D78-9764-9EFD23D6671E}" srcOrd="1" destOrd="0" presId="urn:microsoft.com/office/officeart/2005/8/layout/vList4"/>
    <dgm:cxn modelId="{69D82448-2064-4E43-AFE0-6EFB3D65F8CC}" type="presParOf" srcId="{244516DA-A61E-41F4-BDF5-286C34863038}" destId="{DCBDB724-5B92-4E7A-BEDA-4EDEF6767B09}"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41F820-4F6F-4775-9D29-CE193244539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EF9C48AA-0FEB-4B37-91B5-F6A0FECA9CED}">
      <dgm:prSet phldrT="[Text]"/>
      <dgm:spPr/>
      <dgm:t>
        <a:bodyPr/>
        <a:lstStyle/>
        <a:p>
          <a:r>
            <a:rPr lang="en-BE" dirty="0"/>
            <a:t>“initiatives [which] typically are ambitious, exploratory and ground-breaking in nature, often cross-disciplinary, targeting a concrete problem/challenge, with a large impact and well-defined timeframe. More specifically, they have a clearly defined (societal and technological) goal with preferably qualified and/or quantified targets and progress monitored along predefined milestones. Directionality and intentionality of these initiatives is what differentiate them from </a:t>
          </a:r>
          <a:r>
            <a:rPr lang="en-BE" dirty="0" err="1"/>
            <a:t>ot</a:t>
          </a:r>
          <a:r>
            <a:rPr lang="fr-FR" dirty="0" err="1"/>
            <a:t>he</a:t>
          </a:r>
          <a:r>
            <a:rPr lang="en-BE" dirty="0"/>
            <a:t>r types of initiatives, such as systemic or challenge-oriented policies” (JIIP et al., 2018)</a:t>
          </a:r>
          <a:endParaRPr lang="fr-FR" dirty="0"/>
        </a:p>
      </dgm:t>
    </dgm:pt>
    <dgm:pt modelId="{598AD5A9-615D-432F-81AA-C8C063056CC6}" type="parTrans" cxnId="{8B6ED7EB-A8AD-4921-9EF6-D73B9F0BD3F0}">
      <dgm:prSet/>
      <dgm:spPr/>
      <dgm:t>
        <a:bodyPr/>
        <a:lstStyle/>
        <a:p>
          <a:endParaRPr lang="fr-FR"/>
        </a:p>
      </dgm:t>
    </dgm:pt>
    <dgm:pt modelId="{9A4590D5-55AA-4056-8F0D-2AB11AA0016F}" type="sibTrans" cxnId="{8B6ED7EB-A8AD-4921-9EF6-D73B9F0BD3F0}">
      <dgm:prSet/>
      <dgm:spPr/>
      <dgm:t>
        <a:bodyPr/>
        <a:lstStyle/>
        <a:p>
          <a:endParaRPr lang="fr-FR"/>
        </a:p>
      </dgm:t>
    </dgm:pt>
    <dgm:pt modelId="{41389EA7-43F6-4012-8BDE-43B92E088611}" type="pres">
      <dgm:prSet presAssocID="{6C41F820-4F6F-4775-9D29-CE193244539B}" presName="diagram" presStyleCnt="0">
        <dgm:presLayoutVars>
          <dgm:dir/>
          <dgm:resizeHandles val="exact"/>
        </dgm:presLayoutVars>
      </dgm:prSet>
      <dgm:spPr/>
    </dgm:pt>
    <dgm:pt modelId="{E0B4588D-0C07-4540-A9ED-84194841C1CE}" type="pres">
      <dgm:prSet presAssocID="{EF9C48AA-0FEB-4B37-91B5-F6A0FECA9CED}" presName="node" presStyleLbl="node1" presStyleIdx="0" presStyleCnt="1">
        <dgm:presLayoutVars>
          <dgm:bulletEnabled val="1"/>
        </dgm:presLayoutVars>
      </dgm:prSet>
      <dgm:spPr/>
    </dgm:pt>
  </dgm:ptLst>
  <dgm:cxnLst>
    <dgm:cxn modelId="{EBD7C161-4448-49CD-92B2-1DC292436D4E}" type="presOf" srcId="{6C41F820-4F6F-4775-9D29-CE193244539B}" destId="{41389EA7-43F6-4012-8BDE-43B92E088611}" srcOrd="0" destOrd="0" presId="urn:microsoft.com/office/officeart/2005/8/layout/default"/>
    <dgm:cxn modelId="{36365EA2-2F7F-444A-BB91-97EA6CA50D76}" type="presOf" srcId="{EF9C48AA-0FEB-4B37-91B5-F6A0FECA9CED}" destId="{E0B4588D-0C07-4540-A9ED-84194841C1CE}" srcOrd="0" destOrd="0" presId="urn:microsoft.com/office/officeart/2005/8/layout/default"/>
    <dgm:cxn modelId="{8B6ED7EB-A8AD-4921-9EF6-D73B9F0BD3F0}" srcId="{6C41F820-4F6F-4775-9D29-CE193244539B}" destId="{EF9C48AA-0FEB-4B37-91B5-F6A0FECA9CED}" srcOrd="0" destOrd="0" parTransId="{598AD5A9-615D-432F-81AA-C8C063056CC6}" sibTransId="{9A4590D5-55AA-4056-8F0D-2AB11AA0016F}"/>
    <dgm:cxn modelId="{94CE2CEF-E619-464C-AB8A-9E87275BDFBC}" type="presParOf" srcId="{41389EA7-43F6-4012-8BDE-43B92E088611}" destId="{E0B4588D-0C07-4540-A9ED-84194841C1C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011922-C785-4668-9769-377EF0403C9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BE"/>
        </a:p>
      </dgm:t>
    </dgm:pt>
    <dgm:pt modelId="{FA4ADB9D-9851-4D25-B1B4-1BA504083A83}">
      <dgm:prSet phldrT="[Texte]"/>
      <dgm:spPr/>
      <dgm:t>
        <a:bodyPr/>
        <a:lstStyle/>
        <a:p>
          <a:r>
            <a:rPr lang="fr-BE" dirty="0"/>
            <a:t>SWOT</a:t>
          </a:r>
        </a:p>
      </dgm:t>
    </dgm:pt>
    <dgm:pt modelId="{B746C764-7B5A-4B47-AD45-EECEAFB0A1E2}" type="parTrans" cxnId="{0BF32A22-D48A-46C8-863B-842D80036428}">
      <dgm:prSet/>
      <dgm:spPr/>
      <dgm:t>
        <a:bodyPr/>
        <a:lstStyle/>
        <a:p>
          <a:endParaRPr lang="fr-BE"/>
        </a:p>
      </dgm:t>
    </dgm:pt>
    <dgm:pt modelId="{A35B4406-14FC-492C-B1D4-698796FFC9D2}" type="sibTrans" cxnId="{0BF32A22-D48A-46C8-863B-842D80036428}">
      <dgm:prSet/>
      <dgm:spPr/>
      <dgm:t>
        <a:bodyPr/>
        <a:lstStyle/>
        <a:p>
          <a:endParaRPr lang="fr-BE"/>
        </a:p>
      </dgm:t>
    </dgm:pt>
    <dgm:pt modelId="{3F638FDF-4917-4011-9F1A-640874C9A628}">
      <dgm:prSet phldrT="[Texte]" custT="1"/>
      <dgm:spPr/>
      <dgm:t>
        <a:bodyPr/>
        <a:lstStyle/>
        <a:p>
          <a:pPr>
            <a:buNone/>
          </a:pPr>
          <a:r>
            <a:rPr lang="fr-BE" sz="3600" dirty="0" err="1"/>
            <a:t>Strenghts</a:t>
          </a:r>
          <a:r>
            <a:rPr lang="fr-BE" sz="3600" dirty="0"/>
            <a:t>:</a:t>
          </a:r>
        </a:p>
        <a:p>
          <a:pPr>
            <a:buFont typeface="Arial" panose="020B0604020202020204" pitchFamily="34" charset="0"/>
            <a:buNone/>
          </a:pPr>
          <a:r>
            <a:rPr lang="fr-BE" sz="2000" dirty="0"/>
            <a:t>* </a:t>
          </a:r>
          <a:r>
            <a:rPr lang="fr-BE" sz="2000" dirty="0" err="1"/>
            <a:t>Environmental</a:t>
          </a:r>
          <a:r>
            <a:rPr lang="fr-BE" sz="2000" dirty="0"/>
            <a:t> protection</a:t>
          </a:r>
        </a:p>
        <a:p>
          <a:pPr>
            <a:buFont typeface="Arial" panose="020B0604020202020204" pitchFamily="34" charset="0"/>
            <a:buNone/>
          </a:pPr>
          <a:r>
            <a:rPr lang="fr-BE" sz="2000" dirty="0"/>
            <a:t>* </a:t>
          </a:r>
          <a:r>
            <a:rPr lang="fr-BE" sz="2000" dirty="0" err="1"/>
            <a:t>Economic</a:t>
          </a:r>
          <a:r>
            <a:rPr lang="fr-BE" sz="2000" dirty="0"/>
            <a:t> </a:t>
          </a:r>
          <a:r>
            <a:rPr lang="fr-BE" sz="2000" dirty="0" err="1"/>
            <a:t>opportunities</a:t>
          </a:r>
          <a:endParaRPr lang="fr-BE" sz="2000" dirty="0"/>
        </a:p>
        <a:p>
          <a:pPr>
            <a:buFont typeface="Arial" panose="020B0604020202020204" pitchFamily="34" charset="0"/>
            <a:buNone/>
          </a:pPr>
          <a:r>
            <a:rPr lang="fr-BE" sz="2000" dirty="0"/>
            <a:t>* Social </a:t>
          </a:r>
          <a:r>
            <a:rPr lang="fr-BE" sz="2000" dirty="0" err="1"/>
            <a:t>equity</a:t>
          </a:r>
          <a:endParaRPr lang="fr-BE" sz="2000" dirty="0"/>
        </a:p>
        <a:p>
          <a:pPr>
            <a:buFont typeface="Arial" panose="020B0604020202020204" pitchFamily="34" charset="0"/>
            <a:buNone/>
          </a:pPr>
          <a:r>
            <a:rPr lang="fr-BE" sz="2000" dirty="0"/>
            <a:t>* Long </a:t>
          </a:r>
          <a:r>
            <a:rPr lang="fr-BE" sz="2000" dirty="0" err="1"/>
            <a:t>term</a:t>
          </a:r>
          <a:r>
            <a:rPr lang="fr-BE" sz="2000" dirty="0"/>
            <a:t> </a:t>
          </a:r>
          <a:r>
            <a:rPr lang="fr-BE" sz="2000" dirty="0" err="1"/>
            <a:t>benefits</a:t>
          </a:r>
          <a:endParaRPr lang="fr-BE" sz="2000" dirty="0"/>
        </a:p>
      </dgm:t>
    </dgm:pt>
    <dgm:pt modelId="{26F65763-C40D-4CA6-AA3C-2355D3718520}" type="parTrans" cxnId="{2F720A71-83BD-49A3-9C82-5F22FE441796}">
      <dgm:prSet/>
      <dgm:spPr/>
      <dgm:t>
        <a:bodyPr/>
        <a:lstStyle/>
        <a:p>
          <a:endParaRPr lang="fr-BE"/>
        </a:p>
      </dgm:t>
    </dgm:pt>
    <dgm:pt modelId="{EE4E8802-6703-415F-BB53-453E3B1C3E9A}" type="sibTrans" cxnId="{2F720A71-83BD-49A3-9C82-5F22FE441796}">
      <dgm:prSet/>
      <dgm:spPr/>
      <dgm:t>
        <a:bodyPr/>
        <a:lstStyle/>
        <a:p>
          <a:endParaRPr lang="fr-BE"/>
        </a:p>
      </dgm:t>
    </dgm:pt>
    <dgm:pt modelId="{AEA97327-63A0-4BB4-B397-ACC863F69530}">
      <dgm:prSet phldrT="[Texte]" custT="1"/>
      <dgm:spPr/>
      <dgm:t>
        <a:bodyPr/>
        <a:lstStyle/>
        <a:p>
          <a:r>
            <a:rPr lang="fr-BE" sz="3600" dirty="0" err="1"/>
            <a:t>Weaknesses</a:t>
          </a:r>
          <a:r>
            <a:rPr lang="fr-BE" sz="3600" dirty="0"/>
            <a:t>:</a:t>
          </a:r>
        </a:p>
        <a:p>
          <a:r>
            <a:rPr lang="fr-BE" sz="2000" dirty="0"/>
            <a:t>* Initial </a:t>
          </a:r>
          <a:r>
            <a:rPr lang="fr-BE" sz="2000" dirty="0" err="1"/>
            <a:t>costs</a:t>
          </a:r>
          <a:endParaRPr lang="fr-BE" sz="2000" dirty="0"/>
        </a:p>
        <a:p>
          <a:r>
            <a:rPr lang="fr-BE" sz="2000" dirty="0"/>
            <a:t>* Resistance to change</a:t>
          </a:r>
        </a:p>
        <a:p>
          <a:r>
            <a:rPr lang="fr-BE" sz="2000" dirty="0"/>
            <a:t>* Policy fragmentation</a:t>
          </a:r>
        </a:p>
        <a:p>
          <a:r>
            <a:rPr lang="fr-BE" sz="2000" dirty="0"/>
            <a:t>* Trade-</a:t>
          </a:r>
          <a:r>
            <a:rPr lang="fr-BE" sz="2000" dirty="0" err="1"/>
            <a:t>offs</a:t>
          </a:r>
          <a:endParaRPr lang="fr-BE" sz="2000" dirty="0"/>
        </a:p>
      </dgm:t>
    </dgm:pt>
    <dgm:pt modelId="{8063F887-0A01-4DA3-93BA-3E5AA8512F67}" type="parTrans" cxnId="{94FBB051-4362-435C-BC64-22D42E36C96D}">
      <dgm:prSet/>
      <dgm:spPr/>
      <dgm:t>
        <a:bodyPr/>
        <a:lstStyle/>
        <a:p>
          <a:endParaRPr lang="fr-BE"/>
        </a:p>
      </dgm:t>
    </dgm:pt>
    <dgm:pt modelId="{6FF51162-14E5-47C6-8F38-718118A0B64E}" type="sibTrans" cxnId="{94FBB051-4362-435C-BC64-22D42E36C96D}">
      <dgm:prSet/>
      <dgm:spPr/>
      <dgm:t>
        <a:bodyPr/>
        <a:lstStyle/>
        <a:p>
          <a:endParaRPr lang="fr-BE"/>
        </a:p>
      </dgm:t>
    </dgm:pt>
    <dgm:pt modelId="{265767C9-D030-48AB-9BA5-FACB0C0F2E35}">
      <dgm:prSet phldrT="[Texte]" custT="1"/>
      <dgm:spPr/>
      <dgm:t>
        <a:bodyPr/>
        <a:lstStyle/>
        <a:p>
          <a:r>
            <a:rPr lang="fr-BE" sz="3600" dirty="0" err="1"/>
            <a:t>Opportunities</a:t>
          </a:r>
          <a:r>
            <a:rPr lang="fr-BE" sz="3600" dirty="0"/>
            <a:t>:</a:t>
          </a:r>
        </a:p>
        <a:p>
          <a:r>
            <a:rPr lang="fr-BE" sz="2000" dirty="0"/>
            <a:t>* </a:t>
          </a:r>
          <a:r>
            <a:rPr lang="fr-BE" sz="2000" dirty="0" err="1"/>
            <a:t>Technological</a:t>
          </a:r>
          <a:r>
            <a:rPr lang="fr-BE" sz="2000" dirty="0"/>
            <a:t> innovation</a:t>
          </a:r>
        </a:p>
        <a:p>
          <a:r>
            <a:rPr lang="fr-BE" sz="2000" dirty="0"/>
            <a:t>* International </a:t>
          </a:r>
          <a:r>
            <a:rPr lang="fr-BE" sz="2000" dirty="0" err="1"/>
            <a:t>cooperation</a:t>
          </a:r>
          <a:endParaRPr lang="fr-BE" sz="2000" dirty="0"/>
        </a:p>
        <a:p>
          <a:r>
            <a:rPr lang="fr-BE" sz="2000" dirty="0"/>
            <a:t>* Public </a:t>
          </a:r>
          <a:r>
            <a:rPr lang="fr-BE" sz="2000" dirty="0" err="1"/>
            <a:t>awareness</a:t>
          </a:r>
          <a:endParaRPr lang="fr-BE" sz="2000" dirty="0"/>
        </a:p>
        <a:p>
          <a:r>
            <a:rPr lang="fr-BE" sz="2000" dirty="0"/>
            <a:t>* Policy </a:t>
          </a:r>
          <a:r>
            <a:rPr lang="fr-BE" sz="2000" dirty="0" err="1"/>
            <a:t>integration</a:t>
          </a:r>
          <a:endParaRPr lang="fr-BE" sz="2000" dirty="0"/>
        </a:p>
      </dgm:t>
    </dgm:pt>
    <dgm:pt modelId="{F89F5098-DD73-49C5-8490-6AB717A598D6}" type="parTrans" cxnId="{CC99766C-9311-4FCC-B95C-8368C234A3B1}">
      <dgm:prSet/>
      <dgm:spPr/>
      <dgm:t>
        <a:bodyPr/>
        <a:lstStyle/>
        <a:p>
          <a:endParaRPr lang="fr-BE"/>
        </a:p>
      </dgm:t>
    </dgm:pt>
    <dgm:pt modelId="{6CEBF448-0B30-4253-826C-131A23116D9C}" type="sibTrans" cxnId="{CC99766C-9311-4FCC-B95C-8368C234A3B1}">
      <dgm:prSet/>
      <dgm:spPr/>
      <dgm:t>
        <a:bodyPr/>
        <a:lstStyle/>
        <a:p>
          <a:endParaRPr lang="fr-BE"/>
        </a:p>
      </dgm:t>
    </dgm:pt>
    <dgm:pt modelId="{EA0A2FC8-C523-4283-906E-13D610190A96}">
      <dgm:prSet phldrT="[Texte]" custT="1"/>
      <dgm:spPr/>
      <dgm:t>
        <a:bodyPr/>
        <a:lstStyle/>
        <a:p>
          <a:r>
            <a:rPr lang="fr-BE" sz="3600" dirty="0" err="1"/>
            <a:t>Threats</a:t>
          </a:r>
          <a:r>
            <a:rPr lang="fr-BE" sz="3600" dirty="0"/>
            <a:t>:</a:t>
          </a:r>
        </a:p>
        <a:p>
          <a:r>
            <a:rPr lang="fr-BE" sz="2000" dirty="0"/>
            <a:t>* </a:t>
          </a:r>
          <a:r>
            <a:rPr lang="fr-BE" sz="2000" dirty="0" err="1"/>
            <a:t>Political</a:t>
          </a:r>
          <a:r>
            <a:rPr lang="fr-BE" sz="2000" dirty="0"/>
            <a:t> </a:t>
          </a:r>
          <a:r>
            <a:rPr lang="fr-BE" sz="2000" dirty="0" err="1"/>
            <a:t>instability</a:t>
          </a:r>
          <a:endParaRPr lang="fr-BE" sz="2000" dirty="0"/>
        </a:p>
        <a:p>
          <a:r>
            <a:rPr lang="fr-BE" sz="2000" dirty="0"/>
            <a:t>* </a:t>
          </a:r>
          <a:r>
            <a:rPr lang="fr-BE" sz="2000" dirty="0" err="1"/>
            <a:t>Economic</a:t>
          </a:r>
          <a:r>
            <a:rPr lang="fr-BE" sz="2000" dirty="0"/>
            <a:t> pressure</a:t>
          </a:r>
        </a:p>
        <a:p>
          <a:r>
            <a:rPr lang="fr-BE" sz="2000" dirty="0"/>
            <a:t>* Ressource </a:t>
          </a:r>
          <a:r>
            <a:rPr lang="fr-BE" sz="2000" dirty="0" err="1"/>
            <a:t>scarcity</a:t>
          </a:r>
          <a:endParaRPr lang="fr-BE" sz="2000" dirty="0"/>
        </a:p>
        <a:p>
          <a:r>
            <a:rPr lang="fr-BE" sz="2000" dirty="0"/>
            <a:t>* </a:t>
          </a:r>
          <a:r>
            <a:rPr lang="fr-BE" sz="2000" dirty="0" err="1"/>
            <a:t>Climate</a:t>
          </a:r>
          <a:r>
            <a:rPr lang="fr-BE" sz="2000" dirty="0"/>
            <a:t> change impacts</a:t>
          </a:r>
        </a:p>
      </dgm:t>
    </dgm:pt>
    <dgm:pt modelId="{A5F7B173-5AA4-42D9-8A5B-C873E1C6DF77}" type="parTrans" cxnId="{85D017FD-875A-4B52-831A-9C0F5F09DF23}">
      <dgm:prSet/>
      <dgm:spPr/>
      <dgm:t>
        <a:bodyPr/>
        <a:lstStyle/>
        <a:p>
          <a:endParaRPr lang="fr-BE"/>
        </a:p>
      </dgm:t>
    </dgm:pt>
    <dgm:pt modelId="{A1C658CD-9372-4A24-9620-5DF7DAD4DEB8}" type="sibTrans" cxnId="{85D017FD-875A-4B52-831A-9C0F5F09DF23}">
      <dgm:prSet/>
      <dgm:spPr/>
      <dgm:t>
        <a:bodyPr/>
        <a:lstStyle/>
        <a:p>
          <a:endParaRPr lang="fr-BE"/>
        </a:p>
      </dgm:t>
    </dgm:pt>
    <dgm:pt modelId="{48074D40-6627-449B-A203-5490885D6E0C}" type="pres">
      <dgm:prSet presAssocID="{2A011922-C785-4668-9769-377EF0403C9B}" presName="diagram" presStyleCnt="0">
        <dgm:presLayoutVars>
          <dgm:chMax val="1"/>
          <dgm:dir/>
          <dgm:animLvl val="ctr"/>
          <dgm:resizeHandles val="exact"/>
        </dgm:presLayoutVars>
      </dgm:prSet>
      <dgm:spPr/>
    </dgm:pt>
    <dgm:pt modelId="{E893DCDE-CAB2-40A4-AF3F-B53C3F819AB6}" type="pres">
      <dgm:prSet presAssocID="{2A011922-C785-4668-9769-377EF0403C9B}" presName="matrix" presStyleCnt="0"/>
      <dgm:spPr/>
    </dgm:pt>
    <dgm:pt modelId="{6540B2E8-5ED4-4587-98DF-37A7B19D425F}" type="pres">
      <dgm:prSet presAssocID="{2A011922-C785-4668-9769-377EF0403C9B}" presName="tile1" presStyleLbl="node1" presStyleIdx="0" presStyleCnt="4" custLinFactNeighborY="1077"/>
      <dgm:spPr/>
    </dgm:pt>
    <dgm:pt modelId="{A9A0693E-7D0D-40C2-BCC6-CCBA3F0DA635}" type="pres">
      <dgm:prSet presAssocID="{2A011922-C785-4668-9769-377EF0403C9B}" presName="tile1text" presStyleLbl="node1" presStyleIdx="0" presStyleCnt="4">
        <dgm:presLayoutVars>
          <dgm:chMax val="0"/>
          <dgm:chPref val="0"/>
          <dgm:bulletEnabled val="1"/>
        </dgm:presLayoutVars>
      </dgm:prSet>
      <dgm:spPr/>
    </dgm:pt>
    <dgm:pt modelId="{ACCCF6A5-795B-49FF-B79C-B306FF724473}" type="pres">
      <dgm:prSet presAssocID="{2A011922-C785-4668-9769-377EF0403C9B}" presName="tile2" presStyleLbl="node1" presStyleIdx="1" presStyleCnt="4"/>
      <dgm:spPr/>
    </dgm:pt>
    <dgm:pt modelId="{F8A65A0C-657F-4EA0-BC4C-5B3FD67EF8A9}" type="pres">
      <dgm:prSet presAssocID="{2A011922-C785-4668-9769-377EF0403C9B}" presName="tile2text" presStyleLbl="node1" presStyleIdx="1" presStyleCnt="4">
        <dgm:presLayoutVars>
          <dgm:chMax val="0"/>
          <dgm:chPref val="0"/>
          <dgm:bulletEnabled val="1"/>
        </dgm:presLayoutVars>
      </dgm:prSet>
      <dgm:spPr/>
    </dgm:pt>
    <dgm:pt modelId="{6EF421D6-AFE7-4B35-B8D6-7F7DA2D94D60}" type="pres">
      <dgm:prSet presAssocID="{2A011922-C785-4668-9769-377EF0403C9B}" presName="tile3" presStyleLbl="node1" presStyleIdx="2" presStyleCnt="4"/>
      <dgm:spPr/>
    </dgm:pt>
    <dgm:pt modelId="{6CC16BB6-51BF-4CA2-8BC5-5C8B38D9BE27}" type="pres">
      <dgm:prSet presAssocID="{2A011922-C785-4668-9769-377EF0403C9B}" presName="tile3text" presStyleLbl="node1" presStyleIdx="2" presStyleCnt="4">
        <dgm:presLayoutVars>
          <dgm:chMax val="0"/>
          <dgm:chPref val="0"/>
          <dgm:bulletEnabled val="1"/>
        </dgm:presLayoutVars>
      </dgm:prSet>
      <dgm:spPr/>
    </dgm:pt>
    <dgm:pt modelId="{A947AFCA-7BF8-4D02-9C34-26727783A443}" type="pres">
      <dgm:prSet presAssocID="{2A011922-C785-4668-9769-377EF0403C9B}" presName="tile4" presStyleLbl="node1" presStyleIdx="3" presStyleCnt="4"/>
      <dgm:spPr/>
    </dgm:pt>
    <dgm:pt modelId="{44905EF8-DEAC-46E9-AE5B-E32C501B66A2}" type="pres">
      <dgm:prSet presAssocID="{2A011922-C785-4668-9769-377EF0403C9B}" presName="tile4text" presStyleLbl="node1" presStyleIdx="3" presStyleCnt="4">
        <dgm:presLayoutVars>
          <dgm:chMax val="0"/>
          <dgm:chPref val="0"/>
          <dgm:bulletEnabled val="1"/>
        </dgm:presLayoutVars>
      </dgm:prSet>
      <dgm:spPr/>
    </dgm:pt>
    <dgm:pt modelId="{E162932D-6E96-4B28-A22B-5EE638387944}" type="pres">
      <dgm:prSet presAssocID="{2A011922-C785-4668-9769-377EF0403C9B}" presName="centerTile" presStyleLbl="fgShp" presStyleIdx="0" presStyleCnt="1">
        <dgm:presLayoutVars>
          <dgm:chMax val="0"/>
          <dgm:chPref val="0"/>
        </dgm:presLayoutVars>
      </dgm:prSet>
      <dgm:spPr/>
    </dgm:pt>
  </dgm:ptLst>
  <dgm:cxnLst>
    <dgm:cxn modelId="{0BF32A22-D48A-46C8-863B-842D80036428}" srcId="{2A011922-C785-4668-9769-377EF0403C9B}" destId="{FA4ADB9D-9851-4D25-B1B4-1BA504083A83}" srcOrd="0" destOrd="0" parTransId="{B746C764-7B5A-4B47-AD45-EECEAFB0A1E2}" sibTransId="{A35B4406-14FC-492C-B1D4-698796FFC9D2}"/>
    <dgm:cxn modelId="{A0B7BE5C-1050-4B74-B500-0269AFA388D7}" type="presOf" srcId="{3F638FDF-4917-4011-9F1A-640874C9A628}" destId="{6540B2E8-5ED4-4587-98DF-37A7B19D425F}" srcOrd="0" destOrd="0" presId="urn:microsoft.com/office/officeart/2005/8/layout/matrix1"/>
    <dgm:cxn modelId="{6936C75E-72A9-40F0-A873-B8FF52EC3F09}" type="presOf" srcId="{EA0A2FC8-C523-4283-906E-13D610190A96}" destId="{A947AFCA-7BF8-4D02-9C34-26727783A443}" srcOrd="0" destOrd="0" presId="urn:microsoft.com/office/officeart/2005/8/layout/matrix1"/>
    <dgm:cxn modelId="{94E27045-DD70-4247-A6EF-F61425234213}" type="presOf" srcId="{2A011922-C785-4668-9769-377EF0403C9B}" destId="{48074D40-6627-449B-A203-5490885D6E0C}" srcOrd="0" destOrd="0" presId="urn:microsoft.com/office/officeart/2005/8/layout/matrix1"/>
    <dgm:cxn modelId="{CC99766C-9311-4FCC-B95C-8368C234A3B1}" srcId="{FA4ADB9D-9851-4D25-B1B4-1BA504083A83}" destId="{265767C9-D030-48AB-9BA5-FACB0C0F2E35}" srcOrd="2" destOrd="0" parTransId="{F89F5098-DD73-49C5-8490-6AB717A598D6}" sibTransId="{6CEBF448-0B30-4253-826C-131A23116D9C}"/>
    <dgm:cxn modelId="{D8837250-44A7-495F-A2B9-93698D656518}" type="presOf" srcId="{EA0A2FC8-C523-4283-906E-13D610190A96}" destId="{44905EF8-DEAC-46E9-AE5B-E32C501B66A2}" srcOrd="1" destOrd="0" presId="urn:microsoft.com/office/officeart/2005/8/layout/matrix1"/>
    <dgm:cxn modelId="{2F720A71-83BD-49A3-9C82-5F22FE441796}" srcId="{FA4ADB9D-9851-4D25-B1B4-1BA504083A83}" destId="{3F638FDF-4917-4011-9F1A-640874C9A628}" srcOrd="0" destOrd="0" parTransId="{26F65763-C40D-4CA6-AA3C-2355D3718520}" sibTransId="{EE4E8802-6703-415F-BB53-453E3B1C3E9A}"/>
    <dgm:cxn modelId="{94FBB051-4362-435C-BC64-22D42E36C96D}" srcId="{FA4ADB9D-9851-4D25-B1B4-1BA504083A83}" destId="{AEA97327-63A0-4BB4-B397-ACC863F69530}" srcOrd="1" destOrd="0" parTransId="{8063F887-0A01-4DA3-93BA-3E5AA8512F67}" sibTransId="{6FF51162-14E5-47C6-8F38-718118A0B64E}"/>
    <dgm:cxn modelId="{2ECD0757-0C56-4452-AD8B-F0D089016EAF}" type="presOf" srcId="{AEA97327-63A0-4BB4-B397-ACC863F69530}" destId="{F8A65A0C-657F-4EA0-BC4C-5B3FD67EF8A9}" srcOrd="1" destOrd="0" presId="urn:microsoft.com/office/officeart/2005/8/layout/matrix1"/>
    <dgm:cxn modelId="{018F227E-5C59-484A-AB81-C263D823B863}" type="presOf" srcId="{265767C9-D030-48AB-9BA5-FACB0C0F2E35}" destId="{6CC16BB6-51BF-4CA2-8BC5-5C8B38D9BE27}" srcOrd="1" destOrd="0" presId="urn:microsoft.com/office/officeart/2005/8/layout/matrix1"/>
    <dgm:cxn modelId="{3A5B6FAC-FA1F-48EC-9CE1-0437297BE2ED}" type="presOf" srcId="{FA4ADB9D-9851-4D25-B1B4-1BA504083A83}" destId="{E162932D-6E96-4B28-A22B-5EE638387944}" srcOrd="0" destOrd="0" presId="urn:microsoft.com/office/officeart/2005/8/layout/matrix1"/>
    <dgm:cxn modelId="{BB62C9BB-32E8-4293-83BE-5F0D85C791CC}" type="presOf" srcId="{3F638FDF-4917-4011-9F1A-640874C9A628}" destId="{A9A0693E-7D0D-40C2-BCC6-CCBA3F0DA635}" srcOrd="1" destOrd="0" presId="urn:microsoft.com/office/officeart/2005/8/layout/matrix1"/>
    <dgm:cxn modelId="{48E39CD6-C6A0-42DF-AE45-2889AEB297BD}" type="presOf" srcId="{AEA97327-63A0-4BB4-B397-ACC863F69530}" destId="{ACCCF6A5-795B-49FF-B79C-B306FF724473}" srcOrd="0" destOrd="0" presId="urn:microsoft.com/office/officeart/2005/8/layout/matrix1"/>
    <dgm:cxn modelId="{4442EDF8-82A6-4116-A2E1-BF9F64E8F964}" type="presOf" srcId="{265767C9-D030-48AB-9BA5-FACB0C0F2E35}" destId="{6EF421D6-AFE7-4B35-B8D6-7F7DA2D94D60}" srcOrd="0" destOrd="0" presId="urn:microsoft.com/office/officeart/2005/8/layout/matrix1"/>
    <dgm:cxn modelId="{85D017FD-875A-4B52-831A-9C0F5F09DF23}" srcId="{FA4ADB9D-9851-4D25-B1B4-1BA504083A83}" destId="{EA0A2FC8-C523-4283-906E-13D610190A96}" srcOrd="3" destOrd="0" parTransId="{A5F7B173-5AA4-42D9-8A5B-C873E1C6DF77}" sibTransId="{A1C658CD-9372-4A24-9620-5DF7DAD4DEB8}"/>
    <dgm:cxn modelId="{6E4D3076-C558-4B6E-A207-9F31DD5E449B}" type="presParOf" srcId="{48074D40-6627-449B-A203-5490885D6E0C}" destId="{E893DCDE-CAB2-40A4-AF3F-B53C3F819AB6}" srcOrd="0" destOrd="0" presId="urn:microsoft.com/office/officeart/2005/8/layout/matrix1"/>
    <dgm:cxn modelId="{81BABC73-45B7-4651-95E1-5EF2FC19B7BE}" type="presParOf" srcId="{E893DCDE-CAB2-40A4-AF3F-B53C3F819AB6}" destId="{6540B2E8-5ED4-4587-98DF-37A7B19D425F}" srcOrd="0" destOrd="0" presId="urn:microsoft.com/office/officeart/2005/8/layout/matrix1"/>
    <dgm:cxn modelId="{607B9E92-4FDF-4A72-80F3-C3836169BFA1}" type="presParOf" srcId="{E893DCDE-CAB2-40A4-AF3F-B53C3F819AB6}" destId="{A9A0693E-7D0D-40C2-BCC6-CCBA3F0DA635}" srcOrd="1" destOrd="0" presId="urn:microsoft.com/office/officeart/2005/8/layout/matrix1"/>
    <dgm:cxn modelId="{6056F77B-1FD9-4B00-8836-71252585390F}" type="presParOf" srcId="{E893DCDE-CAB2-40A4-AF3F-B53C3F819AB6}" destId="{ACCCF6A5-795B-49FF-B79C-B306FF724473}" srcOrd="2" destOrd="0" presId="urn:microsoft.com/office/officeart/2005/8/layout/matrix1"/>
    <dgm:cxn modelId="{AF5154E3-C0FE-4160-B4B6-09C55A2F458B}" type="presParOf" srcId="{E893DCDE-CAB2-40A4-AF3F-B53C3F819AB6}" destId="{F8A65A0C-657F-4EA0-BC4C-5B3FD67EF8A9}" srcOrd="3" destOrd="0" presId="urn:microsoft.com/office/officeart/2005/8/layout/matrix1"/>
    <dgm:cxn modelId="{D4687C45-C8CD-49D1-91F3-F878D631FFA5}" type="presParOf" srcId="{E893DCDE-CAB2-40A4-AF3F-B53C3F819AB6}" destId="{6EF421D6-AFE7-4B35-B8D6-7F7DA2D94D60}" srcOrd="4" destOrd="0" presId="urn:microsoft.com/office/officeart/2005/8/layout/matrix1"/>
    <dgm:cxn modelId="{AF4BAD4F-5CD8-4F4C-ADBD-5C2874B67EE9}" type="presParOf" srcId="{E893DCDE-CAB2-40A4-AF3F-B53C3F819AB6}" destId="{6CC16BB6-51BF-4CA2-8BC5-5C8B38D9BE27}" srcOrd="5" destOrd="0" presId="urn:microsoft.com/office/officeart/2005/8/layout/matrix1"/>
    <dgm:cxn modelId="{7D5BC8B1-46E2-4463-9083-61B22E270C34}" type="presParOf" srcId="{E893DCDE-CAB2-40A4-AF3F-B53C3F819AB6}" destId="{A947AFCA-7BF8-4D02-9C34-26727783A443}" srcOrd="6" destOrd="0" presId="urn:microsoft.com/office/officeart/2005/8/layout/matrix1"/>
    <dgm:cxn modelId="{BFE2AEBC-1FBC-4A51-9B6C-83786F30EEC4}" type="presParOf" srcId="{E893DCDE-CAB2-40A4-AF3F-B53C3F819AB6}" destId="{44905EF8-DEAC-46E9-AE5B-E32C501B66A2}" srcOrd="7" destOrd="0" presId="urn:microsoft.com/office/officeart/2005/8/layout/matrix1"/>
    <dgm:cxn modelId="{F865AECE-5A71-41E2-A368-B65A14979A20}" type="presParOf" srcId="{48074D40-6627-449B-A203-5490885D6E0C}" destId="{E162932D-6E96-4B28-A22B-5EE638387944}"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D708F-5728-4BBF-9669-FFBEF9C535F3}">
      <dsp:nvSpPr>
        <dsp:cNvPr id="0" name=""/>
        <dsp:cNvSpPr/>
      </dsp:nvSpPr>
      <dsp:spPr>
        <a:xfrm>
          <a:off x="42208" y="322"/>
          <a:ext cx="6090140" cy="36540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BE" sz="2400" i="1" kern="1200" dirty="0"/>
            <a:t>“An innovation is a new or improved product or process (or combination thereof) that differs significantly from the unit’s previous products and processes and that has been made available to potential users (products) or brought into use by the unit (process).”</a:t>
          </a:r>
          <a:endParaRPr lang="fr-FR" sz="2400" i="1" kern="1200" dirty="0"/>
        </a:p>
      </dsp:txBody>
      <dsp:txXfrm>
        <a:off x="42208" y="322"/>
        <a:ext cx="6090140" cy="3654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D708F-5728-4BBF-9669-FFBEF9C535F3}">
      <dsp:nvSpPr>
        <dsp:cNvPr id="0" name=""/>
        <dsp:cNvSpPr/>
      </dsp:nvSpPr>
      <dsp:spPr>
        <a:xfrm>
          <a:off x="6029" y="1991"/>
          <a:ext cx="6162498" cy="40879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1" kern="1200" dirty="0"/>
            <a:t>In 1987, the United Nations Brundtland Commission defined sustainability as “meeting the needs of the present without compromising the ability of future generations to meet their own needs.” Today, there are almost 140 developing countries in the world seeking ways of meeting their development needs, but with the increasing threat of climate change, concrete efforts must be made to ensure development today does not negatively affect future generations.</a:t>
          </a:r>
          <a:endParaRPr lang="fr-FR" sz="2000" i="1" kern="1200" dirty="0"/>
        </a:p>
      </dsp:txBody>
      <dsp:txXfrm>
        <a:off x="6029" y="1991"/>
        <a:ext cx="6162498" cy="40879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6830A-15D9-4786-A804-2377D90050B0}">
      <dsp:nvSpPr>
        <dsp:cNvPr id="0" name=""/>
        <dsp:cNvSpPr/>
      </dsp:nvSpPr>
      <dsp:spPr>
        <a:xfrm>
          <a:off x="0" y="0"/>
          <a:ext cx="4572000" cy="119062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BE" sz="1700" kern="1200" dirty="0"/>
            <a:t>A European Green Deal</a:t>
          </a:r>
          <a:endParaRPr lang="fr-FR" sz="1700" kern="1200" dirty="0"/>
        </a:p>
        <a:p>
          <a:pPr marL="114300" lvl="1" indent="-114300" algn="l" defTabSz="577850">
            <a:lnSpc>
              <a:spcPct val="90000"/>
            </a:lnSpc>
            <a:spcBef>
              <a:spcPct val="0"/>
            </a:spcBef>
            <a:spcAft>
              <a:spcPct val="15000"/>
            </a:spcAft>
            <a:buChar char="•"/>
          </a:pPr>
          <a:r>
            <a:rPr lang="en-GB" sz="1300" kern="1200" dirty="0"/>
            <a:t>Europe aims to be the first climate-neutral continent by becoming a modern, resource-efficient economy</a:t>
          </a:r>
          <a:endParaRPr lang="fr-FR" sz="1300" kern="1200" dirty="0"/>
        </a:p>
      </dsp:txBody>
      <dsp:txXfrm>
        <a:off x="1033462" y="0"/>
        <a:ext cx="3538537" cy="1190625"/>
      </dsp:txXfrm>
    </dsp:sp>
    <dsp:sp modelId="{CC9500B6-0DBB-472E-B519-125263E94AA5}">
      <dsp:nvSpPr>
        <dsp:cNvPr id="0" name=""/>
        <dsp:cNvSpPr/>
      </dsp:nvSpPr>
      <dsp:spPr>
        <a:xfrm>
          <a:off x="119062" y="119062"/>
          <a:ext cx="914400" cy="9525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FBB20E-B7C9-428F-BF44-B158062C704E}">
      <dsp:nvSpPr>
        <dsp:cNvPr id="0" name=""/>
        <dsp:cNvSpPr/>
      </dsp:nvSpPr>
      <dsp:spPr>
        <a:xfrm>
          <a:off x="0" y="1309687"/>
          <a:ext cx="4572000" cy="11906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BE" sz="1700" kern="1200" dirty="0"/>
            <a:t>A Europe fit for the digital age</a:t>
          </a:r>
          <a:endParaRPr lang="fr-FR" sz="1700" kern="1200" dirty="0"/>
        </a:p>
        <a:p>
          <a:pPr marL="114300" lvl="1" indent="-114300" algn="l" defTabSz="577850">
            <a:lnSpc>
              <a:spcPct val="90000"/>
            </a:lnSpc>
            <a:spcBef>
              <a:spcPct val="0"/>
            </a:spcBef>
            <a:spcAft>
              <a:spcPct val="15000"/>
            </a:spcAft>
            <a:buChar char="•"/>
          </a:pPr>
          <a:r>
            <a:rPr lang="en-BE" sz="1300" kern="1200" dirty="0"/>
            <a:t>The EU’s digital strategy will empower people with a new generation of technologies</a:t>
          </a:r>
          <a:endParaRPr lang="fr-FR" sz="1300" kern="1200" dirty="0"/>
        </a:p>
      </dsp:txBody>
      <dsp:txXfrm>
        <a:off x="1033462" y="1309687"/>
        <a:ext cx="3538537" cy="1190625"/>
      </dsp:txXfrm>
    </dsp:sp>
    <dsp:sp modelId="{05F79DA7-810F-48A9-B0B9-982ABFF70ADD}">
      <dsp:nvSpPr>
        <dsp:cNvPr id="0" name=""/>
        <dsp:cNvSpPr/>
      </dsp:nvSpPr>
      <dsp:spPr>
        <a:xfrm>
          <a:off x="119062" y="1428749"/>
          <a:ext cx="914400" cy="952500"/>
        </a:xfrm>
        <a:prstGeom prst="roundRect">
          <a:avLst>
            <a:gd name="adj" fmla="val 10000"/>
          </a:avLst>
        </a:prstGeom>
        <a:blipFill>
          <a:blip xmlns:r="http://schemas.openxmlformats.org/officeDocument/2006/relationships" r:embed="rId2"/>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B52D94-813D-4163-95AE-BBB5E0F59823}">
      <dsp:nvSpPr>
        <dsp:cNvPr id="0" name=""/>
        <dsp:cNvSpPr/>
      </dsp:nvSpPr>
      <dsp:spPr>
        <a:xfrm>
          <a:off x="0" y="2619375"/>
          <a:ext cx="4572000" cy="119062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BE" sz="1700" kern="1200" dirty="0"/>
            <a:t>An economy that works for people</a:t>
          </a:r>
          <a:endParaRPr lang="fr-FR" sz="1700" kern="1200" dirty="0"/>
        </a:p>
        <a:p>
          <a:pPr marL="114300" lvl="1" indent="-114300" algn="l" defTabSz="577850">
            <a:lnSpc>
              <a:spcPct val="90000"/>
            </a:lnSpc>
            <a:spcBef>
              <a:spcPct val="0"/>
            </a:spcBef>
            <a:spcAft>
              <a:spcPct val="15000"/>
            </a:spcAft>
            <a:buChar char="•"/>
          </a:pPr>
          <a:r>
            <a:rPr lang="en-BE" sz="1300" kern="1200" dirty="0"/>
            <a:t>The EU must create attractive investment environment, and growth that creates quality jobs, especially for young people and small businesses</a:t>
          </a:r>
          <a:endParaRPr lang="fr-FR" sz="1300" kern="1200" dirty="0"/>
        </a:p>
      </dsp:txBody>
      <dsp:txXfrm>
        <a:off x="1033462" y="2619375"/>
        <a:ext cx="3538537" cy="1190625"/>
      </dsp:txXfrm>
    </dsp:sp>
    <dsp:sp modelId="{E5690978-6EC6-473E-BEB6-2F37DCAE2858}">
      <dsp:nvSpPr>
        <dsp:cNvPr id="0" name=""/>
        <dsp:cNvSpPr/>
      </dsp:nvSpPr>
      <dsp:spPr>
        <a:xfrm>
          <a:off x="119062" y="2738437"/>
          <a:ext cx="914400" cy="95250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28CCE-69B3-4038-A591-BB432656A0EB}">
      <dsp:nvSpPr>
        <dsp:cNvPr id="0" name=""/>
        <dsp:cNvSpPr/>
      </dsp:nvSpPr>
      <dsp:spPr>
        <a:xfrm>
          <a:off x="0" y="0"/>
          <a:ext cx="4572000" cy="11906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BE" sz="1600" kern="1200" dirty="0"/>
            <a:t>A stronger Europe in the world</a:t>
          </a:r>
          <a:endParaRPr lang="fr-FR" sz="1600" kern="1200" dirty="0"/>
        </a:p>
        <a:p>
          <a:pPr marL="114300" lvl="1" indent="-114300" algn="l" defTabSz="533400">
            <a:lnSpc>
              <a:spcPct val="90000"/>
            </a:lnSpc>
            <a:spcBef>
              <a:spcPct val="0"/>
            </a:spcBef>
            <a:spcAft>
              <a:spcPct val="15000"/>
            </a:spcAft>
            <a:buChar char="•"/>
          </a:pPr>
          <a:r>
            <a:rPr lang="en-BE" sz="1200" kern="1200" dirty="0"/>
            <a:t>The EU will strengthen its voice in the world by c</a:t>
          </a:r>
          <a:r>
            <a:rPr lang="fr-FR" sz="1200" kern="1200" dirty="0"/>
            <a:t>h</a:t>
          </a:r>
          <a:r>
            <a:rPr lang="en-BE" sz="1200" kern="1200" dirty="0" err="1"/>
            <a:t>ampioning</a:t>
          </a:r>
          <a:r>
            <a:rPr lang="en-BE" sz="1200" kern="1200" dirty="0"/>
            <a:t> multilateralism and rules-based global order</a:t>
          </a:r>
          <a:endParaRPr lang="fr-FR" sz="1200" kern="1200" dirty="0"/>
        </a:p>
      </dsp:txBody>
      <dsp:txXfrm>
        <a:off x="1033462" y="0"/>
        <a:ext cx="3538537" cy="1190625"/>
      </dsp:txXfrm>
    </dsp:sp>
    <dsp:sp modelId="{AB04F56A-25D3-442F-A297-6E0E914FE6B1}">
      <dsp:nvSpPr>
        <dsp:cNvPr id="0" name=""/>
        <dsp:cNvSpPr/>
      </dsp:nvSpPr>
      <dsp:spPr>
        <a:xfrm>
          <a:off x="119062" y="119062"/>
          <a:ext cx="914400" cy="952500"/>
        </a:xfrm>
        <a:prstGeom prst="roundRect">
          <a:avLst>
            <a:gd name="adj" fmla="val 10000"/>
          </a:avLst>
        </a:prstGeom>
        <a:blipFill>
          <a:blip xmlns:r="http://schemas.openxmlformats.org/officeDocument/2006/relationships" r:embed="rId1"/>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58E792-2081-4AE8-B694-0BCA88F8D980}">
      <dsp:nvSpPr>
        <dsp:cNvPr id="0" name=""/>
        <dsp:cNvSpPr/>
      </dsp:nvSpPr>
      <dsp:spPr>
        <a:xfrm>
          <a:off x="0" y="1309687"/>
          <a:ext cx="4572000" cy="1190625"/>
        </a:xfrm>
        <a:prstGeom prst="roundRect">
          <a:avLst>
            <a:gd name="adj" fmla="val 10000"/>
          </a:avLst>
        </a:prstGeom>
        <a:solidFill>
          <a:schemeClr val="accent3">
            <a:hueOff val="1355300"/>
            <a:satOff val="50000"/>
            <a:lumOff val="-7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BE" sz="1600" kern="1200" dirty="0"/>
            <a:t>Promoting our European way of life</a:t>
          </a:r>
          <a:endParaRPr lang="fr-FR" sz="1600" kern="1200" dirty="0"/>
        </a:p>
        <a:p>
          <a:pPr marL="114300" lvl="1" indent="-114300" algn="l" defTabSz="533400">
            <a:lnSpc>
              <a:spcPct val="90000"/>
            </a:lnSpc>
            <a:spcBef>
              <a:spcPct val="0"/>
            </a:spcBef>
            <a:spcAft>
              <a:spcPct val="15000"/>
            </a:spcAft>
            <a:buChar char="•"/>
          </a:pPr>
          <a:r>
            <a:rPr lang="en-BE" sz="1200" kern="1200" dirty="0"/>
            <a:t>Europe must protect the rule of law if it is to stand up for justice and the EU’s core values</a:t>
          </a:r>
          <a:endParaRPr lang="fr-FR" sz="1200" kern="1200" dirty="0"/>
        </a:p>
      </dsp:txBody>
      <dsp:txXfrm>
        <a:off x="1033462" y="1309687"/>
        <a:ext cx="3538537" cy="1190625"/>
      </dsp:txXfrm>
    </dsp:sp>
    <dsp:sp modelId="{941557D7-1EB6-4ABC-A286-2012B5BB6522}">
      <dsp:nvSpPr>
        <dsp:cNvPr id="0" name=""/>
        <dsp:cNvSpPr/>
      </dsp:nvSpPr>
      <dsp:spPr>
        <a:xfrm>
          <a:off x="119062" y="1428749"/>
          <a:ext cx="914400" cy="952500"/>
        </a:xfrm>
        <a:prstGeom prst="roundRect">
          <a:avLst>
            <a:gd name="adj" fmla="val 10000"/>
          </a:avLst>
        </a:prstGeom>
        <a:blipFill>
          <a:blip xmlns:r="http://schemas.openxmlformats.org/officeDocument/2006/relationships" r:embed="rId2"/>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E51DC8-FA8F-42A4-B498-85760D7A30C0}">
      <dsp:nvSpPr>
        <dsp:cNvPr id="0" name=""/>
        <dsp:cNvSpPr/>
      </dsp:nvSpPr>
      <dsp:spPr>
        <a:xfrm>
          <a:off x="0" y="2619375"/>
          <a:ext cx="4572000" cy="1190625"/>
        </a:xfrm>
        <a:prstGeom prst="roundRect">
          <a:avLst>
            <a:gd name="adj" fmla="val 10000"/>
          </a:avLst>
        </a:prstGeom>
        <a:solidFill>
          <a:schemeClr val="accent3">
            <a:hueOff val="2710599"/>
            <a:satOff val="100000"/>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BE" sz="1600" kern="1200" dirty="0"/>
            <a:t>A new push for European democracy</a:t>
          </a:r>
          <a:endParaRPr lang="fr-FR" sz="1600" kern="1200" dirty="0"/>
        </a:p>
        <a:p>
          <a:pPr marL="114300" lvl="1" indent="-114300" algn="l" defTabSz="533400">
            <a:lnSpc>
              <a:spcPct val="90000"/>
            </a:lnSpc>
            <a:spcBef>
              <a:spcPct val="0"/>
            </a:spcBef>
            <a:spcAft>
              <a:spcPct val="15000"/>
            </a:spcAft>
            <a:buChar char="•"/>
          </a:pPr>
          <a:r>
            <a:rPr lang="en-BE" sz="1200" kern="1200" dirty="0"/>
            <a:t>We need to give Europeans a bigger say and protect our democracy from external interference such as disinformation and online hate messages</a:t>
          </a:r>
          <a:endParaRPr lang="fr-FR" sz="1200" kern="1200" dirty="0"/>
        </a:p>
      </dsp:txBody>
      <dsp:txXfrm>
        <a:off x="1033462" y="2619375"/>
        <a:ext cx="3538537" cy="1190625"/>
      </dsp:txXfrm>
    </dsp:sp>
    <dsp:sp modelId="{01D27AB1-EFB1-4D78-9764-9EFD23D6671E}">
      <dsp:nvSpPr>
        <dsp:cNvPr id="0" name=""/>
        <dsp:cNvSpPr/>
      </dsp:nvSpPr>
      <dsp:spPr>
        <a:xfrm>
          <a:off x="119062" y="2738437"/>
          <a:ext cx="914400" cy="952500"/>
        </a:xfrm>
        <a:prstGeom prst="roundRect">
          <a:avLst>
            <a:gd name="adj" fmla="val 10000"/>
          </a:avLst>
        </a:prstGeom>
        <a:blipFill>
          <a:blip xmlns:r="http://schemas.openxmlformats.org/officeDocument/2006/relationships" r:embed="rId3"/>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4588D-0C07-4540-A9ED-84194841C1CE}">
      <dsp:nvSpPr>
        <dsp:cNvPr id="0" name=""/>
        <dsp:cNvSpPr/>
      </dsp:nvSpPr>
      <dsp:spPr>
        <a:xfrm>
          <a:off x="0" y="248351"/>
          <a:ext cx="4572000" cy="27432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BE" sz="1600" kern="1200" dirty="0"/>
            <a:t>“initiatives [which] typically are ambitious, exploratory and ground-breaking in nature, often cross-disciplinary, targeting a concrete problem/challenge, with a large impact and well-defined timeframe. More specifically, they have a clearly defined (societal and technological) goal with preferably qualified and/or quantified targets and progress monitored along predefined milestones. Directionality and intentionality of these initiatives is what differentiate them from </a:t>
          </a:r>
          <a:r>
            <a:rPr lang="en-BE" sz="1600" kern="1200" dirty="0" err="1"/>
            <a:t>ot</a:t>
          </a:r>
          <a:r>
            <a:rPr lang="fr-FR" sz="1600" kern="1200" dirty="0" err="1"/>
            <a:t>he</a:t>
          </a:r>
          <a:r>
            <a:rPr lang="en-BE" sz="1600" kern="1200" dirty="0"/>
            <a:t>r types of initiatives, such as systemic or challenge-oriented policies” (JIIP et al., 2018)</a:t>
          </a:r>
          <a:endParaRPr lang="fr-FR" sz="1600" kern="1200" dirty="0"/>
        </a:p>
      </dsp:txBody>
      <dsp:txXfrm>
        <a:off x="0" y="248351"/>
        <a:ext cx="4572000" cy="2743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0B2E8-5ED4-4587-98DF-37A7B19D425F}">
      <dsp:nvSpPr>
        <dsp:cNvPr id="0" name=""/>
        <dsp:cNvSpPr/>
      </dsp:nvSpPr>
      <dsp:spPr>
        <a:xfrm rot="16200000">
          <a:off x="677333" y="-648153"/>
          <a:ext cx="2709333" cy="4064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fr-BE" sz="3600" kern="1200" dirty="0" err="1"/>
            <a:t>Strenghts</a:t>
          </a:r>
          <a:r>
            <a:rPr lang="fr-BE" sz="3600" kern="1200" dirty="0"/>
            <a:t>:</a:t>
          </a:r>
        </a:p>
        <a:p>
          <a:pPr marL="0" lvl="0" indent="0" algn="ctr" defTabSz="1600200">
            <a:lnSpc>
              <a:spcPct val="90000"/>
            </a:lnSpc>
            <a:spcBef>
              <a:spcPct val="0"/>
            </a:spcBef>
            <a:spcAft>
              <a:spcPct val="35000"/>
            </a:spcAft>
            <a:buFont typeface="Arial" panose="020B0604020202020204" pitchFamily="34" charset="0"/>
            <a:buNone/>
          </a:pPr>
          <a:r>
            <a:rPr lang="fr-BE" sz="2000" kern="1200" dirty="0"/>
            <a:t>* </a:t>
          </a:r>
          <a:r>
            <a:rPr lang="fr-BE" sz="2000" kern="1200" dirty="0" err="1"/>
            <a:t>Environmental</a:t>
          </a:r>
          <a:r>
            <a:rPr lang="fr-BE" sz="2000" kern="1200" dirty="0"/>
            <a:t> protection</a:t>
          </a:r>
        </a:p>
        <a:p>
          <a:pPr marL="0" lvl="0" indent="0" algn="ctr" defTabSz="1600200">
            <a:lnSpc>
              <a:spcPct val="90000"/>
            </a:lnSpc>
            <a:spcBef>
              <a:spcPct val="0"/>
            </a:spcBef>
            <a:spcAft>
              <a:spcPct val="35000"/>
            </a:spcAft>
            <a:buFont typeface="Arial" panose="020B0604020202020204" pitchFamily="34" charset="0"/>
            <a:buNone/>
          </a:pPr>
          <a:r>
            <a:rPr lang="fr-BE" sz="2000" kern="1200" dirty="0"/>
            <a:t>* </a:t>
          </a:r>
          <a:r>
            <a:rPr lang="fr-BE" sz="2000" kern="1200" dirty="0" err="1"/>
            <a:t>Economic</a:t>
          </a:r>
          <a:r>
            <a:rPr lang="fr-BE" sz="2000" kern="1200" dirty="0"/>
            <a:t> </a:t>
          </a:r>
          <a:r>
            <a:rPr lang="fr-BE" sz="2000" kern="1200" dirty="0" err="1"/>
            <a:t>opportunities</a:t>
          </a:r>
          <a:endParaRPr lang="fr-BE" sz="2000" kern="1200" dirty="0"/>
        </a:p>
        <a:p>
          <a:pPr marL="0" lvl="0" indent="0" algn="ctr" defTabSz="1600200">
            <a:lnSpc>
              <a:spcPct val="90000"/>
            </a:lnSpc>
            <a:spcBef>
              <a:spcPct val="0"/>
            </a:spcBef>
            <a:spcAft>
              <a:spcPct val="35000"/>
            </a:spcAft>
            <a:buFont typeface="Arial" panose="020B0604020202020204" pitchFamily="34" charset="0"/>
            <a:buNone/>
          </a:pPr>
          <a:r>
            <a:rPr lang="fr-BE" sz="2000" kern="1200" dirty="0"/>
            <a:t>* Social </a:t>
          </a:r>
          <a:r>
            <a:rPr lang="fr-BE" sz="2000" kern="1200" dirty="0" err="1"/>
            <a:t>equity</a:t>
          </a:r>
          <a:endParaRPr lang="fr-BE" sz="2000" kern="1200" dirty="0"/>
        </a:p>
        <a:p>
          <a:pPr marL="0" lvl="0" indent="0" algn="ctr" defTabSz="1600200">
            <a:lnSpc>
              <a:spcPct val="90000"/>
            </a:lnSpc>
            <a:spcBef>
              <a:spcPct val="0"/>
            </a:spcBef>
            <a:spcAft>
              <a:spcPct val="35000"/>
            </a:spcAft>
            <a:buFont typeface="Arial" panose="020B0604020202020204" pitchFamily="34" charset="0"/>
            <a:buNone/>
          </a:pPr>
          <a:r>
            <a:rPr lang="fr-BE" sz="2000" kern="1200" dirty="0"/>
            <a:t>* Long </a:t>
          </a:r>
          <a:r>
            <a:rPr lang="fr-BE" sz="2000" kern="1200" dirty="0" err="1"/>
            <a:t>term</a:t>
          </a:r>
          <a:r>
            <a:rPr lang="fr-BE" sz="2000" kern="1200" dirty="0"/>
            <a:t> </a:t>
          </a:r>
          <a:r>
            <a:rPr lang="fr-BE" sz="2000" kern="1200" dirty="0" err="1"/>
            <a:t>benefits</a:t>
          </a:r>
          <a:endParaRPr lang="fr-BE" sz="2000" kern="1200" dirty="0"/>
        </a:p>
      </dsp:txBody>
      <dsp:txXfrm rot="5400000">
        <a:off x="-1" y="29180"/>
        <a:ext cx="4064000" cy="2032000"/>
      </dsp:txXfrm>
    </dsp:sp>
    <dsp:sp modelId="{ACCCF6A5-795B-49FF-B79C-B306FF724473}">
      <dsp:nvSpPr>
        <dsp:cNvPr id="0" name=""/>
        <dsp:cNvSpPr/>
      </dsp:nvSpPr>
      <dsp:spPr>
        <a:xfrm>
          <a:off x="4064000" y="0"/>
          <a:ext cx="4064000" cy="2709333"/>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fr-BE" sz="3600" kern="1200" dirty="0" err="1"/>
            <a:t>Weaknesses</a:t>
          </a:r>
          <a:r>
            <a:rPr lang="fr-BE" sz="3600" kern="1200" dirty="0"/>
            <a:t>:</a:t>
          </a:r>
        </a:p>
        <a:p>
          <a:pPr marL="0" lvl="0" indent="0" algn="ctr" defTabSz="1600200">
            <a:lnSpc>
              <a:spcPct val="90000"/>
            </a:lnSpc>
            <a:spcBef>
              <a:spcPct val="0"/>
            </a:spcBef>
            <a:spcAft>
              <a:spcPct val="35000"/>
            </a:spcAft>
            <a:buNone/>
          </a:pPr>
          <a:r>
            <a:rPr lang="fr-BE" sz="2000" kern="1200" dirty="0"/>
            <a:t>* Initial </a:t>
          </a:r>
          <a:r>
            <a:rPr lang="fr-BE" sz="2000" kern="1200" dirty="0" err="1"/>
            <a:t>costs</a:t>
          </a:r>
          <a:endParaRPr lang="fr-BE" sz="2000" kern="1200" dirty="0"/>
        </a:p>
        <a:p>
          <a:pPr marL="0" lvl="0" indent="0" algn="ctr" defTabSz="1600200">
            <a:lnSpc>
              <a:spcPct val="90000"/>
            </a:lnSpc>
            <a:spcBef>
              <a:spcPct val="0"/>
            </a:spcBef>
            <a:spcAft>
              <a:spcPct val="35000"/>
            </a:spcAft>
            <a:buNone/>
          </a:pPr>
          <a:r>
            <a:rPr lang="fr-BE" sz="2000" kern="1200" dirty="0"/>
            <a:t>* Resistance to change</a:t>
          </a:r>
        </a:p>
        <a:p>
          <a:pPr marL="0" lvl="0" indent="0" algn="ctr" defTabSz="1600200">
            <a:lnSpc>
              <a:spcPct val="90000"/>
            </a:lnSpc>
            <a:spcBef>
              <a:spcPct val="0"/>
            </a:spcBef>
            <a:spcAft>
              <a:spcPct val="35000"/>
            </a:spcAft>
            <a:buNone/>
          </a:pPr>
          <a:r>
            <a:rPr lang="fr-BE" sz="2000" kern="1200" dirty="0"/>
            <a:t>* Policy fragmentation</a:t>
          </a:r>
        </a:p>
        <a:p>
          <a:pPr marL="0" lvl="0" indent="0" algn="ctr" defTabSz="1600200">
            <a:lnSpc>
              <a:spcPct val="90000"/>
            </a:lnSpc>
            <a:spcBef>
              <a:spcPct val="0"/>
            </a:spcBef>
            <a:spcAft>
              <a:spcPct val="35000"/>
            </a:spcAft>
            <a:buNone/>
          </a:pPr>
          <a:r>
            <a:rPr lang="fr-BE" sz="2000" kern="1200" dirty="0"/>
            <a:t>* Trade-</a:t>
          </a:r>
          <a:r>
            <a:rPr lang="fr-BE" sz="2000" kern="1200" dirty="0" err="1"/>
            <a:t>offs</a:t>
          </a:r>
          <a:endParaRPr lang="fr-BE" sz="2000" kern="1200" dirty="0"/>
        </a:p>
      </dsp:txBody>
      <dsp:txXfrm>
        <a:off x="4064000" y="0"/>
        <a:ext cx="4064000" cy="2032000"/>
      </dsp:txXfrm>
    </dsp:sp>
    <dsp:sp modelId="{6EF421D6-AFE7-4B35-B8D6-7F7DA2D94D60}">
      <dsp:nvSpPr>
        <dsp:cNvPr id="0" name=""/>
        <dsp:cNvSpPr/>
      </dsp:nvSpPr>
      <dsp:spPr>
        <a:xfrm rot="10800000">
          <a:off x="0" y="2709333"/>
          <a:ext cx="4064000" cy="2709333"/>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fr-BE" sz="3600" kern="1200" dirty="0" err="1"/>
            <a:t>Opportunities</a:t>
          </a:r>
          <a:r>
            <a:rPr lang="fr-BE" sz="3600" kern="1200" dirty="0"/>
            <a:t>:</a:t>
          </a:r>
        </a:p>
        <a:p>
          <a:pPr marL="0" lvl="0" indent="0" algn="ctr" defTabSz="1600200">
            <a:lnSpc>
              <a:spcPct val="90000"/>
            </a:lnSpc>
            <a:spcBef>
              <a:spcPct val="0"/>
            </a:spcBef>
            <a:spcAft>
              <a:spcPct val="35000"/>
            </a:spcAft>
            <a:buNone/>
          </a:pPr>
          <a:r>
            <a:rPr lang="fr-BE" sz="2000" kern="1200" dirty="0"/>
            <a:t>* </a:t>
          </a:r>
          <a:r>
            <a:rPr lang="fr-BE" sz="2000" kern="1200" dirty="0" err="1"/>
            <a:t>Technological</a:t>
          </a:r>
          <a:r>
            <a:rPr lang="fr-BE" sz="2000" kern="1200" dirty="0"/>
            <a:t> innovation</a:t>
          </a:r>
        </a:p>
        <a:p>
          <a:pPr marL="0" lvl="0" indent="0" algn="ctr" defTabSz="1600200">
            <a:lnSpc>
              <a:spcPct val="90000"/>
            </a:lnSpc>
            <a:spcBef>
              <a:spcPct val="0"/>
            </a:spcBef>
            <a:spcAft>
              <a:spcPct val="35000"/>
            </a:spcAft>
            <a:buNone/>
          </a:pPr>
          <a:r>
            <a:rPr lang="fr-BE" sz="2000" kern="1200" dirty="0"/>
            <a:t>* International </a:t>
          </a:r>
          <a:r>
            <a:rPr lang="fr-BE" sz="2000" kern="1200" dirty="0" err="1"/>
            <a:t>cooperation</a:t>
          </a:r>
          <a:endParaRPr lang="fr-BE" sz="2000" kern="1200" dirty="0"/>
        </a:p>
        <a:p>
          <a:pPr marL="0" lvl="0" indent="0" algn="ctr" defTabSz="1600200">
            <a:lnSpc>
              <a:spcPct val="90000"/>
            </a:lnSpc>
            <a:spcBef>
              <a:spcPct val="0"/>
            </a:spcBef>
            <a:spcAft>
              <a:spcPct val="35000"/>
            </a:spcAft>
            <a:buNone/>
          </a:pPr>
          <a:r>
            <a:rPr lang="fr-BE" sz="2000" kern="1200" dirty="0"/>
            <a:t>* Public </a:t>
          </a:r>
          <a:r>
            <a:rPr lang="fr-BE" sz="2000" kern="1200" dirty="0" err="1"/>
            <a:t>awareness</a:t>
          </a:r>
          <a:endParaRPr lang="fr-BE" sz="2000" kern="1200" dirty="0"/>
        </a:p>
        <a:p>
          <a:pPr marL="0" lvl="0" indent="0" algn="ctr" defTabSz="1600200">
            <a:lnSpc>
              <a:spcPct val="90000"/>
            </a:lnSpc>
            <a:spcBef>
              <a:spcPct val="0"/>
            </a:spcBef>
            <a:spcAft>
              <a:spcPct val="35000"/>
            </a:spcAft>
            <a:buNone/>
          </a:pPr>
          <a:r>
            <a:rPr lang="fr-BE" sz="2000" kern="1200" dirty="0"/>
            <a:t>* Policy </a:t>
          </a:r>
          <a:r>
            <a:rPr lang="fr-BE" sz="2000" kern="1200" dirty="0" err="1"/>
            <a:t>integration</a:t>
          </a:r>
          <a:endParaRPr lang="fr-BE" sz="2000" kern="1200" dirty="0"/>
        </a:p>
      </dsp:txBody>
      <dsp:txXfrm rot="10800000">
        <a:off x="0" y="3386666"/>
        <a:ext cx="4064000" cy="2032000"/>
      </dsp:txXfrm>
    </dsp:sp>
    <dsp:sp modelId="{A947AFCA-7BF8-4D02-9C34-26727783A443}">
      <dsp:nvSpPr>
        <dsp:cNvPr id="0" name=""/>
        <dsp:cNvSpPr/>
      </dsp:nvSpPr>
      <dsp:spPr>
        <a:xfrm rot="5400000">
          <a:off x="4741333" y="2032000"/>
          <a:ext cx="2709333" cy="4064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fr-BE" sz="3600" kern="1200" dirty="0" err="1"/>
            <a:t>Threats</a:t>
          </a:r>
          <a:r>
            <a:rPr lang="fr-BE" sz="3600" kern="1200" dirty="0"/>
            <a:t>:</a:t>
          </a:r>
        </a:p>
        <a:p>
          <a:pPr marL="0" lvl="0" indent="0" algn="ctr" defTabSz="1600200">
            <a:lnSpc>
              <a:spcPct val="90000"/>
            </a:lnSpc>
            <a:spcBef>
              <a:spcPct val="0"/>
            </a:spcBef>
            <a:spcAft>
              <a:spcPct val="35000"/>
            </a:spcAft>
            <a:buNone/>
          </a:pPr>
          <a:r>
            <a:rPr lang="fr-BE" sz="2000" kern="1200" dirty="0"/>
            <a:t>* </a:t>
          </a:r>
          <a:r>
            <a:rPr lang="fr-BE" sz="2000" kern="1200" dirty="0" err="1"/>
            <a:t>Political</a:t>
          </a:r>
          <a:r>
            <a:rPr lang="fr-BE" sz="2000" kern="1200" dirty="0"/>
            <a:t> </a:t>
          </a:r>
          <a:r>
            <a:rPr lang="fr-BE" sz="2000" kern="1200" dirty="0" err="1"/>
            <a:t>instability</a:t>
          </a:r>
          <a:endParaRPr lang="fr-BE" sz="2000" kern="1200" dirty="0"/>
        </a:p>
        <a:p>
          <a:pPr marL="0" lvl="0" indent="0" algn="ctr" defTabSz="1600200">
            <a:lnSpc>
              <a:spcPct val="90000"/>
            </a:lnSpc>
            <a:spcBef>
              <a:spcPct val="0"/>
            </a:spcBef>
            <a:spcAft>
              <a:spcPct val="35000"/>
            </a:spcAft>
            <a:buNone/>
          </a:pPr>
          <a:r>
            <a:rPr lang="fr-BE" sz="2000" kern="1200" dirty="0"/>
            <a:t>* </a:t>
          </a:r>
          <a:r>
            <a:rPr lang="fr-BE" sz="2000" kern="1200" dirty="0" err="1"/>
            <a:t>Economic</a:t>
          </a:r>
          <a:r>
            <a:rPr lang="fr-BE" sz="2000" kern="1200" dirty="0"/>
            <a:t> pressure</a:t>
          </a:r>
        </a:p>
        <a:p>
          <a:pPr marL="0" lvl="0" indent="0" algn="ctr" defTabSz="1600200">
            <a:lnSpc>
              <a:spcPct val="90000"/>
            </a:lnSpc>
            <a:spcBef>
              <a:spcPct val="0"/>
            </a:spcBef>
            <a:spcAft>
              <a:spcPct val="35000"/>
            </a:spcAft>
            <a:buNone/>
          </a:pPr>
          <a:r>
            <a:rPr lang="fr-BE" sz="2000" kern="1200" dirty="0"/>
            <a:t>* Ressource </a:t>
          </a:r>
          <a:r>
            <a:rPr lang="fr-BE" sz="2000" kern="1200" dirty="0" err="1"/>
            <a:t>scarcity</a:t>
          </a:r>
          <a:endParaRPr lang="fr-BE" sz="2000" kern="1200" dirty="0"/>
        </a:p>
        <a:p>
          <a:pPr marL="0" lvl="0" indent="0" algn="ctr" defTabSz="1600200">
            <a:lnSpc>
              <a:spcPct val="90000"/>
            </a:lnSpc>
            <a:spcBef>
              <a:spcPct val="0"/>
            </a:spcBef>
            <a:spcAft>
              <a:spcPct val="35000"/>
            </a:spcAft>
            <a:buNone/>
          </a:pPr>
          <a:r>
            <a:rPr lang="fr-BE" sz="2000" kern="1200" dirty="0"/>
            <a:t>* </a:t>
          </a:r>
          <a:r>
            <a:rPr lang="fr-BE" sz="2000" kern="1200" dirty="0" err="1"/>
            <a:t>Climate</a:t>
          </a:r>
          <a:r>
            <a:rPr lang="fr-BE" sz="2000" kern="1200" dirty="0"/>
            <a:t> change impacts</a:t>
          </a:r>
        </a:p>
      </dsp:txBody>
      <dsp:txXfrm rot="-5400000">
        <a:off x="4063999" y="3386666"/>
        <a:ext cx="4064000" cy="2032000"/>
      </dsp:txXfrm>
    </dsp:sp>
    <dsp:sp modelId="{E162932D-6E96-4B28-A22B-5EE638387944}">
      <dsp:nvSpPr>
        <dsp:cNvPr id="0" name=""/>
        <dsp:cNvSpPr/>
      </dsp:nvSpPr>
      <dsp:spPr>
        <a:xfrm>
          <a:off x="2844799" y="2032000"/>
          <a:ext cx="2438400" cy="1354666"/>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fr-BE" sz="5000" kern="1200" dirty="0"/>
            <a:t>SWOT</a:t>
          </a:r>
        </a:p>
      </dsp:txBody>
      <dsp:txXfrm>
        <a:off x="2910928" y="2098129"/>
        <a:ext cx="2306142" cy="12224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0.02536</cdr:x>
      <cdr:y>0.93569</cdr:y>
    </cdr:from>
    <cdr:to>
      <cdr:x>0.73174</cdr:x>
      <cdr:y>1</cdr:y>
    </cdr:to>
    <cdr:sp macro="" textlink="">
      <cdr:nvSpPr>
        <cdr:cNvPr id="2" name="TextBox 1"/>
        <cdr:cNvSpPr txBox="1"/>
      </cdr:nvSpPr>
      <cdr:spPr>
        <a:xfrm xmlns:a="http://schemas.openxmlformats.org/drawingml/2006/main">
          <a:off x="186299" y="2910417"/>
          <a:ext cx="5189178" cy="2000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800">
              <a:latin typeface="Arial Narrow" panose="020B0606020202030204" pitchFamily="34" charset="0"/>
            </a:rPr>
            <a:t>* Data on subnational tax support not available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4775" y="750888"/>
            <a:ext cx="6680200"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975" y="4760397"/>
            <a:ext cx="5511800" cy="4509850"/>
          </a:xfrm>
          <a:prstGeom prst="rect">
            <a:avLst/>
          </a:prstGeom>
          <a:noFill/>
          <a:ln>
            <a:noFill/>
          </a:ln>
        </p:spPr>
        <p:txBody>
          <a:bodyPr spcFirstLastPara="1" wrap="square" lIns="96618" tIns="96618" rIns="96618" bIns="96618"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8975" y="4760397"/>
            <a:ext cx="5511800" cy="4509850"/>
          </a:xfrm>
          <a:prstGeom prst="rect">
            <a:avLst/>
          </a:prstGeom>
          <a:noFill/>
          <a:ln>
            <a:noFill/>
          </a:ln>
        </p:spPr>
        <p:txBody>
          <a:bodyPr spcFirstLastPara="1" wrap="square" lIns="96618" tIns="96618" rIns="96618" bIns="96618" anchor="t" anchorCtr="0">
            <a:noAutofit/>
          </a:bodyPr>
          <a:lstStyle/>
          <a:p>
            <a:pPr marL="0" indent="0">
              <a:buNone/>
            </a:pPr>
            <a:endParaRPr/>
          </a:p>
        </p:txBody>
      </p:sp>
      <p:sp>
        <p:nvSpPr>
          <p:cNvPr id="82" name="Google Shape;82;p2:notes"/>
          <p:cNvSpPr>
            <a:spLocks noGrp="1" noRot="1" noChangeAspect="1"/>
          </p:cNvSpPr>
          <p:nvPr>
            <p:ph type="sldImg" idx="2"/>
          </p:nvPr>
        </p:nvSpPr>
        <p:spPr>
          <a:xfrm>
            <a:off x="104775" y="750888"/>
            <a:ext cx="6680200"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B6FB1D30-FEB2-F293-DC18-6D24FA8756B1}"/>
            </a:ext>
          </a:extLst>
        </p:cNvPr>
        <p:cNvGrpSpPr/>
        <p:nvPr/>
      </p:nvGrpSpPr>
      <p:grpSpPr>
        <a:xfrm>
          <a:off x="0" y="0"/>
          <a:ext cx="0" cy="0"/>
          <a:chOff x="0" y="0"/>
          <a:chExt cx="0" cy="0"/>
        </a:xfrm>
      </p:grpSpPr>
      <p:sp>
        <p:nvSpPr>
          <p:cNvPr id="87" name="Google Shape;87;p4:notes">
            <a:extLst>
              <a:ext uri="{FF2B5EF4-FFF2-40B4-BE49-F238E27FC236}">
                <a16:creationId xmlns:a16="http://schemas.microsoft.com/office/drawing/2014/main" id="{13DB773F-D4D4-C2FB-D483-F297E2F1AA14}"/>
              </a:ext>
            </a:extLst>
          </p:cNvPr>
          <p:cNvSpPr txBox="1">
            <a:spLocks noGrp="1"/>
          </p:cNvSpPr>
          <p:nvPr>
            <p:ph type="body" idx="1"/>
          </p:nvPr>
        </p:nvSpPr>
        <p:spPr>
          <a:xfrm>
            <a:off x="688975" y="4760397"/>
            <a:ext cx="5511800" cy="4509850"/>
          </a:xfrm>
          <a:prstGeom prst="rect">
            <a:avLst/>
          </a:prstGeom>
          <a:noFill/>
          <a:ln>
            <a:noFill/>
          </a:ln>
        </p:spPr>
        <p:txBody>
          <a:bodyPr spcFirstLastPara="1" wrap="square" lIns="96618" tIns="96618" rIns="96618" bIns="96618" anchor="t" anchorCtr="0">
            <a:noAutofit/>
          </a:bodyPr>
          <a:lstStyle/>
          <a:p>
            <a:pPr marL="0" indent="0">
              <a:buNone/>
            </a:pPr>
            <a:endParaRPr/>
          </a:p>
        </p:txBody>
      </p:sp>
      <p:sp>
        <p:nvSpPr>
          <p:cNvPr id="88" name="Google Shape;88;p4:notes">
            <a:extLst>
              <a:ext uri="{FF2B5EF4-FFF2-40B4-BE49-F238E27FC236}">
                <a16:creationId xmlns:a16="http://schemas.microsoft.com/office/drawing/2014/main" id="{DD353398-C6C8-C463-C31D-6C9456F6970B}"/>
              </a:ext>
            </a:extLst>
          </p:cNvPr>
          <p:cNvSpPr>
            <a:spLocks noGrp="1" noRot="1" noChangeAspect="1"/>
          </p:cNvSpPr>
          <p:nvPr>
            <p:ph type="sldImg" idx="2"/>
          </p:nvPr>
        </p:nvSpPr>
        <p:spPr>
          <a:xfrm>
            <a:off x="104775" y="750888"/>
            <a:ext cx="6680200"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5352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B6FB1D30-FEB2-F293-DC18-6D24FA8756B1}"/>
            </a:ext>
          </a:extLst>
        </p:cNvPr>
        <p:cNvGrpSpPr/>
        <p:nvPr/>
      </p:nvGrpSpPr>
      <p:grpSpPr>
        <a:xfrm>
          <a:off x="0" y="0"/>
          <a:ext cx="0" cy="0"/>
          <a:chOff x="0" y="0"/>
          <a:chExt cx="0" cy="0"/>
        </a:xfrm>
      </p:grpSpPr>
      <p:sp>
        <p:nvSpPr>
          <p:cNvPr id="87" name="Google Shape;87;p4:notes">
            <a:extLst>
              <a:ext uri="{FF2B5EF4-FFF2-40B4-BE49-F238E27FC236}">
                <a16:creationId xmlns:a16="http://schemas.microsoft.com/office/drawing/2014/main" id="{13DB773F-D4D4-C2FB-D483-F297E2F1AA14}"/>
              </a:ext>
            </a:extLst>
          </p:cNvPr>
          <p:cNvSpPr txBox="1">
            <a:spLocks noGrp="1"/>
          </p:cNvSpPr>
          <p:nvPr>
            <p:ph type="body" idx="1"/>
          </p:nvPr>
        </p:nvSpPr>
        <p:spPr>
          <a:xfrm>
            <a:off x="688975" y="4760397"/>
            <a:ext cx="5511800" cy="4509850"/>
          </a:xfrm>
          <a:prstGeom prst="rect">
            <a:avLst/>
          </a:prstGeom>
          <a:noFill/>
          <a:ln>
            <a:noFill/>
          </a:ln>
        </p:spPr>
        <p:txBody>
          <a:bodyPr spcFirstLastPara="1" wrap="square" lIns="96618" tIns="96618" rIns="96618" bIns="96618" anchor="t" anchorCtr="0">
            <a:noAutofit/>
          </a:bodyPr>
          <a:lstStyle/>
          <a:p>
            <a:pPr marL="0" indent="0">
              <a:buNone/>
            </a:pPr>
            <a:endParaRPr/>
          </a:p>
        </p:txBody>
      </p:sp>
      <p:sp>
        <p:nvSpPr>
          <p:cNvPr id="88" name="Google Shape;88;p4:notes">
            <a:extLst>
              <a:ext uri="{FF2B5EF4-FFF2-40B4-BE49-F238E27FC236}">
                <a16:creationId xmlns:a16="http://schemas.microsoft.com/office/drawing/2014/main" id="{DD353398-C6C8-C463-C31D-6C9456F6970B}"/>
              </a:ext>
            </a:extLst>
          </p:cNvPr>
          <p:cNvSpPr>
            <a:spLocks noGrp="1" noRot="1" noChangeAspect="1"/>
          </p:cNvSpPr>
          <p:nvPr>
            <p:ph type="sldImg" idx="2"/>
          </p:nvPr>
        </p:nvSpPr>
        <p:spPr>
          <a:xfrm>
            <a:off x="104775" y="750888"/>
            <a:ext cx="6680200"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6750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B6FB1D30-FEB2-F293-DC18-6D24FA8756B1}"/>
            </a:ext>
          </a:extLst>
        </p:cNvPr>
        <p:cNvGrpSpPr/>
        <p:nvPr/>
      </p:nvGrpSpPr>
      <p:grpSpPr>
        <a:xfrm>
          <a:off x="0" y="0"/>
          <a:ext cx="0" cy="0"/>
          <a:chOff x="0" y="0"/>
          <a:chExt cx="0" cy="0"/>
        </a:xfrm>
      </p:grpSpPr>
      <p:sp>
        <p:nvSpPr>
          <p:cNvPr id="87" name="Google Shape;87;p4:notes">
            <a:extLst>
              <a:ext uri="{FF2B5EF4-FFF2-40B4-BE49-F238E27FC236}">
                <a16:creationId xmlns:a16="http://schemas.microsoft.com/office/drawing/2014/main" id="{13DB773F-D4D4-C2FB-D483-F297E2F1AA14}"/>
              </a:ext>
            </a:extLst>
          </p:cNvPr>
          <p:cNvSpPr txBox="1">
            <a:spLocks noGrp="1"/>
          </p:cNvSpPr>
          <p:nvPr>
            <p:ph type="body" idx="1"/>
          </p:nvPr>
        </p:nvSpPr>
        <p:spPr>
          <a:xfrm>
            <a:off x="688975" y="4760397"/>
            <a:ext cx="5511800" cy="4509850"/>
          </a:xfrm>
          <a:prstGeom prst="rect">
            <a:avLst/>
          </a:prstGeom>
          <a:noFill/>
          <a:ln>
            <a:noFill/>
          </a:ln>
        </p:spPr>
        <p:txBody>
          <a:bodyPr spcFirstLastPara="1" wrap="square" lIns="96618" tIns="96618" rIns="96618" bIns="96618" anchor="t" anchorCtr="0">
            <a:noAutofit/>
          </a:bodyPr>
          <a:lstStyle/>
          <a:p>
            <a:pPr marL="0" indent="0">
              <a:buNone/>
            </a:pPr>
            <a:endParaRPr/>
          </a:p>
        </p:txBody>
      </p:sp>
      <p:sp>
        <p:nvSpPr>
          <p:cNvPr id="88" name="Google Shape;88;p4:notes">
            <a:extLst>
              <a:ext uri="{FF2B5EF4-FFF2-40B4-BE49-F238E27FC236}">
                <a16:creationId xmlns:a16="http://schemas.microsoft.com/office/drawing/2014/main" id="{DD353398-C6C8-C463-C31D-6C9456F6970B}"/>
              </a:ext>
            </a:extLst>
          </p:cNvPr>
          <p:cNvSpPr>
            <a:spLocks noGrp="1" noRot="1" noChangeAspect="1"/>
          </p:cNvSpPr>
          <p:nvPr>
            <p:ph type="sldImg" idx="2"/>
          </p:nvPr>
        </p:nvSpPr>
        <p:spPr>
          <a:xfrm>
            <a:off x="104775" y="750888"/>
            <a:ext cx="6680200"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4563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8975" y="4760397"/>
            <a:ext cx="5511800" cy="4509850"/>
          </a:xfrm>
          <a:prstGeom prst="rect">
            <a:avLst/>
          </a:prstGeom>
          <a:noFill/>
          <a:ln>
            <a:noFill/>
          </a:ln>
        </p:spPr>
        <p:txBody>
          <a:bodyPr spcFirstLastPara="1" wrap="square" lIns="96618" tIns="96618" rIns="96618" bIns="96618" anchor="t" anchorCtr="0">
            <a:noAutofit/>
          </a:bodyPr>
          <a:lstStyle/>
          <a:p>
            <a:pPr marL="0" indent="0">
              <a:buNone/>
            </a:pPr>
            <a:endParaRPr/>
          </a:p>
        </p:txBody>
      </p:sp>
      <p:sp>
        <p:nvSpPr>
          <p:cNvPr id="93" name="Google Shape;93;p5:notes"/>
          <p:cNvSpPr>
            <a:spLocks noGrp="1" noRot="1" noChangeAspect="1"/>
          </p:cNvSpPr>
          <p:nvPr>
            <p:ph type="sldImg" idx="2"/>
          </p:nvPr>
        </p:nvSpPr>
        <p:spPr>
          <a:xfrm>
            <a:off x="104775" y="750888"/>
            <a:ext cx="6680200"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txBox="1">
            <a:spLocks noGrp="1"/>
          </p:cNvSpPr>
          <p:nvPr>
            <p:ph type="body" idx="1"/>
          </p:nvPr>
        </p:nvSpPr>
        <p:spPr>
          <a:xfrm>
            <a:off x="688975" y="4760397"/>
            <a:ext cx="5511800" cy="4509850"/>
          </a:xfrm>
          <a:prstGeom prst="rect">
            <a:avLst/>
          </a:prstGeom>
          <a:noFill/>
          <a:ln>
            <a:noFill/>
          </a:ln>
        </p:spPr>
        <p:txBody>
          <a:bodyPr spcFirstLastPara="1" wrap="square" lIns="96618" tIns="96618" rIns="96618" bIns="96618" anchor="t" anchorCtr="0">
            <a:noAutofit/>
          </a:bodyPr>
          <a:lstStyle/>
          <a:p>
            <a:pPr marL="0" indent="0">
              <a:buNone/>
            </a:pPr>
            <a:endParaRPr/>
          </a:p>
        </p:txBody>
      </p:sp>
      <p:sp>
        <p:nvSpPr>
          <p:cNvPr id="88" name="Google Shape;88;p4:notes"/>
          <p:cNvSpPr>
            <a:spLocks noGrp="1" noRot="1" noChangeAspect="1"/>
          </p:cNvSpPr>
          <p:nvPr>
            <p:ph type="sldImg" idx="2"/>
          </p:nvPr>
        </p:nvSpPr>
        <p:spPr>
          <a:xfrm>
            <a:off x="104775" y="750888"/>
            <a:ext cx="6680200"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B6FB1D30-FEB2-F293-DC18-6D24FA8756B1}"/>
            </a:ext>
          </a:extLst>
        </p:cNvPr>
        <p:cNvGrpSpPr/>
        <p:nvPr/>
      </p:nvGrpSpPr>
      <p:grpSpPr>
        <a:xfrm>
          <a:off x="0" y="0"/>
          <a:ext cx="0" cy="0"/>
          <a:chOff x="0" y="0"/>
          <a:chExt cx="0" cy="0"/>
        </a:xfrm>
      </p:grpSpPr>
      <p:sp>
        <p:nvSpPr>
          <p:cNvPr id="87" name="Google Shape;87;p4:notes">
            <a:extLst>
              <a:ext uri="{FF2B5EF4-FFF2-40B4-BE49-F238E27FC236}">
                <a16:creationId xmlns:a16="http://schemas.microsoft.com/office/drawing/2014/main" id="{13DB773F-D4D4-C2FB-D483-F297E2F1AA14}"/>
              </a:ext>
            </a:extLst>
          </p:cNvPr>
          <p:cNvSpPr txBox="1">
            <a:spLocks noGrp="1"/>
          </p:cNvSpPr>
          <p:nvPr>
            <p:ph type="body" idx="1"/>
          </p:nvPr>
        </p:nvSpPr>
        <p:spPr>
          <a:xfrm>
            <a:off x="688975" y="4760397"/>
            <a:ext cx="5511800" cy="4509850"/>
          </a:xfrm>
          <a:prstGeom prst="rect">
            <a:avLst/>
          </a:prstGeom>
          <a:noFill/>
          <a:ln>
            <a:noFill/>
          </a:ln>
        </p:spPr>
        <p:txBody>
          <a:bodyPr spcFirstLastPara="1" wrap="square" lIns="96618" tIns="96618" rIns="96618" bIns="96618" anchor="t" anchorCtr="0">
            <a:noAutofit/>
          </a:bodyPr>
          <a:lstStyle/>
          <a:p>
            <a:pPr marL="0" indent="0">
              <a:buNone/>
            </a:pPr>
            <a:endParaRPr/>
          </a:p>
        </p:txBody>
      </p:sp>
      <p:sp>
        <p:nvSpPr>
          <p:cNvPr id="88" name="Google Shape;88;p4:notes">
            <a:extLst>
              <a:ext uri="{FF2B5EF4-FFF2-40B4-BE49-F238E27FC236}">
                <a16:creationId xmlns:a16="http://schemas.microsoft.com/office/drawing/2014/main" id="{DD353398-C6C8-C463-C31D-6C9456F6970B}"/>
              </a:ext>
            </a:extLst>
          </p:cNvPr>
          <p:cNvSpPr>
            <a:spLocks noGrp="1" noRot="1" noChangeAspect="1"/>
          </p:cNvSpPr>
          <p:nvPr>
            <p:ph type="sldImg" idx="2"/>
          </p:nvPr>
        </p:nvSpPr>
        <p:spPr>
          <a:xfrm>
            <a:off x="104775" y="750888"/>
            <a:ext cx="6680200"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6973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B6FB1D30-FEB2-F293-DC18-6D24FA8756B1}"/>
            </a:ext>
          </a:extLst>
        </p:cNvPr>
        <p:cNvGrpSpPr/>
        <p:nvPr/>
      </p:nvGrpSpPr>
      <p:grpSpPr>
        <a:xfrm>
          <a:off x="0" y="0"/>
          <a:ext cx="0" cy="0"/>
          <a:chOff x="0" y="0"/>
          <a:chExt cx="0" cy="0"/>
        </a:xfrm>
      </p:grpSpPr>
      <p:sp>
        <p:nvSpPr>
          <p:cNvPr id="87" name="Google Shape;87;p4:notes">
            <a:extLst>
              <a:ext uri="{FF2B5EF4-FFF2-40B4-BE49-F238E27FC236}">
                <a16:creationId xmlns:a16="http://schemas.microsoft.com/office/drawing/2014/main" id="{13DB773F-D4D4-C2FB-D483-F297E2F1AA14}"/>
              </a:ext>
            </a:extLst>
          </p:cNvPr>
          <p:cNvSpPr txBox="1">
            <a:spLocks noGrp="1"/>
          </p:cNvSpPr>
          <p:nvPr>
            <p:ph type="body" idx="1"/>
          </p:nvPr>
        </p:nvSpPr>
        <p:spPr>
          <a:xfrm>
            <a:off x="688975" y="4760397"/>
            <a:ext cx="5511800" cy="4509850"/>
          </a:xfrm>
          <a:prstGeom prst="rect">
            <a:avLst/>
          </a:prstGeom>
          <a:noFill/>
          <a:ln>
            <a:noFill/>
          </a:ln>
        </p:spPr>
        <p:txBody>
          <a:bodyPr spcFirstLastPara="1" wrap="square" lIns="96618" tIns="96618" rIns="96618" bIns="96618" anchor="t" anchorCtr="0">
            <a:noAutofit/>
          </a:bodyPr>
          <a:lstStyle/>
          <a:p>
            <a:pPr marL="0" indent="0">
              <a:buNone/>
            </a:pPr>
            <a:endParaRPr/>
          </a:p>
        </p:txBody>
      </p:sp>
      <p:sp>
        <p:nvSpPr>
          <p:cNvPr id="88" name="Google Shape;88;p4:notes">
            <a:extLst>
              <a:ext uri="{FF2B5EF4-FFF2-40B4-BE49-F238E27FC236}">
                <a16:creationId xmlns:a16="http://schemas.microsoft.com/office/drawing/2014/main" id="{DD353398-C6C8-C463-C31D-6C9456F6970B}"/>
              </a:ext>
            </a:extLst>
          </p:cNvPr>
          <p:cNvSpPr>
            <a:spLocks noGrp="1" noRot="1" noChangeAspect="1"/>
          </p:cNvSpPr>
          <p:nvPr>
            <p:ph type="sldImg" idx="2"/>
          </p:nvPr>
        </p:nvSpPr>
        <p:spPr>
          <a:xfrm>
            <a:off x="104775" y="750888"/>
            <a:ext cx="6680200"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5732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B6FB1D30-FEB2-F293-DC18-6D24FA8756B1}"/>
            </a:ext>
          </a:extLst>
        </p:cNvPr>
        <p:cNvGrpSpPr/>
        <p:nvPr/>
      </p:nvGrpSpPr>
      <p:grpSpPr>
        <a:xfrm>
          <a:off x="0" y="0"/>
          <a:ext cx="0" cy="0"/>
          <a:chOff x="0" y="0"/>
          <a:chExt cx="0" cy="0"/>
        </a:xfrm>
      </p:grpSpPr>
      <p:sp>
        <p:nvSpPr>
          <p:cNvPr id="87" name="Google Shape;87;p4:notes">
            <a:extLst>
              <a:ext uri="{FF2B5EF4-FFF2-40B4-BE49-F238E27FC236}">
                <a16:creationId xmlns:a16="http://schemas.microsoft.com/office/drawing/2014/main" id="{13DB773F-D4D4-C2FB-D483-F297E2F1AA14}"/>
              </a:ext>
            </a:extLst>
          </p:cNvPr>
          <p:cNvSpPr txBox="1">
            <a:spLocks noGrp="1"/>
          </p:cNvSpPr>
          <p:nvPr>
            <p:ph type="body" idx="1"/>
          </p:nvPr>
        </p:nvSpPr>
        <p:spPr>
          <a:xfrm>
            <a:off x="688975" y="4760397"/>
            <a:ext cx="5511800" cy="4509850"/>
          </a:xfrm>
          <a:prstGeom prst="rect">
            <a:avLst/>
          </a:prstGeom>
          <a:noFill/>
          <a:ln>
            <a:noFill/>
          </a:ln>
        </p:spPr>
        <p:txBody>
          <a:bodyPr spcFirstLastPara="1" wrap="square" lIns="96618" tIns="96618" rIns="96618" bIns="96618" anchor="t" anchorCtr="0">
            <a:noAutofit/>
          </a:bodyPr>
          <a:lstStyle/>
          <a:p>
            <a:pPr marL="0" indent="0">
              <a:buNone/>
            </a:pPr>
            <a:endParaRPr/>
          </a:p>
        </p:txBody>
      </p:sp>
      <p:sp>
        <p:nvSpPr>
          <p:cNvPr id="88" name="Google Shape;88;p4:notes">
            <a:extLst>
              <a:ext uri="{FF2B5EF4-FFF2-40B4-BE49-F238E27FC236}">
                <a16:creationId xmlns:a16="http://schemas.microsoft.com/office/drawing/2014/main" id="{DD353398-C6C8-C463-C31D-6C9456F6970B}"/>
              </a:ext>
            </a:extLst>
          </p:cNvPr>
          <p:cNvSpPr>
            <a:spLocks noGrp="1" noRot="1" noChangeAspect="1"/>
          </p:cNvSpPr>
          <p:nvPr>
            <p:ph type="sldImg" idx="2"/>
          </p:nvPr>
        </p:nvSpPr>
        <p:spPr>
          <a:xfrm>
            <a:off x="104775" y="750888"/>
            <a:ext cx="6680200"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004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B6FB1D30-FEB2-F293-DC18-6D24FA8756B1}"/>
            </a:ext>
          </a:extLst>
        </p:cNvPr>
        <p:cNvGrpSpPr/>
        <p:nvPr/>
      </p:nvGrpSpPr>
      <p:grpSpPr>
        <a:xfrm>
          <a:off x="0" y="0"/>
          <a:ext cx="0" cy="0"/>
          <a:chOff x="0" y="0"/>
          <a:chExt cx="0" cy="0"/>
        </a:xfrm>
      </p:grpSpPr>
      <p:sp>
        <p:nvSpPr>
          <p:cNvPr id="87" name="Google Shape;87;p4:notes">
            <a:extLst>
              <a:ext uri="{FF2B5EF4-FFF2-40B4-BE49-F238E27FC236}">
                <a16:creationId xmlns:a16="http://schemas.microsoft.com/office/drawing/2014/main" id="{13DB773F-D4D4-C2FB-D483-F297E2F1AA14}"/>
              </a:ext>
            </a:extLst>
          </p:cNvPr>
          <p:cNvSpPr txBox="1">
            <a:spLocks noGrp="1"/>
          </p:cNvSpPr>
          <p:nvPr>
            <p:ph type="body" idx="1"/>
          </p:nvPr>
        </p:nvSpPr>
        <p:spPr>
          <a:xfrm>
            <a:off x="688975" y="4760397"/>
            <a:ext cx="5511800" cy="4509850"/>
          </a:xfrm>
          <a:prstGeom prst="rect">
            <a:avLst/>
          </a:prstGeom>
          <a:noFill/>
          <a:ln>
            <a:noFill/>
          </a:ln>
        </p:spPr>
        <p:txBody>
          <a:bodyPr spcFirstLastPara="1" wrap="square" lIns="96618" tIns="96618" rIns="96618" bIns="96618" anchor="t" anchorCtr="0">
            <a:noAutofit/>
          </a:bodyPr>
          <a:lstStyle/>
          <a:p>
            <a:pPr marL="0" indent="0">
              <a:buNone/>
            </a:pPr>
            <a:endParaRPr/>
          </a:p>
        </p:txBody>
      </p:sp>
      <p:sp>
        <p:nvSpPr>
          <p:cNvPr id="88" name="Google Shape;88;p4:notes">
            <a:extLst>
              <a:ext uri="{FF2B5EF4-FFF2-40B4-BE49-F238E27FC236}">
                <a16:creationId xmlns:a16="http://schemas.microsoft.com/office/drawing/2014/main" id="{DD353398-C6C8-C463-C31D-6C9456F6970B}"/>
              </a:ext>
            </a:extLst>
          </p:cNvPr>
          <p:cNvSpPr>
            <a:spLocks noGrp="1" noRot="1" noChangeAspect="1"/>
          </p:cNvSpPr>
          <p:nvPr>
            <p:ph type="sldImg" idx="2"/>
          </p:nvPr>
        </p:nvSpPr>
        <p:spPr>
          <a:xfrm>
            <a:off x="104775" y="750888"/>
            <a:ext cx="6680200"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764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B6FB1D30-FEB2-F293-DC18-6D24FA8756B1}"/>
            </a:ext>
          </a:extLst>
        </p:cNvPr>
        <p:cNvGrpSpPr/>
        <p:nvPr/>
      </p:nvGrpSpPr>
      <p:grpSpPr>
        <a:xfrm>
          <a:off x="0" y="0"/>
          <a:ext cx="0" cy="0"/>
          <a:chOff x="0" y="0"/>
          <a:chExt cx="0" cy="0"/>
        </a:xfrm>
      </p:grpSpPr>
      <p:sp>
        <p:nvSpPr>
          <p:cNvPr id="87" name="Google Shape;87;p4:notes">
            <a:extLst>
              <a:ext uri="{FF2B5EF4-FFF2-40B4-BE49-F238E27FC236}">
                <a16:creationId xmlns:a16="http://schemas.microsoft.com/office/drawing/2014/main" id="{13DB773F-D4D4-C2FB-D483-F297E2F1AA14}"/>
              </a:ext>
            </a:extLst>
          </p:cNvPr>
          <p:cNvSpPr txBox="1">
            <a:spLocks noGrp="1"/>
          </p:cNvSpPr>
          <p:nvPr>
            <p:ph type="body" idx="1"/>
          </p:nvPr>
        </p:nvSpPr>
        <p:spPr>
          <a:xfrm>
            <a:off x="688975" y="4760397"/>
            <a:ext cx="5511800" cy="4509850"/>
          </a:xfrm>
          <a:prstGeom prst="rect">
            <a:avLst/>
          </a:prstGeom>
          <a:noFill/>
          <a:ln>
            <a:noFill/>
          </a:ln>
        </p:spPr>
        <p:txBody>
          <a:bodyPr spcFirstLastPara="1" wrap="square" lIns="96618" tIns="96618" rIns="96618" bIns="96618" anchor="t" anchorCtr="0">
            <a:noAutofit/>
          </a:bodyPr>
          <a:lstStyle/>
          <a:p>
            <a:pPr marL="0" indent="0">
              <a:buNone/>
            </a:pPr>
            <a:endParaRPr/>
          </a:p>
        </p:txBody>
      </p:sp>
      <p:sp>
        <p:nvSpPr>
          <p:cNvPr id="88" name="Google Shape;88;p4:notes">
            <a:extLst>
              <a:ext uri="{FF2B5EF4-FFF2-40B4-BE49-F238E27FC236}">
                <a16:creationId xmlns:a16="http://schemas.microsoft.com/office/drawing/2014/main" id="{DD353398-C6C8-C463-C31D-6C9456F6970B}"/>
              </a:ext>
            </a:extLst>
          </p:cNvPr>
          <p:cNvSpPr>
            <a:spLocks noGrp="1" noRot="1" noChangeAspect="1"/>
          </p:cNvSpPr>
          <p:nvPr>
            <p:ph type="sldImg" idx="2"/>
          </p:nvPr>
        </p:nvSpPr>
        <p:spPr>
          <a:xfrm>
            <a:off x="104775" y="750888"/>
            <a:ext cx="6680200"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7030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B6FB1D30-FEB2-F293-DC18-6D24FA8756B1}"/>
            </a:ext>
          </a:extLst>
        </p:cNvPr>
        <p:cNvGrpSpPr/>
        <p:nvPr/>
      </p:nvGrpSpPr>
      <p:grpSpPr>
        <a:xfrm>
          <a:off x="0" y="0"/>
          <a:ext cx="0" cy="0"/>
          <a:chOff x="0" y="0"/>
          <a:chExt cx="0" cy="0"/>
        </a:xfrm>
      </p:grpSpPr>
      <p:sp>
        <p:nvSpPr>
          <p:cNvPr id="87" name="Google Shape;87;p4:notes">
            <a:extLst>
              <a:ext uri="{FF2B5EF4-FFF2-40B4-BE49-F238E27FC236}">
                <a16:creationId xmlns:a16="http://schemas.microsoft.com/office/drawing/2014/main" id="{13DB773F-D4D4-C2FB-D483-F297E2F1AA14}"/>
              </a:ext>
            </a:extLst>
          </p:cNvPr>
          <p:cNvSpPr txBox="1">
            <a:spLocks noGrp="1"/>
          </p:cNvSpPr>
          <p:nvPr>
            <p:ph type="body" idx="1"/>
          </p:nvPr>
        </p:nvSpPr>
        <p:spPr>
          <a:xfrm>
            <a:off x="688975" y="4760397"/>
            <a:ext cx="5511800" cy="4509850"/>
          </a:xfrm>
          <a:prstGeom prst="rect">
            <a:avLst/>
          </a:prstGeom>
          <a:noFill/>
          <a:ln>
            <a:noFill/>
          </a:ln>
        </p:spPr>
        <p:txBody>
          <a:bodyPr spcFirstLastPara="1" wrap="square" lIns="96618" tIns="96618" rIns="96618" bIns="96618" anchor="t" anchorCtr="0">
            <a:noAutofit/>
          </a:bodyPr>
          <a:lstStyle/>
          <a:p>
            <a:pPr marL="0" indent="0">
              <a:buNone/>
            </a:pPr>
            <a:endParaRPr/>
          </a:p>
        </p:txBody>
      </p:sp>
      <p:sp>
        <p:nvSpPr>
          <p:cNvPr id="88" name="Google Shape;88;p4:notes">
            <a:extLst>
              <a:ext uri="{FF2B5EF4-FFF2-40B4-BE49-F238E27FC236}">
                <a16:creationId xmlns:a16="http://schemas.microsoft.com/office/drawing/2014/main" id="{DD353398-C6C8-C463-C31D-6C9456F6970B}"/>
              </a:ext>
            </a:extLst>
          </p:cNvPr>
          <p:cNvSpPr>
            <a:spLocks noGrp="1" noRot="1" noChangeAspect="1"/>
          </p:cNvSpPr>
          <p:nvPr>
            <p:ph type="sldImg" idx="2"/>
          </p:nvPr>
        </p:nvSpPr>
        <p:spPr>
          <a:xfrm>
            <a:off x="104775" y="750888"/>
            <a:ext cx="6680200"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7152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B6FB1D30-FEB2-F293-DC18-6D24FA8756B1}"/>
            </a:ext>
          </a:extLst>
        </p:cNvPr>
        <p:cNvGrpSpPr/>
        <p:nvPr/>
      </p:nvGrpSpPr>
      <p:grpSpPr>
        <a:xfrm>
          <a:off x="0" y="0"/>
          <a:ext cx="0" cy="0"/>
          <a:chOff x="0" y="0"/>
          <a:chExt cx="0" cy="0"/>
        </a:xfrm>
      </p:grpSpPr>
      <p:sp>
        <p:nvSpPr>
          <p:cNvPr id="87" name="Google Shape;87;p4:notes">
            <a:extLst>
              <a:ext uri="{FF2B5EF4-FFF2-40B4-BE49-F238E27FC236}">
                <a16:creationId xmlns:a16="http://schemas.microsoft.com/office/drawing/2014/main" id="{13DB773F-D4D4-C2FB-D483-F297E2F1AA14}"/>
              </a:ext>
            </a:extLst>
          </p:cNvPr>
          <p:cNvSpPr txBox="1">
            <a:spLocks noGrp="1"/>
          </p:cNvSpPr>
          <p:nvPr>
            <p:ph type="body" idx="1"/>
          </p:nvPr>
        </p:nvSpPr>
        <p:spPr>
          <a:xfrm>
            <a:off x="688975" y="4760397"/>
            <a:ext cx="5511800" cy="4509850"/>
          </a:xfrm>
          <a:prstGeom prst="rect">
            <a:avLst/>
          </a:prstGeom>
          <a:noFill/>
          <a:ln>
            <a:noFill/>
          </a:ln>
        </p:spPr>
        <p:txBody>
          <a:bodyPr spcFirstLastPara="1" wrap="square" lIns="96618" tIns="96618" rIns="96618" bIns="96618" anchor="t" anchorCtr="0">
            <a:noAutofit/>
          </a:bodyPr>
          <a:lstStyle/>
          <a:p>
            <a:pPr marL="0" indent="0">
              <a:buNone/>
            </a:pPr>
            <a:endParaRPr/>
          </a:p>
        </p:txBody>
      </p:sp>
      <p:sp>
        <p:nvSpPr>
          <p:cNvPr id="88" name="Google Shape;88;p4:notes">
            <a:extLst>
              <a:ext uri="{FF2B5EF4-FFF2-40B4-BE49-F238E27FC236}">
                <a16:creationId xmlns:a16="http://schemas.microsoft.com/office/drawing/2014/main" id="{DD353398-C6C8-C463-C31D-6C9456F6970B}"/>
              </a:ext>
            </a:extLst>
          </p:cNvPr>
          <p:cNvSpPr>
            <a:spLocks noGrp="1" noRot="1" noChangeAspect="1"/>
          </p:cNvSpPr>
          <p:nvPr>
            <p:ph type="sldImg" idx="2"/>
          </p:nvPr>
        </p:nvSpPr>
        <p:spPr>
          <a:xfrm>
            <a:off x="104775" y="750888"/>
            <a:ext cx="6680200"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5378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14" name="Google Shape;14;p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Innovation &amp; Industrial Policy | J. Chicot &amp; M. Cincera</a:t>
            </a:r>
            <a:endParaRPr lang="en-US" dirty="0"/>
          </a:p>
        </p:txBody>
      </p:sp>
      <p:sp>
        <p:nvSpPr>
          <p:cNvPr id="5" name="Date Placeholder 4"/>
          <p:cNvSpPr>
            <a:spLocks noGrp="1"/>
          </p:cNvSpPr>
          <p:nvPr>
            <p:ph type="dt" sz="half" idx="10"/>
          </p:nvPr>
        </p:nvSpPr>
        <p:spPr/>
        <p:txBody>
          <a:bodyPr/>
          <a:lstStyle/>
          <a:p>
            <a:r>
              <a:rPr lang="en-US"/>
              <a:t>Wed. 8 Feb. 2023</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12761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rgbClr val="888888"/>
              </a:buClr>
              <a:buSzPts val="2400"/>
              <a:buNone/>
              <a:defRPr sz="2400">
                <a:solidFill>
                  <a:srgbClr val="888888"/>
                </a:solidFill>
              </a:defRPr>
            </a:lvl1pPr>
            <a:lvl2pPr marL="914377" lvl="1" indent="-228594" algn="l">
              <a:lnSpc>
                <a:spcPct val="90000"/>
              </a:lnSpc>
              <a:spcBef>
                <a:spcPts val="500"/>
              </a:spcBef>
              <a:spcAft>
                <a:spcPts val="0"/>
              </a:spcAft>
              <a:buClr>
                <a:srgbClr val="888888"/>
              </a:buClr>
              <a:buSzPts val="2000"/>
              <a:buNone/>
              <a:defRPr sz="2000">
                <a:solidFill>
                  <a:srgbClr val="888888"/>
                </a:solidFill>
              </a:defRPr>
            </a:lvl2pPr>
            <a:lvl3pPr marL="1371566" lvl="2" indent="-228594" algn="l">
              <a:lnSpc>
                <a:spcPct val="90000"/>
              </a:lnSpc>
              <a:spcBef>
                <a:spcPts val="500"/>
              </a:spcBef>
              <a:spcAft>
                <a:spcPts val="0"/>
              </a:spcAft>
              <a:buClr>
                <a:srgbClr val="888888"/>
              </a:buClr>
              <a:buSzPts val="1800"/>
              <a:buNone/>
              <a:defRPr sz="1800">
                <a:solidFill>
                  <a:srgbClr val="888888"/>
                </a:solidFill>
              </a:defRPr>
            </a:lvl3pPr>
            <a:lvl4pPr marL="1828754" lvl="3" indent="-228594" algn="l">
              <a:lnSpc>
                <a:spcPct val="90000"/>
              </a:lnSpc>
              <a:spcBef>
                <a:spcPts val="500"/>
              </a:spcBef>
              <a:spcAft>
                <a:spcPts val="0"/>
              </a:spcAft>
              <a:buClr>
                <a:srgbClr val="888888"/>
              </a:buClr>
              <a:buSzPts val="1600"/>
              <a:buNone/>
              <a:defRPr sz="1600">
                <a:solidFill>
                  <a:srgbClr val="888888"/>
                </a:solidFill>
              </a:defRPr>
            </a:lvl4pPr>
            <a:lvl5pPr marL="2285943" lvl="4" indent="-228594" algn="l">
              <a:lnSpc>
                <a:spcPct val="90000"/>
              </a:lnSpc>
              <a:spcBef>
                <a:spcPts val="500"/>
              </a:spcBef>
              <a:spcAft>
                <a:spcPts val="0"/>
              </a:spcAft>
              <a:buClr>
                <a:srgbClr val="888888"/>
              </a:buClr>
              <a:buSzPts val="1600"/>
              <a:buNone/>
              <a:defRPr sz="1600">
                <a:solidFill>
                  <a:srgbClr val="888888"/>
                </a:solidFill>
              </a:defRPr>
            </a:lvl5pPr>
            <a:lvl6pPr marL="2743131" lvl="5" indent="-228594" algn="l">
              <a:lnSpc>
                <a:spcPct val="90000"/>
              </a:lnSpc>
              <a:spcBef>
                <a:spcPts val="500"/>
              </a:spcBef>
              <a:spcAft>
                <a:spcPts val="0"/>
              </a:spcAft>
              <a:buClr>
                <a:srgbClr val="888888"/>
              </a:buClr>
              <a:buSzPts val="1600"/>
              <a:buNone/>
              <a:defRPr sz="1600">
                <a:solidFill>
                  <a:srgbClr val="888888"/>
                </a:solidFill>
              </a:defRPr>
            </a:lvl6pPr>
            <a:lvl7pPr marL="3200320" lvl="6" indent="-228594" algn="l">
              <a:lnSpc>
                <a:spcPct val="90000"/>
              </a:lnSpc>
              <a:spcBef>
                <a:spcPts val="500"/>
              </a:spcBef>
              <a:spcAft>
                <a:spcPts val="0"/>
              </a:spcAft>
              <a:buClr>
                <a:srgbClr val="888888"/>
              </a:buClr>
              <a:buSzPts val="1600"/>
              <a:buNone/>
              <a:defRPr sz="1600">
                <a:solidFill>
                  <a:srgbClr val="888888"/>
                </a:solidFill>
              </a:defRPr>
            </a:lvl7pPr>
            <a:lvl8pPr marL="3657509" lvl="7" indent="-228594" algn="l">
              <a:lnSpc>
                <a:spcPct val="90000"/>
              </a:lnSpc>
              <a:spcBef>
                <a:spcPts val="500"/>
              </a:spcBef>
              <a:spcAft>
                <a:spcPts val="0"/>
              </a:spcAft>
              <a:buClr>
                <a:srgbClr val="888888"/>
              </a:buClr>
              <a:buSzPts val="1600"/>
              <a:buNone/>
              <a:defRPr sz="1600">
                <a:solidFill>
                  <a:srgbClr val="888888"/>
                </a:solidFill>
              </a:defRPr>
            </a:lvl8pPr>
            <a:lvl9pPr marL="4114697" lvl="8" indent="-228594"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dk1"/>
              </a:buClr>
              <a:buSzPts val="2400"/>
              <a:buNone/>
              <a:defRPr sz="2400" b="1"/>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39" name="Google Shape;39;p12"/>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dk1"/>
              </a:buClr>
              <a:buSzPts val="2400"/>
              <a:buNone/>
              <a:defRPr sz="2400" b="1"/>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41" name="Google Shape;41;p12"/>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189" lvl="0" indent="-431789" algn="l">
              <a:lnSpc>
                <a:spcPct val="90000"/>
              </a:lnSpc>
              <a:spcBef>
                <a:spcPts val="1000"/>
              </a:spcBef>
              <a:spcAft>
                <a:spcPts val="0"/>
              </a:spcAft>
              <a:buClr>
                <a:schemeClr val="dk1"/>
              </a:buClr>
              <a:buSzPts val="3200"/>
              <a:buChar char="•"/>
              <a:defRPr sz="3200"/>
            </a:lvl1pPr>
            <a:lvl2pPr marL="914377" lvl="1" indent="-406390" algn="l">
              <a:lnSpc>
                <a:spcPct val="90000"/>
              </a:lnSpc>
              <a:spcBef>
                <a:spcPts val="500"/>
              </a:spcBef>
              <a:spcAft>
                <a:spcPts val="0"/>
              </a:spcAft>
              <a:buClr>
                <a:schemeClr val="dk1"/>
              </a:buClr>
              <a:buSzPts val="2800"/>
              <a:buChar char="•"/>
              <a:defRPr sz="2800"/>
            </a:lvl2pPr>
            <a:lvl3pPr marL="1371566" lvl="2" indent="-380990" algn="l">
              <a:lnSpc>
                <a:spcPct val="90000"/>
              </a:lnSpc>
              <a:spcBef>
                <a:spcPts val="500"/>
              </a:spcBef>
              <a:spcAft>
                <a:spcPts val="0"/>
              </a:spcAft>
              <a:buClr>
                <a:schemeClr val="dk1"/>
              </a:buClr>
              <a:buSzPts val="2400"/>
              <a:buChar char="•"/>
              <a:defRPr sz="2400"/>
            </a:lvl3pPr>
            <a:lvl4pPr marL="1828754" lvl="3" indent="-355591" algn="l">
              <a:lnSpc>
                <a:spcPct val="90000"/>
              </a:lnSpc>
              <a:spcBef>
                <a:spcPts val="500"/>
              </a:spcBef>
              <a:spcAft>
                <a:spcPts val="0"/>
              </a:spcAft>
              <a:buClr>
                <a:schemeClr val="dk1"/>
              </a:buClr>
              <a:buSzPts val="2000"/>
              <a:buChar char="•"/>
              <a:defRPr sz="2000"/>
            </a:lvl4pPr>
            <a:lvl5pPr marL="2285943" lvl="4" indent="-355591" algn="l">
              <a:lnSpc>
                <a:spcPct val="90000"/>
              </a:lnSpc>
              <a:spcBef>
                <a:spcPts val="500"/>
              </a:spcBef>
              <a:spcAft>
                <a:spcPts val="0"/>
              </a:spcAft>
              <a:buClr>
                <a:schemeClr val="dk1"/>
              </a:buClr>
              <a:buSzPts val="2000"/>
              <a:buChar char="•"/>
              <a:defRPr sz="2000"/>
            </a:lvl5pPr>
            <a:lvl6pPr marL="2743131" lvl="5" indent="-355591" algn="l">
              <a:lnSpc>
                <a:spcPct val="90000"/>
              </a:lnSpc>
              <a:spcBef>
                <a:spcPts val="500"/>
              </a:spcBef>
              <a:spcAft>
                <a:spcPts val="0"/>
              </a:spcAft>
              <a:buClr>
                <a:schemeClr val="dk1"/>
              </a:buClr>
              <a:buSzPts val="2000"/>
              <a:buChar char="•"/>
              <a:defRPr sz="2000"/>
            </a:lvl6pPr>
            <a:lvl7pPr marL="3200320" lvl="6" indent="-355591" algn="l">
              <a:lnSpc>
                <a:spcPct val="90000"/>
              </a:lnSpc>
              <a:spcBef>
                <a:spcPts val="500"/>
              </a:spcBef>
              <a:spcAft>
                <a:spcPts val="0"/>
              </a:spcAft>
              <a:buClr>
                <a:schemeClr val="dk1"/>
              </a:buClr>
              <a:buSzPts val="2000"/>
              <a:buChar char="•"/>
              <a:defRPr sz="2000"/>
            </a:lvl7pPr>
            <a:lvl8pPr marL="3657509" lvl="7" indent="-355591" algn="l">
              <a:lnSpc>
                <a:spcPct val="90000"/>
              </a:lnSpc>
              <a:spcBef>
                <a:spcPts val="500"/>
              </a:spcBef>
              <a:spcAft>
                <a:spcPts val="0"/>
              </a:spcAft>
              <a:buClr>
                <a:schemeClr val="dk1"/>
              </a:buClr>
              <a:buSzPts val="2000"/>
              <a:buChar char="•"/>
              <a:defRPr sz="2000"/>
            </a:lvl8pPr>
            <a:lvl9pPr marL="4114697" lvl="8" indent="-355591"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chemeClr val="dk1"/>
              </a:buClr>
              <a:buSzPts val="1600"/>
              <a:buNone/>
              <a:defRPr sz="1600"/>
            </a:lvl1pPr>
            <a:lvl2pPr marL="914377" lvl="1" indent="-228594" algn="l">
              <a:lnSpc>
                <a:spcPct val="90000"/>
              </a:lnSpc>
              <a:spcBef>
                <a:spcPts val="500"/>
              </a:spcBef>
              <a:spcAft>
                <a:spcPts val="0"/>
              </a:spcAft>
              <a:buClr>
                <a:schemeClr val="dk1"/>
              </a:buClr>
              <a:buSzPts val="1400"/>
              <a:buNone/>
              <a:defRPr sz="1400"/>
            </a:lvl2pPr>
            <a:lvl3pPr marL="1371566" lvl="2" indent="-228594" algn="l">
              <a:lnSpc>
                <a:spcPct val="90000"/>
              </a:lnSpc>
              <a:spcBef>
                <a:spcPts val="500"/>
              </a:spcBef>
              <a:spcAft>
                <a:spcPts val="0"/>
              </a:spcAft>
              <a:buClr>
                <a:schemeClr val="dk1"/>
              </a:buClr>
              <a:buSzPts val="1200"/>
              <a:buNone/>
              <a:defRPr sz="1200"/>
            </a:lvl3pPr>
            <a:lvl4pPr marL="1828754" lvl="3" indent="-228594" algn="l">
              <a:lnSpc>
                <a:spcPct val="90000"/>
              </a:lnSpc>
              <a:spcBef>
                <a:spcPts val="500"/>
              </a:spcBef>
              <a:spcAft>
                <a:spcPts val="0"/>
              </a:spcAft>
              <a:buClr>
                <a:schemeClr val="dk1"/>
              </a:buClr>
              <a:buSzPts val="1000"/>
              <a:buNone/>
              <a:defRPr sz="1000"/>
            </a:lvl4pPr>
            <a:lvl5pPr marL="2285943" lvl="4" indent="-228594" algn="l">
              <a:lnSpc>
                <a:spcPct val="90000"/>
              </a:lnSpc>
              <a:spcBef>
                <a:spcPts val="500"/>
              </a:spcBef>
              <a:spcAft>
                <a:spcPts val="0"/>
              </a:spcAft>
              <a:buClr>
                <a:schemeClr val="dk1"/>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7"/>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chemeClr val="dk1"/>
              </a:buClr>
              <a:buSzPts val="1600"/>
              <a:buNone/>
              <a:defRPr sz="1600"/>
            </a:lvl1pPr>
            <a:lvl2pPr marL="914377" lvl="1" indent="-228594" algn="l">
              <a:lnSpc>
                <a:spcPct val="90000"/>
              </a:lnSpc>
              <a:spcBef>
                <a:spcPts val="500"/>
              </a:spcBef>
              <a:spcAft>
                <a:spcPts val="0"/>
              </a:spcAft>
              <a:buClr>
                <a:schemeClr val="dk1"/>
              </a:buClr>
              <a:buSzPts val="1400"/>
              <a:buNone/>
              <a:defRPr sz="1400"/>
            </a:lvl2pPr>
            <a:lvl3pPr marL="1371566" lvl="2" indent="-228594" algn="l">
              <a:lnSpc>
                <a:spcPct val="90000"/>
              </a:lnSpc>
              <a:spcBef>
                <a:spcPts val="500"/>
              </a:spcBef>
              <a:spcAft>
                <a:spcPts val="0"/>
              </a:spcAft>
              <a:buClr>
                <a:schemeClr val="dk1"/>
              </a:buClr>
              <a:buSzPts val="1200"/>
              <a:buNone/>
              <a:defRPr sz="1200"/>
            </a:lvl3pPr>
            <a:lvl4pPr marL="1828754" lvl="3" indent="-228594" algn="l">
              <a:lnSpc>
                <a:spcPct val="90000"/>
              </a:lnSpc>
              <a:spcBef>
                <a:spcPts val="500"/>
              </a:spcBef>
              <a:spcAft>
                <a:spcPts val="0"/>
              </a:spcAft>
              <a:buClr>
                <a:schemeClr val="dk1"/>
              </a:buClr>
              <a:buSzPts val="1000"/>
              <a:buNone/>
              <a:defRPr sz="1000"/>
            </a:lvl4pPr>
            <a:lvl5pPr marL="2285943" lvl="4" indent="-228594" algn="l">
              <a:lnSpc>
                <a:spcPct val="90000"/>
              </a:lnSpc>
              <a:spcBef>
                <a:spcPts val="500"/>
              </a:spcBef>
              <a:spcAft>
                <a:spcPts val="0"/>
              </a:spcAft>
              <a:buClr>
                <a:schemeClr val="dk1"/>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hyperlink" Target="mailto:Michele.Cincera@ulb.be" TargetMode="External"/><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belspo.be/belspo/organisation/publ/pub_ostc/BRISTI/FWB_rapport_2021_en.pdf"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4.png"/><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hyperlink" Target="https://www.sdgs.be/en/policy-making-belgium#the%20improvement" TargetMode="External"/><Relationship Id="rId3" Type="http://schemas.openxmlformats.org/officeDocument/2006/relationships/image" Target="../media/image8.png"/><Relationship Id="rId7" Type="http://schemas.openxmlformats.org/officeDocument/2006/relationships/hyperlink" Target="https://www.sdgs.be/en/policy-making-belgium#the%20implementa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sdgs.be/en/policy-making-belgium#Updating%20and%20integration" TargetMode="External"/><Relationship Id="rId5" Type="http://schemas.openxmlformats.org/officeDocument/2006/relationships/hyperlink" Target="https://www.sdgs.be/en/policy-making-belgium#Make%20SDGs%20known%20to%20civil%20society" TargetMode="External"/><Relationship Id="rId4" Type="http://schemas.openxmlformats.org/officeDocument/2006/relationships/hyperlink" Target="http://fido.belgium.be/nl" TargetMode="External"/><Relationship Id="rId9" Type="http://schemas.openxmlformats.org/officeDocument/2006/relationships/hyperlink" Target="https://www.sdgs.be/en/policy-making-belgium#Establish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pn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Michele.Cincera@ulb.be" TargetMode="Externa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jp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hyperlink" Target="http://internationalyouthportal.blogspot.com/2017/02/international-youth-forum-on-human.html" TargetMode="External"/><Relationship Id="rId4" Type="http://schemas.openxmlformats.org/officeDocument/2006/relationships/diagramData" Target="../diagrams/data2.xml"/><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 name="ZoneTexte 7">
            <a:extLst>
              <a:ext uri="{FF2B5EF4-FFF2-40B4-BE49-F238E27FC236}">
                <a16:creationId xmlns:a16="http://schemas.microsoft.com/office/drawing/2014/main" id="{F36DB664-5D33-F963-58F6-FBF8C9495217}"/>
              </a:ext>
            </a:extLst>
          </p:cNvPr>
          <p:cNvSpPr txBox="1"/>
          <p:nvPr/>
        </p:nvSpPr>
        <p:spPr>
          <a:xfrm>
            <a:off x="106050" y="330740"/>
            <a:ext cx="5078691" cy="1354217"/>
          </a:xfrm>
          <a:prstGeom prst="rect">
            <a:avLst/>
          </a:prstGeom>
          <a:solidFill>
            <a:schemeClr val="accent1"/>
          </a:solidFill>
        </p:spPr>
        <p:txBody>
          <a:bodyPr wrap="square" rtlCol="0">
            <a:spAutoFit/>
          </a:bodyPr>
          <a:lstStyle/>
          <a:p>
            <a:r>
              <a:rPr lang="fr-BE" dirty="0"/>
              <a:t>		</a:t>
            </a:r>
          </a:p>
          <a:p>
            <a:pPr defTabSz="671513"/>
            <a:r>
              <a:rPr lang="fr-BE" sz="2000" dirty="0">
                <a:solidFill>
                  <a:schemeClr val="bg1"/>
                </a:solidFill>
              </a:rPr>
              <a:t>		</a:t>
            </a:r>
            <a:r>
              <a:rPr lang="fr-BE" sz="2000" dirty="0" err="1">
                <a:solidFill>
                  <a:schemeClr val="bg1"/>
                </a:solidFill>
              </a:rPr>
              <a:t>Belgian</a:t>
            </a:r>
            <a:r>
              <a:rPr lang="fr-BE" sz="2000" dirty="0">
                <a:solidFill>
                  <a:schemeClr val="bg1"/>
                </a:solidFill>
              </a:rPr>
              <a:t> </a:t>
            </a:r>
            <a:r>
              <a:rPr lang="fr-BE" sz="2000" dirty="0" err="1">
                <a:solidFill>
                  <a:schemeClr val="bg1"/>
                </a:solidFill>
              </a:rPr>
              <a:t>presidency</a:t>
            </a:r>
            <a:br>
              <a:rPr lang="fr-BE" sz="2000" dirty="0">
                <a:solidFill>
                  <a:schemeClr val="bg1"/>
                </a:solidFill>
              </a:rPr>
            </a:br>
            <a:r>
              <a:rPr lang="fr-BE" sz="2000" dirty="0">
                <a:solidFill>
                  <a:schemeClr val="bg1"/>
                </a:solidFill>
              </a:rPr>
              <a:t>		Council of the </a:t>
            </a:r>
            <a:r>
              <a:rPr lang="fr-BE" sz="2000" dirty="0" err="1">
                <a:solidFill>
                  <a:schemeClr val="bg1"/>
                </a:solidFill>
              </a:rPr>
              <a:t>European</a:t>
            </a:r>
            <a:r>
              <a:rPr lang="fr-BE" sz="2000" dirty="0">
                <a:solidFill>
                  <a:schemeClr val="bg1"/>
                </a:solidFill>
              </a:rPr>
              <a:t> Union</a:t>
            </a:r>
          </a:p>
          <a:p>
            <a:pPr defTabSz="671513"/>
            <a:endParaRPr lang="fr-BE" dirty="0"/>
          </a:p>
          <a:p>
            <a:endParaRPr lang="fr-BE" dirty="0"/>
          </a:p>
        </p:txBody>
      </p:sp>
      <p:pic>
        <p:nvPicPr>
          <p:cNvPr id="85" name="Google Shape;85;p2"/>
          <p:cNvPicPr preferRelativeResize="0"/>
          <p:nvPr/>
        </p:nvPicPr>
        <p:blipFill rotWithShape="1">
          <a:blip r:embed="rId3">
            <a:alphaModFix/>
          </a:blip>
          <a:srcRect/>
          <a:stretch/>
        </p:blipFill>
        <p:spPr>
          <a:xfrm>
            <a:off x="5334000" y="0"/>
            <a:ext cx="6858000" cy="6858000"/>
          </a:xfrm>
          <a:prstGeom prst="rect">
            <a:avLst/>
          </a:prstGeom>
          <a:noFill/>
          <a:ln>
            <a:noFill/>
          </a:ln>
        </p:spPr>
      </p:pic>
      <p:sp>
        <p:nvSpPr>
          <p:cNvPr id="3" name="ZoneTexte 2">
            <a:extLst>
              <a:ext uri="{FF2B5EF4-FFF2-40B4-BE49-F238E27FC236}">
                <a16:creationId xmlns:a16="http://schemas.microsoft.com/office/drawing/2014/main" id="{C8B527EF-EC72-7DD4-06F2-984CCF55B0EC}"/>
              </a:ext>
            </a:extLst>
          </p:cNvPr>
          <p:cNvSpPr txBox="1"/>
          <p:nvPr/>
        </p:nvSpPr>
        <p:spPr>
          <a:xfrm>
            <a:off x="334111" y="4015095"/>
            <a:ext cx="4542818" cy="605935"/>
          </a:xfrm>
          <a:prstGeom prst="rect">
            <a:avLst/>
          </a:prstGeom>
          <a:noFill/>
        </p:spPr>
        <p:txBody>
          <a:bodyPr wrap="square">
            <a:spAutoFit/>
          </a:bodyPr>
          <a:lstStyle/>
          <a:p>
            <a:pPr algn="ctr">
              <a:lnSpc>
                <a:spcPct val="107000"/>
              </a:lnSpc>
              <a:spcAft>
                <a:spcPts val="800"/>
              </a:spcAft>
            </a:pPr>
            <a:r>
              <a:rPr lang="en-US" sz="1600" b="1" kern="100" dirty="0">
                <a:solidFill>
                  <a:srgbClr val="67686A"/>
                </a:solidFill>
                <a:latin typeface="Arial" panose="020B0604020202020204" pitchFamily="34" charset="0"/>
                <a:ea typeface="Calibri" panose="020F0502020204030204" pitchFamily="34" charset="0"/>
                <a:cs typeface="Times New Roman" panose="02020603050405020304" pitchFamily="18" charset="0"/>
              </a:rPr>
              <a:t>Innovation and sustainability: </a:t>
            </a:r>
            <a:br>
              <a:rPr lang="en-US" sz="1600" b="1" kern="100" dirty="0">
                <a:solidFill>
                  <a:srgbClr val="67686A"/>
                </a:solidFill>
                <a:latin typeface="Arial" panose="020B0604020202020204" pitchFamily="34" charset="0"/>
                <a:ea typeface="Calibri" panose="020F0502020204030204" pitchFamily="34" charset="0"/>
                <a:cs typeface="Times New Roman" panose="02020603050405020304" pitchFamily="18" charset="0"/>
              </a:rPr>
            </a:br>
            <a:r>
              <a:rPr lang="en-US" sz="1600" b="1" kern="100" dirty="0">
                <a:solidFill>
                  <a:srgbClr val="67686A"/>
                </a:solidFill>
                <a:latin typeface="Arial" panose="020B0604020202020204" pitchFamily="34" charset="0"/>
                <a:ea typeface="Calibri" panose="020F0502020204030204" pitchFamily="34" charset="0"/>
                <a:cs typeface="Times New Roman" panose="02020603050405020304" pitchFamily="18" charset="0"/>
              </a:rPr>
              <a:t>Rethinking economic policies for the future</a:t>
            </a:r>
            <a:endParaRPr lang="fr-BE" sz="16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3AAC2D42-6187-791D-55DC-110B7888F9CB}"/>
              </a:ext>
            </a:extLst>
          </p:cNvPr>
          <p:cNvSpPr txBox="1"/>
          <p:nvPr/>
        </p:nvSpPr>
        <p:spPr>
          <a:xfrm>
            <a:off x="106050" y="4731293"/>
            <a:ext cx="5078691" cy="978858"/>
          </a:xfrm>
          <a:prstGeom prst="rect">
            <a:avLst/>
          </a:prstGeom>
          <a:noFill/>
        </p:spPr>
        <p:txBody>
          <a:bodyPr wrap="square">
            <a:spAutoFit/>
          </a:bodyPr>
          <a:lstStyle/>
          <a:p>
            <a:pPr algn="ctr">
              <a:lnSpc>
                <a:spcPct val="107000"/>
              </a:lnSpc>
              <a:spcAft>
                <a:spcPts val="800"/>
              </a:spcAft>
            </a:pPr>
            <a:r>
              <a:rPr lang="en-GB" b="1" kern="100" dirty="0">
                <a:solidFill>
                  <a:srgbClr val="67686A"/>
                </a:solidFill>
                <a:latin typeface="Arial" panose="020B0604020202020204" pitchFamily="34" charset="0"/>
                <a:ea typeface="Calibri" panose="020F0502020204030204" pitchFamily="34" charset="0"/>
                <a:cs typeface="Times New Roman" panose="02020603050405020304" pitchFamily="18" charset="0"/>
                <a:hlinkClick r:id="rId4"/>
              </a:rPr>
              <a:t>Michele.Cincera@ulb.be</a:t>
            </a:r>
            <a:endParaRPr lang="en-GB" b="1" kern="100" dirty="0">
              <a:solidFill>
                <a:srgbClr val="67686A"/>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b="1" kern="100" dirty="0">
              <a:solidFill>
                <a:srgbClr val="67686A"/>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BE"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TIMES">
            <a:extLst>
              <a:ext uri="{FF2B5EF4-FFF2-40B4-BE49-F238E27FC236}">
                <a16:creationId xmlns:a16="http://schemas.microsoft.com/office/drawing/2014/main" id="{2ED1B2E1-D756-7666-C55D-FFC0970564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1755" y="5287698"/>
            <a:ext cx="630079" cy="48434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logo-Solvay Brussels School of Economics and Management">
            <a:extLst>
              <a:ext uri="{FF2B5EF4-FFF2-40B4-BE49-F238E27FC236}">
                <a16:creationId xmlns:a16="http://schemas.microsoft.com/office/drawing/2014/main" id="{E904414E-F571-7462-C261-E2ADC247DB3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6" name="AutoShape 6" descr="logo-Solvay Brussels School of Economics and Management">
            <a:extLst>
              <a:ext uri="{FF2B5EF4-FFF2-40B4-BE49-F238E27FC236}">
                <a16:creationId xmlns:a16="http://schemas.microsoft.com/office/drawing/2014/main" id="{A501719A-A1D1-ABE7-B036-6AF1A84F25E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7" name="AutoShape 8" descr="logo-Solvay Brussels School of Economics and Management">
            <a:extLst>
              <a:ext uri="{FF2B5EF4-FFF2-40B4-BE49-F238E27FC236}">
                <a16:creationId xmlns:a16="http://schemas.microsoft.com/office/drawing/2014/main" id="{77BF3E79-74F7-10A8-AE93-7FF05E7DC348}"/>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1036" name="Picture 12">
            <a:extLst>
              <a:ext uri="{FF2B5EF4-FFF2-40B4-BE49-F238E27FC236}">
                <a16:creationId xmlns:a16="http://schemas.microsoft.com/office/drawing/2014/main" id="{B7F07C30-A51A-E32A-6124-C9D942731C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8824" y="5322086"/>
            <a:ext cx="2110476" cy="421587"/>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20" descr="logo-ULB">
            <a:extLst>
              <a:ext uri="{FF2B5EF4-FFF2-40B4-BE49-F238E27FC236}">
                <a16:creationId xmlns:a16="http://schemas.microsoft.com/office/drawing/2014/main" id="{D6273234-1623-6CBD-9B62-6421586AE9ED}"/>
              </a:ext>
            </a:extLst>
          </p:cNvPr>
          <p:cNvSpPr>
            <a:spLocks noChangeAspect="1" noChangeArrowheads="1"/>
          </p:cNvSpPr>
          <p:nvPr/>
        </p:nvSpPr>
        <p:spPr bwMode="auto">
          <a:xfrm>
            <a:off x="5184741" y="2753032"/>
            <a:ext cx="1520859" cy="12855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0" name="AutoShape 22">
            <a:extLst>
              <a:ext uri="{FF2B5EF4-FFF2-40B4-BE49-F238E27FC236}">
                <a16:creationId xmlns:a16="http://schemas.microsoft.com/office/drawing/2014/main" id="{13E611C1-7DC7-5E0B-D7B2-366C30B2817D}"/>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12" name="Image 11" descr="Une image contenant texte, Police, capture d’écran, blanc&#10;&#10;Description générée automatiquement">
            <a:extLst>
              <a:ext uri="{FF2B5EF4-FFF2-40B4-BE49-F238E27FC236}">
                <a16:creationId xmlns:a16="http://schemas.microsoft.com/office/drawing/2014/main" id="{AE607985-79AC-1D4F-D406-99C8BA1421D1}"/>
              </a:ext>
            </a:extLst>
          </p:cNvPr>
          <p:cNvPicPr>
            <a:picLocks noChangeAspect="1"/>
          </p:cNvPicPr>
          <p:nvPr/>
        </p:nvPicPr>
        <p:blipFill>
          <a:blip r:embed="rId7"/>
          <a:stretch>
            <a:fillRect/>
          </a:stretch>
        </p:blipFill>
        <p:spPr>
          <a:xfrm>
            <a:off x="1229000" y="5959466"/>
            <a:ext cx="2992831" cy="452628"/>
          </a:xfrm>
          <a:prstGeom prst="rect">
            <a:avLst/>
          </a:prstGeom>
        </p:spPr>
      </p:pic>
      <p:pic>
        <p:nvPicPr>
          <p:cNvPr id="2" name="Picture 2">
            <a:extLst>
              <a:ext uri="{FF2B5EF4-FFF2-40B4-BE49-F238E27FC236}">
                <a16:creationId xmlns:a16="http://schemas.microsoft.com/office/drawing/2014/main" id="{0E76F333-7793-3482-D63D-FE8FC49DB4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679" y="401036"/>
            <a:ext cx="1181265" cy="1290818"/>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841B1F39-094A-1E06-B247-2A046F04AB9B}"/>
              </a:ext>
            </a:extLst>
          </p:cNvPr>
          <p:cNvSpPr txBox="1"/>
          <p:nvPr/>
        </p:nvSpPr>
        <p:spPr>
          <a:xfrm>
            <a:off x="743642" y="1895247"/>
            <a:ext cx="3760859" cy="307777"/>
          </a:xfrm>
          <a:prstGeom prst="rect">
            <a:avLst/>
          </a:prstGeom>
          <a:noFill/>
        </p:spPr>
        <p:txBody>
          <a:bodyPr wrap="square" rtlCol="0">
            <a:spAutoFit/>
          </a:bodyPr>
          <a:lstStyle/>
          <a:p>
            <a:r>
              <a:rPr lang="fr-BE" b="1" dirty="0">
                <a:solidFill>
                  <a:schemeClr val="accent5">
                    <a:lumMod val="50000"/>
                  </a:schemeClr>
                </a:solidFill>
              </a:rPr>
              <a:t>MERI-BELSPO </a:t>
            </a:r>
            <a:r>
              <a:rPr lang="fr-BE" b="1" dirty="0" err="1">
                <a:solidFill>
                  <a:schemeClr val="accent5">
                    <a:lumMod val="50000"/>
                  </a:schemeClr>
                </a:solidFill>
              </a:rPr>
              <a:t>Conference</a:t>
            </a:r>
            <a:r>
              <a:rPr lang="fr-BE" b="1" dirty="0">
                <a:solidFill>
                  <a:schemeClr val="accent5">
                    <a:lumMod val="50000"/>
                  </a:schemeClr>
                </a:solidFill>
              </a:rPr>
              <a:t> – 25 April 2024</a:t>
            </a:r>
          </a:p>
        </p:txBody>
      </p:sp>
      <p:pic>
        <p:nvPicPr>
          <p:cNvPr id="1028" name="Picture 4" descr="Aperçu de l’image">
            <a:extLst>
              <a:ext uri="{FF2B5EF4-FFF2-40B4-BE49-F238E27FC236}">
                <a16:creationId xmlns:a16="http://schemas.microsoft.com/office/drawing/2014/main" id="{7A79592C-AF1D-5531-382D-6DA2629AA3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569" y="2365202"/>
            <a:ext cx="1314450" cy="12620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P Politique scientifique — Wikipédia">
            <a:extLst>
              <a:ext uri="{FF2B5EF4-FFF2-40B4-BE49-F238E27FC236}">
                <a16:creationId xmlns:a16="http://schemas.microsoft.com/office/drawing/2014/main" id="{AAB02AFE-53A6-DE35-D9A8-EEED7884F7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76391" y="2371277"/>
            <a:ext cx="2286000" cy="1280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2FF7F-85BE-67AF-77DE-95915929744B}"/>
              </a:ext>
            </a:extLst>
          </p:cNvPr>
          <p:cNvSpPr>
            <a:spLocks noGrp="1"/>
          </p:cNvSpPr>
          <p:nvPr>
            <p:ph type="title"/>
          </p:nvPr>
        </p:nvSpPr>
        <p:spPr/>
        <p:txBody>
          <a:bodyPr/>
          <a:lstStyle/>
          <a:p>
            <a:r>
              <a:rPr lang="en-GB" dirty="0"/>
              <a:t>Innovation Output Indicator, 2011 and 2020</a:t>
            </a:r>
            <a:endParaRPr lang="fr-FR" dirty="0"/>
          </a:p>
        </p:txBody>
      </p:sp>
      <p:sp>
        <p:nvSpPr>
          <p:cNvPr id="6" name="Slide Number Placeholder 5">
            <a:extLst>
              <a:ext uri="{FF2B5EF4-FFF2-40B4-BE49-F238E27FC236}">
                <a16:creationId xmlns:a16="http://schemas.microsoft.com/office/drawing/2014/main" id="{A9F49B9F-9553-F678-9342-70C68F9E2DD0}"/>
              </a:ext>
            </a:extLst>
          </p:cNvPr>
          <p:cNvSpPr>
            <a:spLocks noGrp="1"/>
          </p:cNvSpPr>
          <p:nvPr>
            <p:ph type="sldNum" sz="quarter" idx="12"/>
          </p:nvPr>
        </p:nvSpPr>
        <p:spPr/>
        <p:txBody>
          <a:bodyPr/>
          <a:lstStyle/>
          <a:p>
            <a:fld id="{E31375A4-56A4-47D6-9801-1991572033F7}" type="slidenum">
              <a:rPr lang="en-US" smtClean="0"/>
              <a:pPr/>
              <a:t>10</a:t>
            </a:fld>
            <a:endParaRPr lang="en-US"/>
          </a:p>
        </p:txBody>
      </p:sp>
      <p:graphicFrame>
        <p:nvGraphicFramePr>
          <p:cNvPr id="7" name="Content Placeholder 6">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1295400" y="1981200"/>
          <a:ext cx="96012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F8279AE1-8C32-0088-BEF8-EF65351EB75E}"/>
              </a:ext>
            </a:extLst>
          </p:cNvPr>
          <p:cNvSpPr txBox="1"/>
          <p:nvPr/>
        </p:nvSpPr>
        <p:spPr>
          <a:xfrm>
            <a:off x="9286613" y="5679347"/>
            <a:ext cx="1609987" cy="261610"/>
          </a:xfrm>
          <a:prstGeom prst="rect">
            <a:avLst/>
          </a:prstGeom>
          <a:noFill/>
        </p:spPr>
        <p:txBody>
          <a:bodyPr wrap="square" rtlCol="0">
            <a:spAutoFit/>
          </a:bodyPr>
          <a:lstStyle/>
          <a:p>
            <a:pPr algn="r"/>
            <a:r>
              <a:rPr lang="en-BE" sz="1050" dirty="0"/>
              <a:t>Source: EC 2022</a:t>
            </a:r>
            <a:endParaRPr lang="fr-FR" sz="1050" dirty="0"/>
          </a:p>
        </p:txBody>
      </p:sp>
      <p:sp>
        <p:nvSpPr>
          <p:cNvPr id="9" name="TextBox 8">
            <a:extLst>
              <a:ext uri="{FF2B5EF4-FFF2-40B4-BE49-F238E27FC236}">
                <a16:creationId xmlns:a16="http://schemas.microsoft.com/office/drawing/2014/main" id="{F1860D6B-CA99-633C-046E-07B9C3F88354}"/>
              </a:ext>
            </a:extLst>
          </p:cNvPr>
          <p:cNvSpPr txBox="1"/>
          <p:nvPr/>
        </p:nvSpPr>
        <p:spPr>
          <a:xfrm>
            <a:off x="1295400" y="5679347"/>
            <a:ext cx="6972300" cy="415498"/>
          </a:xfrm>
          <a:prstGeom prst="rect">
            <a:avLst/>
          </a:prstGeom>
          <a:noFill/>
        </p:spPr>
        <p:txBody>
          <a:bodyPr wrap="square" rtlCol="0">
            <a:spAutoFit/>
          </a:bodyPr>
          <a:lstStyle/>
          <a:p>
            <a:r>
              <a:rPr lang="en-BE" sz="1050" dirty="0"/>
              <a:t>Note: The Innovation Output Indicator </a:t>
            </a:r>
            <a:r>
              <a:rPr lang="en-GB" sz="1050" dirty="0"/>
              <a:t>aggregates four components: patents, employment</a:t>
            </a:r>
            <a:r>
              <a:rPr lang="en-BE" sz="1050" dirty="0"/>
              <a:t> </a:t>
            </a:r>
            <a:r>
              <a:rPr lang="en-GB" sz="1050" dirty="0"/>
              <a:t>in knowledge-intensive</a:t>
            </a:r>
            <a:r>
              <a:rPr lang="en-BE" sz="1050" dirty="0"/>
              <a:t> </a:t>
            </a:r>
            <a:r>
              <a:rPr lang="en-GB" sz="1050" dirty="0"/>
              <a:t>activities, trade</a:t>
            </a:r>
            <a:r>
              <a:rPr lang="en-BE" sz="1050" dirty="0"/>
              <a:t> </a:t>
            </a:r>
            <a:r>
              <a:rPr lang="en-GB" sz="1050" dirty="0"/>
              <a:t>in knowledge-based goods and services, and</a:t>
            </a:r>
            <a:r>
              <a:rPr lang="en-BE" sz="1050" dirty="0"/>
              <a:t> </a:t>
            </a:r>
            <a:r>
              <a:rPr lang="en-GB" sz="1050" dirty="0"/>
              <a:t>innovativeness of high-growth enterprises.</a:t>
            </a:r>
            <a:endParaRPr lang="fr-FR" sz="1050" dirty="0"/>
          </a:p>
        </p:txBody>
      </p:sp>
    </p:spTree>
    <p:extLst>
      <p:ext uri="{BB962C8B-B14F-4D97-AF65-F5344CB8AC3E}">
        <p14:creationId xmlns:p14="http://schemas.microsoft.com/office/powerpoint/2010/main" val="330689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E84A9-D18B-5514-416D-ED38B26BF2CE}"/>
              </a:ext>
            </a:extLst>
          </p:cNvPr>
          <p:cNvSpPr>
            <a:spLocks noGrp="1"/>
          </p:cNvSpPr>
          <p:nvPr>
            <p:ph type="title"/>
          </p:nvPr>
        </p:nvSpPr>
        <p:spPr/>
        <p:txBody>
          <a:bodyPr/>
          <a:lstStyle/>
          <a:p>
            <a:r>
              <a:rPr lang="en-GB" dirty="0"/>
              <a:t>Knowledge valorisation approach, latest available year</a:t>
            </a:r>
            <a:endParaRPr lang="fr-FR" dirty="0"/>
          </a:p>
        </p:txBody>
      </p:sp>
      <p:sp>
        <p:nvSpPr>
          <p:cNvPr id="6" name="Slide Number Placeholder 5">
            <a:extLst>
              <a:ext uri="{FF2B5EF4-FFF2-40B4-BE49-F238E27FC236}">
                <a16:creationId xmlns:a16="http://schemas.microsoft.com/office/drawing/2014/main" id="{7250F30B-4C3C-6D8E-83E2-4EA7BE9D77E3}"/>
              </a:ext>
            </a:extLst>
          </p:cNvPr>
          <p:cNvSpPr>
            <a:spLocks noGrp="1"/>
          </p:cNvSpPr>
          <p:nvPr>
            <p:ph type="sldNum" sz="quarter" idx="12"/>
          </p:nvPr>
        </p:nvSpPr>
        <p:spPr/>
        <p:txBody>
          <a:bodyPr/>
          <a:lstStyle/>
          <a:p>
            <a:fld id="{E31375A4-56A4-47D6-9801-1991572033F7}" type="slidenum">
              <a:rPr lang="en-US" smtClean="0"/>
              <a:pPr/>
              <a:t>11</a:t>
            </a:fld>
            <a:endParaRPr lang="en-US"/>
          </a:p>
        </p:txBody>
      </p:sp>
      <p:graphicFrame>
        <p:nvGraphicFramePr>
          <p:cNvPr id="7" name="Content Placeholder 6">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1295400" y="1981200"/>
          <a:ext cx="96012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FA714AC-6327-48D4-18A9-407797C5A84F}"/>
              </a:ext>
            </a:extLst>
          </p:cNvPr>
          <p:cNvSpPr txBox="1"/>
          <p:nvPr/>
        </p:nvSpPr>
        <p:spPr>
          <a:xfrm>
            <a:off x="9286613" y="5679347"/>
            <a:ext cx="1609987" cy="261610"/>
          </a:xfrm>
          <a:prstGeom prst="rect">
            <a:avLst/>
          </a:prstGeom>
          <a:noFill/>
        </p:spPr>
        <p:txBody>
          <a:bodyPr wrap="square" rtlCol="0">
            <a:spAutoFit/>
          </a:bodyPr>
          <a:lstStyle/>
          <a:p>
            <a:pPr algn="r"/>
            <a:r>
              <a:rPr lang="en-BE" sz="1050" dirty="0"/>
              <a:t>Source: EC 2022</a:t>
            </a:r>
            <a:endParaRPr lang="fr-FR" sz="1050" dirty="0"/>
          </a:p>
        </p:txBody>
      </p:sp>
    </p:spTree>
    <p:extLst>
      <p:ext uri="{BB962C8B-B14F-4D97-AF65-F5344CB8AC3E}">
        <p14:creationId xmlns:p14="http://schemas.microsoft.com/office/powerpoint/2010/main" val="199932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E84A9-D18B-5514-416D-ED38B26BF2CE}"/>
              </a:ext>
            </a:extLst>
          </p:cNvPr>
          <p:cNvSpPr>
            <a:spLocks noGrp="1"/>
          </p:cNvSpPr>
          <p:nvPr>
            <p:ph type="title"/>
          </p:nvPr>
        </p:nvSpPr>
        <p:spPr/>
        <p:txBody>
          <a:bodyPr/>
          <a:lstStyle/>
          <a:p>
            <a:endParaRPr lang="fr-FR" dirty="0"/>
          </a:p>
        </p:txBody>
      </p:sp>
      <p:sp>
        <p:nvSpPr>
          <p:cNvPr id="6" name="Slide Number Placeholder 5">
            <a:extLst>
              <a:ext uri="{FF2B5EF4-FFF2-40B4-BE49-F238E27FC236}">
                <a16:creationId xmlns:a16="http://schemas.microsoft.com/office/drawing/2014/main" id="{7250F30B-4C3C-6D8E-83E2-4EA7BE9D77E3}"/>
              </a:ext>
            </a:extLst>
          </p:cNvPr>
          <p:cNvSpPr>
            <a:spLocks noGrp="1"/>
          </p:cNvSpPr>
          <p:nvPr>
            <p:ph type="sldNum" sz="quarter" idx="12"/>
          </p:nvPr>
        </p:nvSpPr>
        <p:spPr/>
        <p:txBody>
          <a:bodyPr/>
          <a:lstStyle/>
          <a:p>
            <a:fld id="{E31375A4-56A4-47D6-9801-1991572033F7}" type="slidenum">
              <a:rPr lang="en-US" smtClean="0"/>
              <a:pPr/>
              <a:t>12</a:t>
            </a:fld>
            <a:endParaRPr lang="en-US"/>
          </a:p>
        </p:txBody>
      </p:sp>
      <p:pic>
        <p:nvPicPr>
          <p:cNvPr id="9" name="Image 8">
            <a:extLst>
              <a:ext uri="{FF2B5EF4-FFF2-40B4-BE49-F238E27FC236}">
                <a16:creationId xmlns:a16="http://schemas.microsoft.com/office/drawing/2014/main" id="{3DC555A8-1272-9B0E-3E1D-E37290767C3A}"/>
              </a:ext>
            </a:extLst>
          </p:cNvPr>
          <p:cNvPicPr>
            <a:picLocks noChangeAspect="1"/>
          </p:cNvPicPr>
          <p:nvPr/>
        </p:nvPicPr>
        <p:blipFill>
          <a:blip r:embed="rId2"/>
          <a:stretch>
            <a:fillRect/>
          </a:stretch>
        </p:blipFill>
        <p:spPr>
          <a:xfrm>
            <a:off x="272145" y="818129"/>
            <a:ext cx="11590020" cy="4544378"/>
          </a:xfrm>
          <a:prstGeom prst="rect">
            <a:avLst/>
          </a:prstGeom>
        </p:spPr>
      </p:pic>
    </p:spTree>
    <p:extLst>
      <p:ext uri="{BB962C8B-B14F-4D97-AF65-F5344CB8AC3E}">
        <p14:creationId xmlns:p14="http://schemas.microsoft.com/office/powerpoint/2010/main" val="148446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624A634E-54BB-EA27-FCAA-3794BB263970}"/>
            </a:ext>
          </a:extLst>
        </p:cNvPr>
        <p:cNvGrpSpPr/>
        <p:nvPr/>
      </p:nvGrpSpPr>
      <p:grpSpPr>
        <a:xfrm>
          <a:off x="0" y="0"/>
          <a:ext cx="0" cy="0"/>
          <a:chOff x="0" y="0"/>
          <a:chExt cx="0" cy="0"/>
        </a:xfrm>
      </p:grpSpPr>
      <p:pic>
        <p:nvPicPr>
          <p:cNvPr id="90" name="Google Shape;90;p4">
            <a:extLst>
              <a:ext uri="{FF2B5EF4-FFF2-40B4-BE49-F238E27FC236}">
                <a16:creationId xmlns:a16="http://schemas.microsoft.com/office/drawing/2014/main" id="{8D8FE291-5430-03B2-29EA-B348E416BE4A}"/>
              </a:ext>
            </a:extLst>
          </p:cNvPr>
          <p:cNvPicPr preferRelativeResize="0"/>
          <p:nvPr/>
        </p:nvPicPr>
        <p:blipFill rotWithShape="1">
          <a:blip r:embed="rId3">
            <a:alphaModFix/>
          </a:blip>
          <a:srcRect/>
          <a:stretch/>
        </p:blipFill>
        <p:spPr>
          <a:xfrm>
            <a:off x="0" y="4918789"/>
            <a:ext cx="12192000" cy="1939212"/>
          </a:xfrm>
          <a:prstGeom prst="rect">
            <a:avLst/>
          </a:prstGeom>
          <a:noFill/>
          <a:ln>
            <a:noFill/>
          </a:ln>
        </p:spPr>
      </p:pic>
      <p:sp>
        <p:nvSpPr>
          <p:cNvPr id="2" name="ZoneTexte 1">
            <a:extLst>
              <a:ext uri="{FF2B5EF4-FFF2-40B4-BE49-F238E27FC236}">
                <a16:creationId xmlns:a16="http://schemas.microsoft.com/office/drawing/2014/main" id="{79C2A4A1-791D-A182-FC44-DBEB926EF44F}"/>
              </a:ext>
            </a:extLst>
          </p:cNvPr>
          <p:cNvSpPr txBox="1"/>
          <p:nvPr/>
        </p:nvSpPr>
        <p:spPr>
          <a:xfrm>
            <a:off x="540776" y="304800"/>
            <a:ext cx="11012129" cy="400110"/>
          </a:xfrm>
          <a:prstGeom prst="rect">
            <a:avLst/>
          </a:prstGeom>
          <a:noFill/>
        </p:spPr>
        <p:txBody>
          <a:bodyPr wrap="square" rtlCol="0">
            <a:spAutoFit/>
          </a:bodyPr>
          <a:lstStyle/>
          <a:p>
            <a:r>
              <a:rPr lang="fr-BE" sz="2000" dirty="0">
                <a:solidFill>
                  <a:schemeClr val="accent1"/>
                </a:solidFill>
              </a:rPr>
              <a:t>3. RDI </a:t>
            </a:r>
            <a:r>
              <a:rPr lang="fr-BE" sz="2000" dirty="0" err="1">
                <a:solidFill>
                  <a:schemeClr val="accent1"/>
                </a:solidFill>
              </a:rPr>
              <a:t>policies</a:t>
            </a:r>
            <a:r>
              <a:rPr lang="fr-BE" sz="2000" dirty="0">
                <a:solidFill>
                  <a:schemeClr val="accent1"/>
                </a:solidFill>
              </a:rPr>
              <a:t> and </a:t>
            </a:r>
            <a:r>
              <a:rPr lang="fr-BE" sz="2000" dirty="0" err="1">
                <a:solidFill>
                  <a:schemeClr val="accent1"/>
                </a:solidFill>
              </a:rPr>
              <a:t>sustainability</a:t>
            </a:r>
            <a:endParaRPr lang="fr-BE" sz="2000" b="1" dirty="0">
              <a:solidFill>
                <a:schemeClr val="accent1"/>
              </a:solidFill>
            </a:endParaRPr>
          </a:p>
        </p:txBody>
      </p:sp>
      <p:pic>
        <p:nvPicPr>
          <p:cNvPr id="4098" name="Picture 2" descr="Belgian report on science, technology and innovation 2021 - KennisWest">
            <a:extLst>
              <a:ext uri="{FF2B5EF4-FFF2-40B4-BE49-F238E27FC236}">
                <a16:creationId xmlns:a16="http://schemas.microsoft.com/office/drawing/2014/main" id="{82CB1C99-A7FF-C73C-A795-796234C1BB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04800"/>
            <a:ext cx="3733800" cy="49149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618B9195-7E0F-120A-C55B-3BB9DCB3C649}"/>
              </a:ext>
            </a:extLst>
          </p:cNvPr>
          <p:cNvSpPr txBox="1"/>
          <p:nvPr/>
        </p:nvSpPr>
        <p:spPr>
          <a:xfrm>
            <a:off x="5353456" y="5219700"/>
            <a:ext cx="7681608" cy="261610"/>
          </a:xfrm>
          <a:prstGeom prst="rect">
            <a:avLst/>
          </a:prstGeom>
          <a:noFill/>
        </p:spPr>
        <p:txBody>
          <a:bodyPr wrap="square">
            <a:spAutoFit/>
          </a:bodyPr>
          <a:lstStyle/>
          <a:p>
            <a:r>
              <a:rPr lang="fr-BE" sz="1100" dirty="0">
                <a:hlinkClick r:id="rId5"/>
              </a:rPr>
              <a:t>https://www.belspo.be/belspo/organisation/publ/pub_ostc/BRISTI/FWB_rapport_2021_en.pdf</a:t>
            </a:r>
            <a:r>
              <a:rPr lang="fr-BE" sz="1100" dirty="0"/>
              <a:t> </a:t>
            </a:r>
          </a:p>
        </p:txBody>
      </p:sp>
    </p:spTree>
    <p:extLst>
      <p:ext uri="{BB962C8B-B14F-4D97-AF65-F5344CB8AC3E}">
        <p14:creationId xmlns:p14="http://schemas.microsoft.com/office/powerpoint/2010/main" val="3199252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F01C-144A-2243-D2C7-3280E0C736CF}"/>
              </a:ext>
            </a:extLst>
          </p:cNvPr>
          <p:cNvSpPr>
            <a:spLocks noGrp="1"/>
          </p:cNvSpPr>
          <p:nvPr>
            <p:ph type="title"/>
          </p:nvPr>
        </p:nvSpPr>
        <p:spPr/>
        <p:txBody>
          <a:bodyPr>
            <a:normAutofit fontScale="90000"/>
          </a:bodyPr>
          <a:lstStyle/>
          <a:p>
            <a:r>
              <a:rPr lang="en-GB" b="1" dirty="0"/>
              <a:t>Direct government funding and tax support for business R&amp;D, </a:t>
            </a:r>
            <a:r>
              <a:rPr lang="en-BE" b="1" dirty="0"/>
              <a:t>As a percentage of GDP, </a:t>
            </a:r>
            <a:r>
              <a:rPr lang="en-GB" b="1" dirty="0"/>
              <a:t>2019</a:t>
            </a:r>
            <a:endParaRPr lang="fr-FR" dirty="0"/>
          </a:p>
        </p:txBody>
      </p:sp>
      <p:sp>
        <p:nvSpPr>
          <p:cNvPr id="4" name="Footer Placeholder 3">
            <a:extLst>
              <a:ext uri="{FF2B5EF4-FFF2-40B4-BE49-F238E27FC236}">
                <a16:creationId xmlns:a16="http://schemas.microsoft.com/office/drawing/2014/main" id="{FE405607-9D31-2629-38E3-D2064A52BCC5}"/>
              </a:ext>
            </a:extLst>
          </p:cNvPr>
          <p:cNvSpPr>
            <a:spLocks noGrp="1"/>
          </p:cNvSpPr>
          <p:nvPr>
            <p:ph type="ftr" sz="quarter" idx="11"/>
          </p:nvPr>
        </p:nvSpPr>
        <p:spPr/>
        <p:txBody>
          <a:bodyPr/>
          <a:lstStyle/>
          <a:p>
            <a:r>
              <a:rPr lang="en-US"/>
              <a:t>Innovation &amp; Industrial Policy | J. Chicot &amp; M. Cincera</a:t>
            </a:r>
            <a:endParaRPr lang="en-US" dirty="0"/>
          </a:p>
        </p:txBody>
      </p:sp>
      <p:sp>
        <p:nvSpPr>
          <p:cNvPr id="5" name="Date Placeholder 4">
            <a:extLst>
              <a:ext uri="{FF2B5EF4-FFF2-40B4-BE49-F238E27FC236}">
                <a16:creationId xmlns:a16="http://schemas.microsoft.com/office/drawing/2014/main" id="{B86EB8A5-AE36-368E-7076-C7D2A6814647}"/>
              </a:ext>
            </a:extLst>
          </p:cNvPr>
          <p:cNvSpPr>
            <a:spLocks noGrp="1"/>
          </p:cNvSpPr>
          <p:nvPr>
            <p:ph type="dt" sz="half" idx="10"/>
          </p:nvPr>
        </p:nvSpPr>
        <p:spPr/>
        <p:txBody>
          <a:bodyPr/>
          <a:lstStyle/>
          <a:p>
            <a:r>
              <a:rPr lang="fr-FR"/>
              <a:t>Wed. 8 March 2023</a:t>
            </a:r>
            <a:endParaRPr lang="en-US" dirty="0"/>
          </a:p>
        </p:txBody>
      </p:sp>
      <p:sp>
        <p:nvSpPr>
          <p:cNvPr id="6" name="Slide Number Placeholder 5">
            <a:extLst>
              <a:ext uri="{FF2B5EF4-FFF2-40B4-BE49-F238E27FC236}">
                <a16:creationId xmlns:a16="http://schemas.microsoft.com/office/drawing/2014/main" id="{E783DE94-4EF5-452D-F795-6A367C015793}"/>
              </a:ext>
            </a:extLst>
          </p:cNvPr>
          <p:cNvSpPr>
            <a:spLocks noGrp="1"/>
          </p:cNvSpPr>
          <p:nvPr>
            <p:ph type="sldNum" sz="quarter" idx="12"/>
          </p:nvPr>
        </p:nvSpPr>
        <p:spPr/>
        <p:txBody>
          <a:bodyPr/>
          <a:lstStyle/>
          <a:p>
            <a:fld id="{E31375A4-56A4-47D6-9801-1991572033F7}" type="slidenum">
              <a:rPr lang="en-US" smtClean="0"/>
              <a:pPr/>
              <a:t>14</a:t>
            </a:fld>
            <a:endParaRPr lang="en-US"/>
          </a:p>
        </p:txBody>
      </p:sp>
      <p:graphicFrame>
        <p:nvGraphicFramePr>
          <p:cNvPr id="7" name="Content Placeholder 6">
            <a:extLst>
              <a:ext uri="{FF2B5EF4-FFF2-40B4-BE49-F238E27FC236}">
                <a16:creationId xmlns:a16="http://schemas.microsoft.com/office/drawing/2014/main" id="{00000000-0008-0000-0300-000004000000}"/>
              </a:ext>
            </a:extLst>
          </p:cNvPr>
          <p:cNvGraphicFramePr>
            <a:graphicFrameLocks noGrp="1"/>
          </p:cNvGraphicFramePr>
          <p:nvPr>
            <p:ph idx="1"/>
          </p:nvPr>
        </p:nvGraphicFramePr>
        <p:xfrm>
          <a:off x="1295400" y="1981200"/>
          <a:ext cx="96012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BDEEDF5C-6FAA-2AB4-06D5-95D988E3D16A}"/>
              </a:ext>
            </a:extLst>
          </p:cNvPr>
          <p:cNvSpPr txBox="1"/>
          <p:nvPr/>
        </p:nvSpPr>
        <p:spPr>
          <a:xfrm>
            <a:off x="8541834" y="5791200"/>
            <a:ext cx="3042359" cy="246221"/>
          </a:xfrm>
          <a:prstGeom prst="rect">
            <a:avLst/>
          </a:prstGeom>
          <a:noFill/>
        </p:spPr>
        <p:txBody>
          <a:bodyPr wrap="square" rtlCol="0">
            <a:spAutoFit/>
          </a:bodyPr>
          <a:lstStyle/>
          <a:p>
            <a:pPr algn="r"/>
            <a:r>
              <a:rPr lang="en-BE" sz="1000" dirty="0"/>
              <a:t>S</a:t>
            </a:r>
            <a:r>
              <a:rPr lang="fr-FR" sz="1000" dirty="0"/>
              <a:t>o</a:t>
            </a:r>
            <a:r>
              <a:rPr lang="en-BE" sz="1000" dirty="0" err="1"/>
              <a:t>urce</a:t>
            </a:r>
            <a:r>
              <a:rPr lang="en-BE" sz="1000" dirty="0"/>
              <a:t>: OECD R&amp;D Tax Incentives Database</a:t>
            </a:r>
            <a:endParaRPr lang="fr-FR" sz="1000" dirty="0"/>
          </a:p>
        </p:txBody>
      </p:sp>
    </p:spTree>
    <p:extLst>
      <p:ext uri="{BB962C8B-B14F-4D97-AF65-F5344CB8AC3E}">
        <p14:creationId xmlns:p14="http://schemas.microsoft.com/office/powerpoint/2010/main" val="207298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05334-CB7D-2EBF-DABD-CDBA03C9DA16}"/>
              </a:ext>
            </a:extLst>
          </p:cNvPr>
          <p:cNvSpPr>
            <a:spLocks noGrp="1"/>
          </p:cNvSpPr>
          <p:nvPr>
            <p:ph type="title"/>
          </p:nvPr>
        </p:nvSpPr>
        <p:spPr/>
        <p:txBody>
          <a:bodyPr/>
          <a:lstStyle/>
          <a:p>
            <a:r>
              <a:rPr lang="en-BE" dirty="0"/>
              <a:t>Broad socio-political objectives of the Von Der Leyen Commission (2021-2024)</a:t>
            </a:r>
            <a:endParaRPr lang="fr-FR" dirty="0"/>
          </a:p>
        </p:txBody>
      </p:sp>
      <p:graphicFrame>
        <p:nvGraphicFramePr>
          <p:cNvPr id="8" name="Content Placeholder 7">
            <a:extLst>
              <a:ext uri="{FF2B5EF4-FFF2-40B4-BE49-F238E27FC236}">
                <a16:creationId xmlns:a16="http://schemas.microsoft.com/office/drawing/2014/main" id="{62B58036-2EA0-A6B0-A952-9CA0B9C2CC92}"/>
              </a:ext>
            </a:extLst>
          </p:cNvPr>
          <p:cNvGraphicFramePr>
            <a:graphicFrameLocks noGrp="1"/>
          </p:cNvGraphicFramePr>
          <p:nvPr>
            <p:ph sz="half" idx="1"/>
          </p:nvPr>
        </p:nvGraphicFramePr>
        <p:xfrm>
          <a:off x="1295400" y="1981200"/>
          <a:ext cx="45720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8">
            <a:extLst>
              <a:ext uri="{FF2B5EF4-FFF2-40B4-BE49-F238E27FC236}">
                <a16:creationId xmlns:a16="http://schemas.microsoft.com/office/drawing/2014/main" id="{29E8DF67-9A7A-C681-2597-E8367FA0DB82}"/>
              </a:ext>
            </a:extLst>
          </p:cNvPr>
          <p:cNvGraphicFramePr>
            <a:graphicFrameLocks noGrp="1"/>
          </p:cNvGraphicFramePr>
          <p:nvPr>
            <p:ph sz="half" idx="2"/>
          </p:nvPr>
        </p:nvGraphicFramePr>
        <p:xfrm>
          <a:off x="6324600" y="1981200"/>
          <a:ext cx="4572000" cy="381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Slide Number Placeholder 6">
            <a:extLst>
              <a:ext uri="{FF2B5EF4-FFF2-40B4-BE49-F238E27FC236}">
                <a16:creationId xmlns:a16="http://schemas.microsoft.com/office/drawing/2014/main" id="{1D672331-2435-37F3-5E14-D6532A22B09D}"/>
              </a:ext>
            </a:extLst>
          </p:cNvPr>
          <p:cNvSpPr>
            <a:spLocks noGrp="1"/>
          </p:cNvSpPr>
          <p:nvPr>
            <p:ph type="sldNum" sz="quarter" idx="12"/>
          </p:nvPr>
        </p:nvSpPr>
        <p:spPr/>
        <p:txBody>
          <a:bodyPr/>
          <a:lstStyle/>
          <a:p>
            <a:fld id="{E31375A4-56A4-47D6-9801-1991572033F7}" type="slidenum">
              <a:rPr lang="en-US" smtClean="0"/>
              <a:t>15</a:t>
            </a:fld>
            <a:endParaRPr lang="en-US"/>
          </a:p>
        </p:txBody>
      </p:sp>
    </p:spTree>
    <p:extLst>
      <p:ext uri="{BB962C8B-B14F-4D97-AF65-F5344CB8AC3E}">
        <p14:creationId xmlns:p14="http://schemas.microsoft.com/office/powerpoint/2010/main" val="78456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667EFE-E088-884B-AB94-D91C4D9128A3}"/>
              </a:ext>
            </a:extLst>
          </p:cNvPr>
          <p:cNvSpPr>
            <a:spLocks noGrp="1"/>
          </p:cNvSpPr>
          <p:nvPr>
            <p:ph type="title"/>
          </p:nvPr>
        </p:nvSpPr>
        <p:spPr/>
        <p:txBody>
          <a:bodyPr/>
          <a:lstStyle/>
          <a:p>
            <a:r>
              <a:rPr lang="en-BE" dirty="0"/>
              <a:t>Horizon Europe (2021-20</a:t>
            </a:r>
            <a:r>
              <a:rPr lang="fr-BE" dirty="0"/>
              <a:t>2</a:t>
            </a:r>
            <a:r>
              <a:rPr lang="en-BE" dirty="0"/>
              <a:t>7)</a:t>
            </a:r>
            <a:endParaRPr lang="fr-FR" dirty="0"/>
          </a:p>
        </p:txBody>
      </p:sp>
      <p:sp>
        <p:nvSpPr>
          <p:cNvPr id="8" name="Content Placeholder 7">
            <a:extLst>
              <a:ext uri="{FF2B5EF4-FFF2-40B4-BE49-F238E27FC236}">
                <a16:creationId xmlns:a16="http://schemas.microsoft.com/office/drawing/2014/main" id="{B4477906-B0D8-E480-D3FC-6EF64A3DBBA7}"/>
              </a:ext>
            </a:extLst>
          </p:cNvPr>
          <p:cNvSpPr>
            <a:spLocks noGrp="1"/>
          </p:cNvSpPr>
          <p:nvPr>
            <p:ph sz="half" idx="1"/>
          </p:nvPr>
        </p:nvSpPr>
        <p:spPr/>
        <p:txBody>
          <a:bodyPr anchor="ctr"/>
          <a:lstStyle/>
          <a:p>
            <a:r>
              <a:rPr lang="en-BE" dirty="0"/>
              <a:t>The EU provides (financial) support to R&amp;I projects via a seven-year “Framework Programme for Research and Innovation”</a:t>
            </a:r>
          </a:p>
          <a:p>
            <a:endParaRPr lang="en-BE" dirty="0"/>
          </a:p>
          <a:p>
            <a:r>
              <a:rPr lang="en-BE" dirty="0"/>
              <a:t>Objectives are to nurture excellence in research and turn this excellence into leadership in innovation and solutions for addressing societal challenges (UN SDGs)</a:t>
            </a:r>
            <a:endParaRPr lang="fr-FR" dirty="0"/>
          </a:p>
        </p:txBody>
      </p:sp>
      <p:sp>
        <p:nvSpPr>
          <p:cNvPr id="4" name="Slide Number Placeholder 3">
            <a:extLst>
              <a:ext uri="{FF2B5EF4-FFF2-40B4-BE49-F238E27FC236}">
                <a16:creationId xmlns:a16="http://schemas.microsoft.com/office/drawing/2014/main" id="{1966CE72-CE18-F338-A3E9-2952C9AC42DF}"/>
              </a:ext>
            </a:extLst>
          </p:cNvPr>
          <p:cNvSpPr>
            <a:spLocks noGrp="1"/>
          </p:cNvSpPr>
          <p:nvPr>
            <p:ph type="sldNum" sz="quarter" idx="12"/>
          </p:nvPr>
        </p:nvSpPr>
        <p:spPr/>
        <p:txBody>
          <a:bodyPr/>
          <a:lstStyle/>
          <a:p>
            <a:fld id="{E31375A4-56A4-47D6-9801-1991572033F7}" type="slidenum">
              <a:rPr lang="en-US" smtClean="0"/>
              <a:pPr/>
              <a:t>16</a:t>
            </a:fld>
            <a:endParaRPr lang="en-US"/>
          </a:p>
        </p:txBody>
      </p:sp>
      <p:pic>
        <p:nvPicPr>
          <p:cNvPr id="16" name="Content Placeholder 15" descr="Diagram&#10;&#10;Description automatically generated">
            <a:extLst>
              <a:ext uri="{FF2B5EF4-FFF2-40B4-BE49-F238E27FC236}">
                <a16:creationId xmlns:a16="http://schemas.microsoft.com/office/drawing/2014/main" id="{E196AA4E-30C3-6476-F29D-C339615C4900}"/>
              </a:ext>
            </a:extLst>
          </p:cNvPr>
          <p:cNvPicPr>
            <a:picLocks noGrp="1" noChangeAspect="1"/>
          </p:cNvPicPr>
          <p:nvPr>
            <p:ph sz="half" idx="2"/>
          </p:nvPr>
        </p:nvPicPr>
        <p:blipFill>
          <a:blip r:embed="rId2"/>
          <a:stretch>
            <a:fillRect/>
          </a:stretch>
        </p:blipFill>
        <p:spPr>
          <a:xfrm>
            <a:off x="6686144" y="1533731"/>
            <a:ext cx="4876800" cy="4876800"/>
          </a:xfrm>
          <a:prstGeom prst="rect">
            <a:avLst/>
          </a:prstGeom>
        </p:spPr>
      </p:pic>
    </p:spTree>
    <p:extLst>
      <p:ext uri="{BB962C8B-B14F-4D97-AF65-F5344CB8AC3E}">
        <p14:creationId xmlns:p14="http://schemas.microsoft.com/office/powerpoint/2010/main" val="384760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342ED5-C545-C729-3713-15BF21034FD8}"/>
              </a:ext>
            </a:extLst>
          </p:cNvPr>
          <p:cNvSpPr>
            <a:spLocks noGrp="1"/>
          </p:cNvSpPr>
          <p:nvPr>
            <p:ph type="title"/>
          </p:nvPr>
        </p:nvSpPr>
        <p:spPr/>
        <p:txBody>
          <a:bodyPr/>
          <a:lstStyle/>
          <a:p>
            <a:r>
              <a:rPr lang="en-BE" dirty="0"/>
              <a:t>Mission-oriented Research &amp; Innovation P</a:t>
            </a:r>
            <a:r>
              <a:rPr lang="fr-FR" dirty="0"/>
              <a:t>o</a:t>
            </a:r>
            <a:r>
              <a:rPr lang="en-BE" dirty="0" err="1"/>
              <a:t>licy</a:t>
            </a:r>
            <a:r>
              <a:rPr lang="en-BE" dirty="0"/>
              <a:t> </a:t>
            </a:r>
            <a:endParaRPr lang="fr-FR" dirty="0"/>
          </a:p>
        </p:txBody>
      </p:sp>
      <p:sp>
        <p:nvSpPr>
          <p:cNvPr id="9" name="Content Placeholder 8">
            <a:extLst>
              <a:ext uri="{FF2B5EF4-FFF2-40B4-BE49-F238E27FC236}">
                <a16:creationId xmlns:a16="http://schemas.microsoft.com/office/drawing/2014/main" id="{46D4A9D7-3169-46A1-8A81-0D9F3EAE3576}"/>
              </a:ext>
            </a:extLst>
          </p:cNvPr>
          <p:cNvSpPr>
            <a:spLocks noGrp="1"/>
          </p:cNvSpPr>
          <p:nvPr>
            <p:ph sz="half" idx="2"/>
          </p:nvPr>
        </p:nvSpPr>
        <p:spPr>
          <a:xfrm>
            <a:off x="1033496" y="1981199"/>
            <a:ext cx="4572000" cy="668695"/>
          </a:xfrm>
        </p:spPr>
        <p:txBody>
          <a:bodyPr>
            <a:normAutofit fontScale="92500"/>
          </a:bodyPr>
          <a:lstStyle/>
          <a:p>
            <a:r>
              <a:rPr lang="en-BE" dirty="0"/>
              <a:t>What are mission-oriented R&amp;I policy?</a:t>
            </a:r>
            <a:endParaRPr lang="fr-FR" dirty="0"/>
          </a:p>
        </p:txBody>
      </p:sp>
      <p:sp>
        <p:nvSpPr>
          <p:cNvPr id="6" name="Slide Number Placeholder 5">
            <a:extLst>
              <a:ext uri="{FF2B5EF4-FFF2-40B4-BE49-F238E27FC236}">
                <a16:creationId xmlns:a16="http://schemas.microsoft.com/office/drawing/2014/main" id="{E157B0A4-2BFD-1772-5CF2-47E6FB8FB399}"/>
              </a:ext>
            </a:extLst>
          </p:cNvPr>
          <p:cNvSpPr>
            <a:spLocks noGrp="1"/>
          </p:cNvSpPr>
          <p:nvPr>
            <p:ph type="sldNum" sz="quarter" idx="12"/>
          </p:nvPr>
        </p:nvSpPr>
        <p:spPr/>
        <p:txBody>
          <a:bodyPr/>
          <a:lstStyle/>
          <a:p>
            <a:fld id="{E31375A4-56A4-47D6-9801-1991572033F7}" type="slidenum">
              <a:rPr lang="en-US" smtClean="0"/>
              <a:pPr/>
              <a:t>17</a:t>
            </a:fld>
            <a:endParaRPr lang="en-US"/>
          </a:p>
        </p:txBody>
      </p:sp>
      <p:graphicFrame>
        <p:nvGraphicFramePr>
          <p:cNvPr id="12" name="Diagram 11">
            <a:extLst>
              <a:ext uri="{FF2B5EF4-FFF2-40B4-BE49-F238E27FC236}">
                <a16:creationId xmlns:a16="http://schemas.microsoft.com/office/drawing/2014/main" id="{76F4A073-80FB-2DCC-07EE-72160205DF1D}"/>
              </a:ext>
            </a:extLst>
          </p:cNvPr>
          <p:cNvGraphicFramePr/>
          <p:nvPr>
            <p:extLst>
              <p:ext uri="{D42A27DB-BD31-4B8C-83A1-F6EECF244321}">
                <p14:modId xmlns:p14="http://schemas.microsoft.com/office/powerpoint/2010/main" val="1047414265"/>
              </p:ext>
            </p:extLst>
          </p:nvPr>
        </p:nvGraphicFramePr>
        <p:xfrm>
          <a:off x="1033496" y="2536208"/>
          <a:ext cx="4572000" cy="3239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Content Placeholder 10" descr="Diagram&#10;&#10;Description automatically generated with low confidence">
            <a:extLst>
              <a:ext uri="{FF2B5EF4-FFF2-40B4-BE49-F238E27FC236}">
                <a16:creationId xmlns:a16="http://schemas.microsoft.com/office/drawing/2014/main" id="{6E00D607-E882-69D6-DF53-EE84B151F78A}"/>
              </a:ext>
            </a:extLst>
          </p:cNvPr>
          <p:cNvPicPr>
            <a:picLocks noChangeAspect="1"/>
          </p:cNvPicPr>
          <p:nvPr/>
        </p:nvPicPr>
        <p:blipFill>
          <a:blip r:embed="rId7"/>
          <a:stretch>
            <a:fillRect/>
          </a:stretch>
        </p:blipFill>
        <p:spPr>
          <a:xfrm>
            <a:off x="6061259" y="2267099"/>
            <a:ext cx="5779323" cy="3247292"/>
          </a:xfrm>
          <a:prstGeom prst="rect">
            <a:avLst/>
          </a:prstGeom>
          <a:noFill/>
          <a:ln>
            <a:noFill/>
          </a:ln>
        </p:spPr>
      </p:pic>
      <p:sp>
        <p:nvSpPr>
          <p:cNvPr id="10" name="Content Placeholder 7">
            <a:extLst>
              <a:ext uri="{FF2B5EF4-FFF2-40B4-BE49-F238E27FC236}">
                <a16:creationId xmlns:a16="http://schemas.microsoft.com/office/drawing/2014/main" id="{D3F04BC8-4CA1-BAF6-F447-7A39C800B0E2}"/>
              </a:ext>
            </a:extLst>
          </p:cNvPr>
          <p:cNvSpPr txBox="1">
            <a:spLocks/>
          </p:cNvSpPr>
          <p:nvPr/>
        </p:nvSpPr>
        <p:spPr>
          <a:xfrm>
            <a:off x="6061259" y="1981198"/>
            <a:ext cx="5352661" cy="3810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800" kern="1200">
                <a:solidFill>
                  <a:schemeClr val="tx1"/>
                </a:solidFill>
                <a:latin typeface="+mn-lt"/>
                <a:ea typeface="+mn-ea"/>
                <a:cs typeface="+mn-cs"/>
              </a:defRPr>
            </a:lvl9pPr>
          </a:lstStyle>
          <a:p>
            <a:r>
              <a:rPr lang="en-BE" dirty="0"/>
              <a:t>EU Mission in Horizon Europe (2021-2027)</a:t>
            </a:r>
            <a:endParaRPr lang="fr-FR" dirty="0"/>
          </a:p>
        </p:txBody>
      </p:sp>
    </p:spTree>
    <p:extLst>
      <p:ext uri="{BB962C8B-B14F-4D97-AF65-F5344CB8AC3E}">
        <p14:creationId xmlns:p14="http://schemas.microsoft.com/office/powerpoint/2010/main" val="280670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667EFE-E088-884B-AB94-D91C4D9128A3}"/>
              </a:ext>
            </a:extLst>
          </p:cNvPr>
          <p:cNvSpPr>
            <a:spLocks noGrp="1"/>
          </p:cNvSpPr>
          <p:nvPr>
            <p:ph type="title"/>
          </p:nvPr>
        </p:nvSpPr>
        <p:spPr/>
        <p:txBody>
          <a:bodyPr/>
          <a:lstStyle/>
          <a:p>
            <a:r>
              <a:rPr lang="fr-BE" dirty="0"/>
              <a:t>ERDF</a:t>
            </a:r>
            <a:r>
              <a:rPr lang="en-BE" dirty="0"/>
              <a:t> (20</a:t>
            </a:r>
            <a:r>
              <a:rPr lang="fr-BE" dirty="0"/>
              <a:t>14</a:t>
            </a:r>
            <a:r>
              <a:rPr lang="en-BE" dirty="0"/>
              <a:t>-20</a:t>
            </a:r>
            <a:r>
              <a:rPr lang="fr-BE" dirty="0"/>
              <a:t>20</a:t>
            </a:r>
            <a:r>
              <a:rPr lang="en-BE" dirty="0"/>
              <a:t>)</a:t>
            </a:r>
            <a:endParaRPr lang="fr-FR" dirty="0"/>
          </a:p>
        </p:txBody>
      </p:sp>
      <p:sp>
        <p:nvSpPr>
          <p:cNvPr id="4" name="Slide Number Placeholder 3">
            <a:extLst>
              <a:ext uri="{FF2B5EF4-FFF2-40B4-BE49-F238E27FC236}">
                <a16:creationId xmlns:a16="http://schemas.microsoft.com/office/drawing/2014/main" id="{1966CE72-CE18-F338-A3E9-2952C9AC42DF}"/>
              </a:ext>
            </a:extLst>
          </p:cNvPr>
          <p:cNvSpPr>
            <a:spLocks noGrp="1"/>
          </p:cNvSpPr>
          <p:nvPr>
            <p:ph type="sldNum" sz="quarter" idx="12"/>
          </p:nvPr>
        </p:nvSpPr>
        <p:spPr/>
        <p:txBody>
          <a:bodyPr/>
          <a:lstStyle/>
          <a:p>
            <a:fld id="{E31375A4-56A4-47D6-9801-1991572033F7}" type="slidenum">
              <a:rPr lang="en-US" smtClean="0"/>
              <a:pPr/>
              <a:t>18</a:t>
            </a:fld>
            <a:endParaRPr lang="en-US"/>
          </a:p>
        </p:txBody>
      </p:sp>
      <p:pic>
        <p:nvPicPr>
          <p:cNvPr id="2050" name="Picture 2">
            <a:extLst>
              <a:ext uri="{FF2B5EF4-FFF2-40B4-BE49-F238E27FC236}">
                <a16:creationId xmlns:a16="http://schemas.microsoft.com/office/drawing/2014/main" id="{CB67C59B-77A1-4D78-A8D8-056B8126F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383" y="1580962"/>
            <a:ext cx="6567234" cy="461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36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624A634E-54BB-EA27-FCAA-3794BB263970}"/>
            </a:ext>
          </a:extLst>
        </p:cNvPr>
        <p:cNvGrpSpPr/>
        <p:nvPr/>
      </p:nvGrpSpPr>
      <p:grpSpPr>
        <a:xfrm>
          <a:off x="0" y="0"/>
          <a:ext cx="0" cy="0"/>
          <a:chOff x="0" y="0"/>
          <a:chExt cx="0" cy="0"/>
        </a:xfrm>
      </p:grpSpPr>
      <p:pic>
        <p:nvPicPr>
          <p:cNvPr id="90" name="Google Shape;90;p4">
            <a:extLst>
              <a:ext uri="{FF2B5EF4-FFF2-40B4-BE49-F238E27FC236}">
                <a16:creationId xmlns:a16="http://schemas.microsoft.com/office/drawing/2014/main" id="{8D8FE291-5430-03B2-29EA-B348E416BE4A}"/>
              </a:ext>
            </a:extLst>
          </p:cNvPr>
          <p:cNvPicPr preferRelativeResize="0"/>
          <p:nvPr/>
        </p:nvPicPr>
        <p:blipFill rotWithShape="1">
          <a:blip r:embed="rId3">
            <a:alphaModFix/>
          </a:blip>
          <a:srcRect/>
          <a:stretch/>
        </p:blipFill>
        <p:spPr>
          <a:xfrm>
            <a:off x="0" y="4918789"/>
            <a:ext cx="12192000" cy="1939212"/>
          </a:xfrm>
          <a:prstGeom prst="rect">
            <a:avLst/>
          </a:prstGeom>
          <a:noFill/>
          <a:ln>
            <a:noFill/>
          </a:ln>
        </p:spPr>
      </p:pic>
      <p:sp>
        <p:nvSpPr>
          <p:cNvPr id="2" name="ZoneTexte 1">
            <a:extLst>
              <a:ext uri="{FF2B5EF4-FFF2-40B4-BE49-F238E27FC236}">
                <a16:creationId xmlns:a16="http://schemas.microsoft.com/office/drawing/2014/main" id="{79C2A4A1-791D-A182-FC44-DBEB926EF44F}"/>
              </a:ext>
            </a:extLst>
          </p:cNvPr>
          <p:cNvSpPr txBox="1"/>
          <p:nvPr/>
        </p:nvSpPr>
        <p:spPr>
          <a:xfrm>
            <a:off x="540776" y="304800"/>
            <a:ext cx="11012129" cy="400110"/>
          </a:xfrm>
          <a:prstGeom prst="rect">
            <a:avLst/>
          </a:prstGeom>
          <a:noFill/>
        </p:spPr>
        <p:txBody>
          <a:bodyPr wrap="square" rtlCol="0">
            <a:spAutoFit/>
          </a:bodyPr>
          <a:lstStyle/>
          <a:p>
            <a:r>
              <a:rPr lang="fr-BE" sz="2000" dirty="0" err="1">
                <a:solidFill>
                  <a:schemeClr val="accent1"/>
                </a:solidFill>
              </a:rPr>
              <a:t>Current</a:t>
            </a:r>
            <a:r>
              <a:rPr lang="fr-BE" sz="2000" dirty="0">
                <a:solidFill>
                  <a:schemeClr val="accent1"/>
                </a:solidFill>
              </a:rPr>
              <a:t> RDI and </a:t>
            </a:r>
            <a:r>
              <a:rPr lang="fr-BE" sz="2000" dirty="0" err="1">
                <a:solidFill>
                  <a:schemeClr val="accent1"/>
                </a:solidFill>
              </a:rPr>
              <a:t>sustainability</a:t>
            </a:r>
            <a:r>
              <a:rPr lang="fr-BE" sz="2000" dirty="0">
                <a:solidFill>
                  <a:schemeClr val="accent1"/>
                </a:solidFill>
              </a:rPr>
              <a:t> </a:t>
            </a:r>
            <a:r>
              <a:rPr lang="fr-BE" sz="2000" dirty="0" err="1">
                <a:solidFill>
                  <a:schemeClr val="accent1"/>
                </a:solidFill>
              </a:rPr>
              <a:t>policies</a:t>
            </a:r>
            <a:r>
              <a:rPr lang="fr-BE" sz="2000" dirty="0">
                <a:solidFill>
                  <a:schemeClr val="accent1"/>
                </a:solidFill>
              </a:rPr>
              <a:t> (EU and </a:t>
            </a:r>
            <a:r>
              <a:rPr lang="fr-BE" sz="2000" dirty="0" err="1">
                <a:solidFill>
                  <a:schemeClr val="accent1"/>
                </a:solidFill>
              </a:rPr>
              <a:t>Belgian</a:t>
            </a:r>
            <a:r>
              <a:rPr lang="fr-BE" sz="2000" dirty="0">
                <a:solidFill>
                  <a:schemeClr val="accent1"/>
                </a:solidFill>
              </a:rPr>
              <a:t> </a:t>
            </a:r>
            <a:r>
              <a:rPr lang="fr-BE" sz="2000" dirty="0" err="1">
                <a:solidFill>
                  <a:schemeClr val="accent1"/>
                </a:solidFill>
              </a:rPr>
              <a:t>level</a:t>
            </a:r>
            <a:r>
              <a:rPr lang="fr-BE" sz="2000" dirty="0">
                <a:solidFill>
                  <a:schemeClr val="accent1"/>
                </a:solidFill>
              </a:rPr>
              <a:t>)</a:t>
            </a:r>
            <a:endParaRPr lang="fr-BE" sz="2000" b="1" dirty="0">
              <a:solidFill>
                <a:schemeClr val="accent1"/>
              </a:solidFill>
            </a:endParaRPr>
          </a:p>
        </p:txBody>
      </p:sp>
      <p:sp>
        <p:nvSpPr>
          <p:cNvPr id="4" name="ZoneTexte 3">
            <a:extLst>
              <a:ext uri="{FF2B5EF4-FFF2-40B4-BE49-F238E27FC236}">
                <a16:creationId xmlns:a16="http://schemas.microsoft.com/office/drawing/2014/main" id="{905AFA6D-E5C7-4E89-2071-E6F1B54CAA22}"/>
              </a:ext>
            </a:extLst>
          </p:cNvPr>
          <p:cNvSpPr txBox="1"/>
          <p:nvPr/>
        </p:nvSpPr>
        <p:spPr>
          <a:xfrm>
            <a:off x="1478604" y="797511"/>
            <a:ext cx="9144000" cy="4185761"/>
          </a:xfrm>
          <a:prstGeom prst="rect">
            <a:avLst/>
          </a:prstGeom>
          <a:noFill/>
        </p:spPr>
        <p:txBody>
          <a:bodyPr wrap="square">
            <a:spAutoFit/>
          </a:bodyPr>
          <a:lstStyle/>
          <a:p>
            <a:pPr algn="l"/>
            <a:r>
              <a:rPr lang="en-US" b="1" i="0" cap="all" dirty="0">
                <a:solidFill>
                  <a:srgbClr val="C31575"/>
                </a:solidFill>
                <a:effectLst/>
                <a:highlight>
                  <a:srgbClr val="F6F5F5"/>
                </a:highlight>
                <a:latin typeface="Roboto Condensed" panose="020F0502020204030204" pitchFamily="2" charset="0"/>
              </a:rPr>
              <a:t>SDGs and POLICY-MAKING IN BELGIUM</a:t>
            </a:r>
          </a:p>
          <a:p>
            <a:pPr algn="l"/>
            <a:endParaRPr lang="en-US" b="0" i="0" cap="all" dirty="0">
              <a:solidFill>
                <a:srgbClr val="3D3D3D"/>
              </a:solidFill>
              <a:effectLst/>
              <a:highlight>
                <a:srgbClr val="F6F5F5"/>
              </a:highlight>
              <a:latin typeface="Roboto Condensed" panose="020F0502020204030204" pitchFamily="2" charset="0"/>
            </a:endParaRPr>
          </a:p>
          <a:p>
            <a:pPr algn="l"/>
            <a:r>
              <a:rPr lang="en-US" b="0" i="0" dirty="0">
                <a:solidFill>
                  <a:srgbClr val="3D3D3D"/>
                </a:solidFill>
                <a:effectLst/>
                <a:highlight>
                  <a:srgbClr val="F6F5F5"/>
                </a:highlight>
                <a:latin typeface="Roboto" panose="02000000000000000000" pitchFamily="2" charset="0"/>
              </a:rPr>
              <a:t>At the Federal level, at the Ministerial Council of 24 July 2015, a memorandum regarding the division of tasks for the preparation and follow-up of the Sustainable Development Goals (SDGs) was approved. </a:t>
            </a:r>
          </a:p>
          <a:p>
            <a:pPr algn="l"/>
            <a:r>
              <a:rPr lang="en-US" b="0" i="0" dirty="0">
                <a:solidFill>
                  <a:srgbClr val="3D3D3D"/>
                </a:solidFill>
                <a:effectLst/>
                <a:highlight>
                  <a:srgbClr val="F6F5F5"/>
                </a:highlight>
                <a:latin typeface="Roboto" panose="02000000000000000000" pitchFamily="2" charset="0"/>
              </a:rPr>
              <a:t>This memorandum stipulates that the federal monitoring and implementation in Belgium is to be carried out from the sphere of competence of sustainable development. </a:t>
            </a:r>
          </a:p>
          <a:p>
            <a:pPr algn="l"/>
            <a:r>
              <a:rPr lang="en-US" b="0" i="0" dirty="0">
                <a:solidFill>
                  <a:srgbClr val="3D3D3D"/>
                </a:solidFill>
                <a:effectLst/>
                <a:highlight>
                  <a:srgbClr val="F6F5F5"/>
                </a:highlight>
                <a:latin typeface="Roboto" panose="02000000000000000000" pitchFamily="2" charset="0"/>
              </a:rPr>
              <a:t>Concerning the follow-up at the European and international level, the responsibility lies at the Minister of Foreign Affairs and the Minister for Development Cooperation.</a:t>
            </a:r>
          </a:p>
          <a:p>
            <a:pPr algn="l"/>
            <a:endParaRPr lang="en-US" b="0" i="0" dirty="0">
              <a:solidFill>
                <a:srgbClr val="3D3D3D"/>
              </a:solidFill>
              <a:effectLst/>
              <a:highlight>
                <a:srgbClr val="F6F5F5"/>
              </a:highlight>
              <a:latin typeface="Roboto" panose="02000000000000000000" pitchFamily="2" charset="0"/>
            </a:endParaRPr>
          </a:p>
          <a:p>
            <a:pPr algn="l"/>
            <a:r>
              <a:rPr lang="en-US" b="0" i="0" dirty="0">
                <a:solidFill>
                  <a:srgbClr val="3D3D3D"/>
                </a:solidFill>
                <a:effectLst/>
                <a:highlight>
                  <a:srgbClr val="F6F5F5"/>
                </a:highlight>
                <a:latin typeface="Roboto" panose="02000000000000000000" pitchFamily="2" charset="0"/>
              </a:rPr>
              <a:t>Five lines of action were drawn up by the </a:t>
            </a:r>
            <a:r>
              <a:rPr lang="en-US" b="0" i="0" u="sng" dirty="0">
                <a:solidFill>
                  <a:srgbClr val="C31575"/>
                </a:solidFill>
                <a:effectLst/>
                <a:highlight>
                  <a:srgbClr val="F6F5F5"/>
                </a:highlight>
                <a:latin typeface="Roboto" panose="02000000000000000000" pitchFamily="2" charset="0"/>
                <a:hlinkClick r:id="rId4"/>
              </a:rPr>
              <a:t>Federal Institute for Sustainable Development </a:t>
            </a:r>
            <a:r>
              <a:rPr lang="en-US" b="0" i="0" dirty="0">
                <a:solidFill>
                  <a:srgbClr val="3D3D3D"/>
                </a:solidFill>
                <a:effectLst/>
                <a:highlight>
                  <a:srgbClr val="F6F5F5"/>
                </a:highlight>
                <a:latin typeface="Roboto" panose="02000000000000000000" pitchFamily="2" charset="0"/>
              </a:rPr>
              <a:t>(FISD) in consultation with Minister </a:t>
            </a:r>
            <a:r>
              <a:rPr lang="en-US" b="0" i="0" dirty="0" err="1">
                <a:solidFill>
                  <a:srgbClr val="3D3D3D"/>
                </a:solidFill>
                <a:effectLst/>
                <a:highlight>
                  <a:srgbClr val="F6F5F5"/>
                </a:highlight>
                <a:latin typeface="Roboto" panose="02000000000000000000" pitchFamily="2" charset="0"/>
              </a:rPr>
              <a:t>Marghem</a:t>
            </a:r>
            <a:r>
              <a:rPr lang="en-US" b="0" i="0" dirty="0">
                <a:solidFill>
                  <a:srgbClr val="3D3D3D"/>
                </a:solidFill>
                <a:effectLst/>
                <a:highlight>
                  <a:srgbClr val="F6F5F5"/>
                </a:highlight>
                <a:latin typeface="Roboto" panose="02000000000000000000" pitchFamily="2" charset="0"/>
              </a:rPr>
              <a:t> (Minister for Sustainable Development). These lines of action serve as a first structured step; however these will be further expanded and modified in the coming 15 years.</a:t>
            </a:r>
          </a:p>
          <a:p>
            <a:pPr algn="l"/>
            <a:endParaRPr lang="en-US" b="0" i="0" dirty="0">
              <a:solidFill>
                <a:srgbClr val="3D3D3D"/>
              </a:solidFill>
              <a:effectLst/>
              <a:highlight>
                <a:srgbClr val="F6F5F5"/>
              </a:highlight>
              <a:latin typeface="Roboto" panose="02000000000000000000" pitchFamily="2" charset="0"/>
            </a:endParaRPr>
          </a:p>
          <a:p>
            <a:pPr algn="l">
              <a:buFont typeface="+mj-lt"/>
              <a:buAutoNum type="arabicPeriod"/>
            </a:pPr>
            <a:r>
              <a:rPr lang="en-US" b="0" i="0" u="sng" dirty="0">
                <a:solidFill>
                  <a:srgbClr val="C31575"/>
                </a:solidFill>
                <a:effectLst/>
                <a:highlight>
                  <a:srgbClr val="F6F5F5"/>
                </a:highlight>
                <a:latin typeface="Roboto" panose="02000000000000000000" pitchFamily="2" charset="0"/>
                <a:hlinkClick r:id="rId5"/>
              </a:rPr>
              <a:t>Make SDGs known to civil society</a:t>
            </a:r>
            <a:endParaRPr lang="en-US" b="0" i="0" dirty="0">
              <a:solidFill>
                <a:srgbClr val="3D3D3D"/>
              </a:solidFill>
              <a:effectLst/>
              <a:highlight>
                <a:srgbClr val="F6F5F5"/>
              </a:highlight>
              <a:latin typeface="Roboto" panose="02000000000000000000" pitchFamily="2" charset="0"/>
            </a:endParaRPr>
          </a:p>
          <a:p>
            <a:pPr algn="l">
              <a:buFont typeface="+mj-lt"/>
              <a:buAutoNum type="arabicPeriod"/>
            </a:pPr>
            <a:r>
              <a:rPr lang="en-US" b="0" i="0" u="sng" dirty="0">
                <a:solidFill>
                  <a:srgbClr val="C31575"/>
                </a:solidFill>
                <a:effectLst/>
                <a:highlight>
                  <a:srgbClr val="F6F5F5"/>
                </a:highlight>
                <a:latin typeface="Roboto" panose="02000000000000000000" pitchFamily="2" charset="0"/>
                <a:hlinkClick r:id="rId6"/>
              </a:rPr>
              <a:t>Updating and integration of the </a:t>
            </a:r>
            <a:r>
              <a:rPr lang="en-US" b="0" i="0" u="sng" dirty="0" err="1">
                <a:solidFill>
                  <a:srgbClr val="C31575"/>
                </a:solidFill>
                <a:effectLst/>
                <a:highlight>
                  <a:srgbClr val="F6F5F5"/>
                </a:highlight>
                <a:latin typeface="Roboto" panose="02000000000000000000" pitchFamily="2" charset="0"/>
                <a:hlinkClick r:id="rId6"/>
              </a:rPr>
              <a:t>sdgs</a:t>
            </a:r>
            <a:r>
              <a:rPr lang="en-US" b="0" i="0" u="sng" dirty="0">
                <a:solidFill>
                  <a:srgbClr val="C31575"/>
                </a:solidFill>
                <a:effectLst/>
                <a:highlight>
                  <a:srgbClr val="F6F5F5"/>
                </a:highlight>
                <a:latin typeface="Roboto" panose="02000000000000000000" pitchFamily="2" charset="0"/>
                <a:hlinkClick r:id="rId6"/>
              </a:rPr>
              <a:t> in the existing structures of the federal strategy on sustainable development</a:t>
            </a:r>
            <a:endParaRPr lang="en-US" b="0" i="0" dirty="0">
              <a:solidFill>
                <a:srgbClr val="3D3D3D"/>
              </a:solidFill>
              <a:effectLst/>
              <a:highlight>
                <a:srgbClr val="F6F5F5"/>
              </a:highlight>
              <a:latin typeface="Roboto" panose="02000000000000000000" pitchFamily="2" charset="0"/>
            </a:endParaRPr>
          </a:p>
          <a:p>
            <a:pPr algn="l">
              <a:buFont typeface="+mj-lt"/>
              <a:buAutoNum type="arabicPeriod"/>
            </a:pPr>
            <a:r>
              <a:rPr lang="en-US" b="0" i="0" u="sng" dirty="0">
                <a:solidFill>
                  <a:srgbClr val="C31575"/>
                </a:solidFill>
                <a:effectLst/>
                <a:highlight>
                  <a:srgbClr val="F6F5F5"/>
                </a:highlight>
                <a:latin typeface="Roboto" panose="02000000000000000000" pitchFamily="2" charset="0"/>
                <a:hlinkClick r:id="rId7"/>
              </a:rPr>
              <a:t>The implementation of the </a:t>
            </a:r>
            <a:r>
              <a:rPr lang="en-US" b="0" i="0" u="sng" dirty="0" err="1">
                <a:solidFill>
                  <a:srgbClr val="C31575"/>
                </a:solidFill>
                <a:effectLst/>
                <a:highlight>
                  <a:srgbClr val="F6F5F5"/>
                </a:highlight>
                <a:latin typeface="Roboto" panose="02000000000000000000" pitchFamily="2" charset="0"/>
                <a:hlinkClick r:id="rId7"/>
              </a:rPr>
              <a:t>sdgs</a:t>
            </a:r>
            <a:r>
              <a:rPr lang="en-US" b="0" i="0" u="sng" dirty="0">
                <a:solidFill>
                  <a:srgbClr val="C31575"/>
                </a:solidFill>
                <a:effectLst/>
                <a:highlight>
                  <a:srgbClr val="F6F5F5"/>
                </a:highlight>
                <a:latin typeface="Roboto" panose="02000000000000000000" pitchFamily="2" charset="0"/>
                <a:hlinkClick r:id="rId7"/>
              </a:rPr>
              <a:t> via the operation and the policy of the federal public services</a:t>
            </a:r>
            <a:endParaRPr lang="en-US" b="0" i="0" dirty="0">
              <a:solidFill>
                <a:srgbClr val="3D3D3D"/>
              </a:solidFill>
              <a:effectLst/>
              <a:highlight>
                <a:srgbClr val="F6F5F5"/>
              </a:highlight>
              <a:latin typeface="Roboto" panose="02000000000000000000" pitchFamily="2" charset="0"/>
            </a:endParaRPr>
          </a:p>
          <a:p>
            <a:pPr algn="l">
              <a:buFont typeface="+mj-lt"/>
              <a:buAutoNum type="arabicPeriod"/>
            </a:pPr>
            <a:r>
              <a:rPr lang="en-US" b="0" i="0" u="sng" dirty="0">
                <a:solidFill>
                  <a:srgbClr val="C31575"/>
                </a:solidFill>
                <a:effectLst/>
                <a:highlight>
                  <a:srgbClr val="F6F5F5"/>
                </a:highlight>
                <a:latin typeface="Roboto" panose="02000000000000000000" pitchFamily="2" charset="0"/>
                <a:hlinkClick r:id="rId8"/>
              </a:rPr>
              <a:t>The improvement of the coherence between the different policy levels (</a:t>
            </a:r>
            <a:r>
              <a:rPr lang="en-US" b="0" i="0" u="sng" dirty="0" err="1">
                <a:solidFill>
                  <a:srgbClr val="C31575"/>
                </a:solidFill>
                <a:effectLst/>
                <a:highlight>
                  <a:srgbClr val="F6F5F5"/>
                </a:highlight>
                <a:latin typeface="Roboto" panose="02000000000000000000" pitchFamily="2" charset="0"/>
                <a:hlinkClick r:id="rId8"/>
              </a:rPr>
              <a:t>nssd</a:t>
            </a:r>
            <a:r>
              <a:rPr lang="en-US" b="0" i="0" u="sng" dirty="0">
                <a:solidFill>
                  <a:srgbClr val="C31575"/>
                </a:solidFill>
                <a:effectLst/>
                <a:highlight>
                  <a:srgbClr val="F6F5F5"/>
                </a:highlight>
                <a:latin typeface="Roboto" panose="02000000000000000000" pitchFamily="2" charset="0"/>
                <a:hlinkClick r:id="rId8"/>
              </a:rPr>
              <a:t>)</a:t>
            </a:r>
            <a:endParaRPr lang="en-US" b="0" i="0" dirty="0">
              <a:solidFill>
                <a:srgbClr val="3D3D3D"/>
              </a:solidFill>
              <a:effectLst/>
              <a:highlight>
                <a:srgbClr val="F6F5F5"/>
              </a:highlight>
              <a:latin typeface="Roboto" panose="02000000000000000000" pitchFamily="2" charset="0"/>
            </a:endParaRPr>
          </a:p>
          <a:p>
            <a:pPr algn="l">
              <a:buFont typeface="+mj-lt"/>
              <a:buAutoNum type="arabicPeriod"/>
            </a:pPr>
            <a:r>
              <a:rPr lang="en-US" b="0" i="0" u="sng" dirty="0">
                <a:solidFill>
                  <a:srgbClr val="C31575"/>
                </a:solidFill>
                <a:effectLst/>
                <a:highlight>
                  <a:srgbClr val="F6F5F5"/>
                </a:highlight>
                <a:latin typeface="Roboto" panose="02000000000000000000" pitchFamily="2" charset="0"/>
                <a:hlinkClick r:id="rId9"/>
              </a:rPr>
              <a:t>Establishing partnerships</a:t>
            </a:r>
            <a:endParaRPr lang="en-US" b="0" i="0" dirty="0">
              <a:solidFill>
                <a:srgbClr val="3D3D3D"/>
              </a:solidFill>
              <a:effectLst/>
              <a:highlight>
                <a:srgbClr val="F6F5F5"/>
              </a:highlight>
              <a:latin typeface="Roboto" panose="02000000000000000000" pitchFamily="2" charset="0"/>
            </a:endParaRPr>
          </a:p>
        </p:txBody>
      </p:sp>
    </p:spTree>
    <p:extLst>
      <p:ext uri="{BB962C8B-B14F-4D97-AF65-F5344CB8AC3E}">
        <p14:creationId xmlns:p14="http://schemas.microsoft.com/office/powerpoint/2010/main" val="11224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4"/>
          <p:cNvPicPr preferRelativeResize="0"/>
          <p:nvPr/>
        </p:nvPicPr>
        <p:blipFill rotWithShape="1">
          <a:blip r:embed="rId3">
            <a:alphaModFix/>
          </a:blip>
          <a:srcRect/>
          <a:stretch/>
        </p:blipFill>
        <p:spPr>
          <a:xfrm>
            <a:off x="0" y="4918789"/>
            <a:ext cx="12192000" cy="1939212"/>
          </a:xfrm>
          <a:prstGeom prst="rect">
            <a:avLst/>
          </a:prstGeom>
          <a:noFill/>
          <a:ln>
            <a:noFill/>
          </a:ln>
        </p:spPr>
      </p:pic>
      <p:sp>
        <p:nvSpPr>
          <p:cNvPr id="2" name="ZoneTexte 1">
            <a:extLst>
              <a:ext uri="{FF2B5EF4-FFF2-40B4-BE49-F238E27FC236}">
                <a16:creationId xmlns:a16="http://schemas.microsoft.com/office/drawing/2014/main" id="{DEBD6FA6-2F6C-EDC9-1FBD-7DB7364ABA70}"/>
              </a:ext>
            </a:extLst>
          </p:cNvPr>
          <p:cNvSpPr txBox="1"/>
          <p:nvPr/>
        </p:nvSpPr>
        <p:spPr>
          <a:xfrm>
            <a:off x="540776" y="304800"/>
            <a:ext cx="11012129" cy="4181145"/>
          </a:xfrm>
          <a:prstGeom prst="rect">
            <a:avLst/>
          </a:prstGeom>
          <a:noFill/>
        </p:spPr>
        <p:txBody>
          <a:bodyPr wrap="square" rtlCol="0">
            <a:spAutoFit/>
          </a:bodyPr>
          <a:lstStyle/>
          <a:p>
            <a:r>
              <a:rPr lang="fr-BE" sz="2800" dirty="0">
                <a:solidFill>
                  <a:schemeClr val="accent1"/>
                </a:solidFill>
              </a:rPr>
              <a:t>AGENDA</a:t>
            </a:r>
          </a:p>
          <a:p>
            <a:endParaRPr lang="fr-BE" sz="3600" dirty="0">
              <a:solidFill>
                <a:schemeClr val="accent1"/>
              </a:solidFill>
            </a:endParaRPr>
          </a:p>
          <a:p>
            <a:pPr>
              <a:lnSpc>
                <a:spcPct val="115000"/>
              </a:lnSpc>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1. Introduction: Understanding innovation and sustainability</a:t>
            </a:r>
            <a:endParaRPr lang="fr-BE"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2. RDI performance and SDG progress</a:t>
            </a:r>
          </a:p>
          <a:p>
            <a:pPr>
              <a:lnSpc>
                <a:spcPct val="115000"/>
              </a:lnSpc>
            </a:pPr>
            <a:r>
              <a:rPr lang="en-GB" sz="2400" kern="100" dirty="0">
                <a:latin typeface="Aptos" panose="020B0004020202020204" pitchFamily="34" charset="0"/>
                <a:ea typeface="Aptos" panose="020B0004020202020204" pitchFamily="34" charset="0"/>
                <a:cs typeface="Times New Roman" panose="02020603050405020304" pitchFamily="18" charset="0"/>
              </a:rPr>
              <a:t>3. RDI and sustainability policies</a:t>
            </a:r>
          </a:p>
          <a:p>
            <a:pPr>
              <a:lnSpc>
                <a:spcPct val="115000"/>
              </a:lnSpc>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4. SDGs: Challenges and opportunities</a:t>
            </a:r>
          </a:p>
          <a:p>
            <a:pPr>
              <a:lnSpc>
                <a:spcPct val="115000"/>
              </a:lnSpc>
            </a:pPr>
            <a:r>
              <a:rPr lang="en-GB" sz="2400" kern="100" dirty="0">
                <a:latin typeface="Aptos" panose="020B0004020202020204" pitchFamily="34" charset="0"/>
                <a:ea typeface="Aptos" panose="020B0004020202020204" pitchFamily="34" charset="0"/>
                <a:cs typeface="Times New Roman" panose="02020603050405020304" pitchFamily="18" charset="0"/>
              </a:rPr>
              <a:t>5. Rethinking RDI policies for SDGs</a:t>
            </a:r>
          </a:p>
          <a:p>
            <a:pPr>
              <a:lnSpc>
                <a:spcPct val="115000"/>
              </a:lnSpc>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6. Conclusion and future directions</a:t>
            </a:r>
            <a:endParaRPr lang="fr-BE"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endParaRPr lang="fr-BE"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BE" sz="2000" dirty="0">
              <a:solidFill>
                <a:schemeClr val="accen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624A634E-54BB-EA27-FCAA-3794BB263970}"/>
            </a:ext>
          </a:extLst>
        </p:cNvPr>
        <p:cNvGrpSpPr/>
        <p:nvPr/>
      </p:nvGrpSpPr>
      <p:grpSpPr>
        <a:xfrm>
          <a:off x="0" y="0"/>
          <a:ext cx="0" cy="0"/>
          <a:chOff x="0" y="0"/>
          <a:chExt cx="0" cy="0"/>
        </a:xfrm>
      </p:grpSpPr>
      <p:pic>
        <p:nvPicPr>
          <p:cNvPr id="90" name="Google Shape;90;p4">
            <a:extLst>
              <a:ext uri="{FF2B5EF4-FFF2-40B4-BE49-F238E27FC236}">
                <a16:creationId xmlns:a16="http://schemas.microsoft.com/office/drawing/2014/main" id="{8D8FE291-5430-03B2-29EA-B348E416BE4A}"/>
              </a:ext>
            </a:extLst>
          </p:cNvPr>
          <p:cNvPicPr preferRelativeResize="0"/>
          <p:nvPr/>
        </p:nvPicPr>
        <p:blipFill rotWithShape="1">
          <a:blip r:embed="rId3">
            <a:alphaModFix/>
          </a:blip>
          <a:srcRect/>
          <a:stretch/>
        </p:blipFill>
        <p:spPr>
          <a:xfrm>
            <a:off x="0" y="4918789"/>
            <a:ext cx="12192000" cy="1939212"/>
          </a:xfrm>
          <a:prstGeom prst="rect">
            <a:avLst/>
          </a:prstGeom>
          <a:noFill/>
          <a:ln>
            <a:noFill/>
          </a:ln>
        </p:spPr>
      </p:pic>
      <p:sp>
        <p:nvSpPr>
          <p:cNvPr id="2" name="ZoneTexte 1">
            <a:extLst>
              <a:ext uri="{FF2B5EF4-FFF2-40B4-BE49-F238E27FC236}">
                <a16:creationId xmlns:a16="http://schemas.microsoft.com/office/drawing/2014/main" id="{79C2A4A1-791D-A182-FC44-DBEB926EF44F}"/>
              </a:ext>
            </a:extLst>
          </p:cNvPr>
          <p:cNvSpPr txBox="1"/>
          <p:nvPr/>
        </p:nvSpPr>
        <p:spPr>
          <a:xfrm>
            <a:off x="414317" y="173939"/>
            <a:ext cx="11012129" cy="545727"/>
          </a:xfrm>
          <a:prstGeom prst="rect">
            <a:avLst/>
          </a:prstGeom>
          <a:noFill/>
        </p:spPr>
        <p:txBody>
          <a:bodyPr wrap="square" rtlCol="0">
            <a:spAutoFit/>
          </a:bodyPr>
          <a:lstStyle/>
          <a:p>
            <a:pPr>
              <a:lnSpc>
                <a:spcPct val="115000"/>
              </a:lnSpc>
              <a:spcAft>
                <a:spcPts val="800"/>
              </a:spcAft>
            </a:pPr>
            <a:r>
              <a:rPr lang="en-GB" sz="2800" dirty="0">
                <a:solidFill>
                  <a:schemeClr val="accent1"/>
                </a:solidFill>
              </a:rPr>
              <a:t>4. SDGs: Challenges and Opportunities</a:t>
            </a:r>
            <a:endParaRPr lang="fr-BE" sz="2800" dirty="0">
              <a:solidFill>
                <a:schemeClr val="accent1"/>
              </a:solidFill>
            </a:endParaRPr>
          </a:p>
        </p:txBody>
      </p:sp>
      <p:graphicFrame>
        <p:nvGraphicFramePr>
          <p:cNvPr id="3" name="Diagramme 2">
            <a:extLst>
              <a:ext uri="{FF2B5EF4-FFF2-40B4-BE49-F238E27FC236}">
                <a16:creationId xmlns:a16="http://schemas.microsoft.com/office/drawing/2014/main" id="{42FE43A7-DB45-DD4B-5DE6-125D93BF80BC}"/>
              </a:ext>
            </a:extLst>
          </p:cNvPr>
          <p:cNvGraphicFramePr/>
          <p:nvPr>
            <p:extLst>
              <p:ext uri="{D42A27DB-BD31-4B8C-83A1-F6EECF244321}">
                <p14:modId xmlns:p14="http://schemas.microsoft.com/office/powerpoint/2010/main" val="18942556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255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624A634E-54BB-EA27-FCAA-3794BB263970}"/>
            </a:ext>
          </a:extLst>
        </p:cNvPr>
        <p:cNvGrpSpPr/>
        <p:nvPr/>
      </p:nvGrpSpPr>
      <p:grpSpPr>
        <a:xfrm>
          <a:off x="0" y="0"/>
          <a:ext cx="0" cy="0"/>
          <a:chOff x="0" y="0"/>
          <a:chExt cx="0" cy="0"/>
        </a:xfrm>
      </p:grpSpPr>
      <p:pic>
        <p:nvPicPr>
          <p:cNvPr id="90" name="Google Shape;90;p4">
            <a:extLst>
              <a:ext uri="{FF2B5EF4-FFF2-40B4-BE49-F238E27FC236}">
                <a16:creationId xmlns:a16="http://schemas.microsoft.com/office/drawing/2014/main" id="{8D8FE291-5430-03B2-29EA-B348E416BE4A}"/>
              </a:ext>
            </a:extLst>
          </p:cNvPr>
          <p:cNvPicPr preferRelativeResize="0"/>
          <p:nvPr/>
        </p:nvPicPr>
        <p:blipFill rotWithShape="1">
          <a:blip r:embed="rId3">
            <a:alphaModFix/>
          </a:blip>
          <a:srcRect/>
          <a:stretch/>
        </p:blipFill>
        <p:spPr>
          <a:xfrm>
            <a:off x="0" y="4918789"/>
            <a:ext cx="12192000" cy="1939212"/>
          </a:xfrm>
          <a:prstGeom prst="rect">
            <a:avLst/>
          </a:prstGeom>
          <a:noFill/>
          <a:ln>
            <a:noFill/>
          </a:ln>
        </p:spPr>
      </p:pic>
      <p:sp>
        <p:nvSpPr>
          <p:cNvPr id="2" name="ZoneTexte 1">
            <a:extLst>
              <a:ext uri="{FF2B5EF4-FFF2-40B4-BE49-F238E27FC236}">
                <a16:creationId xmlns:a16="http://schemas.microsoft.com/office/drawing/2014/main" id="{79C2A4A1-791D-A182-FC44-DBEB926EF44F}"/>
              </a:ext>
            </a:extLst>
          </p:cNvPr>
          <p:cNvSpPr txBox="1"/>
          <p:nvPr/>
        </p:nvSpPr>
        <p:spPr>
          <a:xfrm>
            <a:off x="540776" y="304800"/>
            <a:ext cx="11012129" cy="416204"/>
          </a:xfrm>
          <a:prstGeom prst="rect">
            <a:avLst/>
          </a:prstGeom>
          <a:noFill/>
        </p:spPr>
        <p:txBody>
          <a:bodyPr wrap="square" rtlCol="0">
            <a:spAutoFit/>
          </a:bodyPr>
          <a:lstStyle/>
          <a:p>
            <a:pPr>
              <a:lnSpc>
                <a:spcPct val="115000"/>
              </a:lnSpc>
              <a:spcAft>
                <a:spcPts val="800"/>
              </a:spcAft>
            </a:pPr>
            <a:r>
              <a:rPr lang="en-GB" sz="2000" dirty="0">
                <a:solidFill>
                  <a:schemeClr val="accent1"/>
                </a:solidFill>
              </a:rPr>
              <a:t>5. Rethinking RDI Policies to align and contribute to achieve SDGs</a:t>
            </a:r>
            <a:endParaRPr lang="fr-BE" sz="2000" dirty="0">
              <a:solidFill>
                <a:schemeClr val="accent1"/>
              </a:solidFill>
            </a:endParaRPr>
          </a:p>
        </p:txBody>
      </p:sp>
      <p:sp>
        <p:nvSpPr>
          <p:cNvPr id="6" name="ZoneTexte 5">
            <a:extLst>
              <a:ext uri="{FF2B5EF4-FFF2-40B4-BE49-F238E27FC236}">
                <a16:creationId xmlns:a16="http://schemas.microsoft.com/office/drawing/2014/main" id="{D8C3A3DF-36DA-CF11-FE7A-482D0DF69CB9}"/>
              </a:ext>
            </a:extLst>
          </p:cNvPr>
          <p:cNvSpPr txBox="1"/>
          <p:nvPr/>
        </p:nvSpPr>
        <p:spPr>
          <a:xfrm>
            <a:off x="152400" y="884675"/>
            <a:ext cx="11887200" cy="3920817"/>
          </a:xfrm>
          <a:prstGeom prst="rect">
            <a:avLst/>
          </a:prstGeom>
          <a:noFill/>
        </p:spPr>
        <p:txBody>
          <a:bodyPr wrap="square">
            <a:spAutoFit/>
          </a:bodyPr>
          <a:lstStyle/>
          <a:p>
            <a:pPr marL="342900" indent="-342900">
              <a:lnSpc>
                <a:spcPts val="2000"/>
              </a:lnSpc>
              <a:spcAft>
                <a:spcPts val="600"/>
              </a:spcAft>
              <a:buFont typeface="Arial" panose="020B0604020202020204" pitchFamily="34" charset="0"/>
              <a:buChar char="•"/>
            </a:pPr>
            <a:r>
              <a:rPr lang="en-US" sz="20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Integration of SDGs into RDI Strategies</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Governments, research institutions, and funding agencies should integrate the SDGs into their RDI strategies, ensuring that research and innovation efforts are aligned with sustainable development objectives.</a:t>
            </a:r>
          </a:p>
          <a:p>
            <a:pPr marL="342900" indent="-342900">
              <a:lnSpc>
                <a:spcPts val="2000"/>
              </a:lnSpc>
              <a:spcAft>
                <a:spcPts val="600"/>
              </a:spcAft>
              <a:buFont typeface="Arial" panose="020B0604020202020204" pitchFamily="34" charset="0"/>
              <a:buChar char="•"/>
            </a:pPr>
            <a:r>
              <a:rPr lang="en-US" sz="20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Multi-stakeholder Collaboration</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Foster collaboration among governments, academia, industry, civil society, and international organizations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quintuple helix model</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to address complex sustainability challenges through RDI initiatives. Multi-stakeholder partnerships can leverage diverse expertise, resources, and perspectives to develop innovative solutions.</a:t>
            </a:r>
          </a:p>
          <a:p>
            <a:pPr marL="342900" indent="-342900">
              <a:lnSpc>
                <a:spcPts val="2000"/>
              </a:lnSpc>
              <a:spcAft>
                <a:spcPts val="600"/>
              </a:spcAft>
              <a:buFont typeface="Arial" panose="020B0604020202020204" pitchFamily="34" charset="0"/>
              <a:buChar char="•"/>
            </a:pPr>
            <a:r>
              <a:rPr lang="en-US" sz="20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Interdisciplinary Research</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Encourage interdisciplinary research approaches that transcend traditional disciplinary boundaries to address interconnected sustainability issues. Integrating perspectives from various fields such as science, technology, social sciences, and humanities can lead to holistic solutions.</a:t>
            </a:r>
          </a:p>
          <a:p>
            <a:pPr marL="342900" indent="-342900">
              <a:lnSpc>
                <a:spcPts val="2000"/>
              </a:lnSpc>
              <a:spcAft>
                <a:spcPts val="600"/>
              </a:spcAft>
              <a:buFont typeface="Arial" panose="020B0604020202020204" pitchFamily="34" charset="0"/>
              <a:buChar char="•"/>
            </a:pPr>
            <a:r>
              <a:rPr lang="en-US" sz="20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Focus on Impact and Societal Relevance</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Prioritize RDI projects that have a tangible impact on addressing societal challenges and contribute directly to the achievement of specific SDGs. Emphasize research with clear pathways to implementation and scalability.</a:t>
            </a:r>
          </a:p>
        </p:txBody>
      </p:sp>
    </p:spTree>
    <p:extLst>
      <p:ext uri="{BB962C8B-B14F-4D97-AF65-F5344CB8AC3E}">
        <p14:creationId xmlns:p14="http://schemas.microsoft.com/office/powerpoint/2010/main" val="2863842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624A634E-54BB-EA27-FCAA-3794BB263970}"/>
            </a:ext>
          </a:extLst>
        </p:cNvPr>
        <p:cNvGrpSpPr/>
        <p:nvPr/>
      </p:nvGrpSpPr>
      <p:grpSpPr>
        <a:xfrm>
          <a:off x="0" y="0"/>
          <a:ext cx="0" cy="0"/>
          <a:chOff x="0" y="0"/>
          <a:chExt cx="0" cy="0"/>
        </a:xfrm>
      </p:grpSpPr>
      <p:pic>
        <p:nvPicPr>
          <p:cNvPr id="90" name="Google Shape;90;p4">
            <a:extLst>
              <a:ext uri="{FF2B5EF4-FFF2-40B4-BE49-F238E27FC236}">
                <a16:creationId xmlns:a16="http://schemas.microsoft.com/office/drawing/2014/main" id="{8D8FE291-5430-03B2-29EA-B348E416BE4A}"/>
              </a:ext>
            </a:extLst>
          </p:cNvPr>
          <p:cNvPicPr preferRelativeResize="0"/>
          <p:nvPr/>
        </p:nvPicPr>
        <p:blipFill rotWithShape="1">
          <a:blip r:embed="rId3">
            <a:alphaModFix/>
          </a:blip>
          <a:srcRect/>
          <a:stretch/>
        </p:blipFill>
        <p:spPr>
          <a:xfrm>
            <a:off x="0" y="4918789"/>
            <a:ext cx="12192000" cy="1939212"/>
          </a:xfrm>
          <a:prstGeom prst="rect">
            <a:avLst/>
          </a:prstGeom>
          <a:noFill/>
          <a:ln>
            <a:noFill/>
          </a:ln>
        </p:spPr>
      </p:pic>
      <p:sp>
        <p:nvSpPr>
          <p:cNvPr id="2" name="ZoneTexte 1">
            <a:extLst>
              <a:ext uri="{FF2B5EF4-FFF2-40B4-BE49-F238E27FC236}">
                <a16:creationId xmlns:a16="http://schemas.microsoft.com/office/drawing/2014/main" id="{79C2A4A1-791D-A182-FC44-DBEB926EF44F}"/>
              </a:ext>
            </a:extLst>
          </p:cNvPr>
          <p:cNvSpPr txBox="1"/>
          <p:nvPr/>
        </p:nvSpPr>
        <p:spPr>
          <a:xfrm>
            <a:off x="540776" y="304800"/>
            <a:ext cx="11012129" cy="416204"/>
          </a:xfrm>
          <a:prstGeom prst="rect">
            <a:avLst/>
          </a:prstGeom>
          <a:noFill/>
        </p:spPr>
        <p:txBody>
          <a:bodyPr wrap="square" rtlCol="0">
            <a:spAutoFit/>
          </a:bodyPr>
          <a:lstStyle/>
          <a:p>
            <a:pPr>
              <a:lnSpc>
                <a:spcPct val="115000"/>
              </a:lnSpc>
              <a:spcAft>
                <a:spcPts val="800"/>
              </a:spcAft>
            </a:pPr>
            <a:r>
              <a:rPr lang="en-GB" sz="2000" dirty="0">
                <a:solidFill>
                  <a:schemeClr val="accent1"/>
                </a:solidFill>
              </a:rPr>
              <a:t>5. Rethinking RDI Policies to align and contribute to achieve SDGs</a:t>
            </a:r>
            <a:endParaRPr lang="fr-BE" sz="2000" dirty="0">
              <a:solidFill>
                <a:schemeClr val="accent1"/>
              </a:solidFill>
            </a:endParaRPr>
          </a:p>
        </p:txBody>
      </p:sp>
      <p:sp>
        <p:nvSpPr>
          <p:cNvPr id="6" name="ZoneTexte 5">
            <a:extLst>
              <a:ext uri="{FF2B5EF4-FFF2-40B4-BE49-F238E27FC236}">
                <a16:creationId xmlns:a16="http://schemas.microsoft.com/office/drawing/2014/main" id="{D8C3A3DF-36DA-CF11-FE7A-482D0DF69CB9}"/>
              </a:ext>
            </a:extLst>
          </p:cNvPr>
          <p:cNvSpPr txBox="1"/>
          <p:nvPr/>
        </p:nvSpPr>
        <p:spPr>
          <a:xfrm>
            <a:off x="1770434" y="884675"/>
            <a:ext cx="8881353" cy="3941207"/>
          </a:xfrm>
          <a:prstGeom prst="rect">
            <a:avLst/>
          </a:prstGeom>
          <a:noFill/>
        </p:spPr>
        <p:txBody>
          <a:bodyPr wrap="square">
            <a:spAutoFit/>
          </a:bodyPr>
          <a:lstStyle/>
          <a:p>
            <a:pPr>
              <a:lnSpc>
                <a:spcPts val="1500"/>
              </a:lnSpc>
              <a:spcAft>
                <a:spcPts val="600"/>
              </a:spcAft>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Question</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Based on lessons learned from the previous programming periods, what role should ERDF play in Cohesion Policy post-2027 to support RTDI to undergo the green and digital transition?</a:t>
            </a:r>
            <a:endParaRPr lang="fr-BE"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ts val="1500"/>
              </a:lnSpc>
              <a:spcAft>
                <a:spcPts val="600"/>
              </a:spcAft>
              <a:buFont typeface="Symbol" panose="05050102010706020507" pitchFamily="18" charset="2"/>
              <a:buChar char=""/>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Based on previous programming periods, the next ERDF should increasingly act as a catalyst in Cohesion Policy to foster RDI RTDI to undergo the green and digital transition</a:t>
            </a:r>
            <a:endParaRPr lang="fr-BE"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ts val="1500"/>
              </a:lnSpc>
              <a:spcAft>
                <a:spcPts val="600"/>
              </a:spcAft>
              <a:buFont typeface="Symbol" panose="05050102010706020507" pitchFamily="18" charset="2"/>
              <a:buChar char=""/>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This could be achieved by targeted investments that directly enhance </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infrastructure and capacities</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for the green and digital transitions. </a:t>
            </a:r>
            <a:br>
              <a:rPr lang="en-GB" sz="1400" kern="100" dirty="0">
                <a:effectLst/>
                <a:latin typeface="Aptos" panose="020B0004020202020204" pitchFamily="34" charset="0"/>
                <a:ea typeface="Aptos" panose="020B0004020202020204" pitchFamily="34" charset="0"/>
                <a:cs typeface="Times New Roman" panose="02020603050405020304" pitchFamily="18" charset="0"/>
              </a:rPr>
            </a:br>
            <a:r>
              <a:rPr lang="en-GB" sz="1400" kern="100" dirty="0">
                <a:effectLst/>
                <a:latin typeface="Aptos" panose="020B0004020202020204" pitchFamily="34" charset="0"/>
                <a:ea typeface="Aptos" panose="020B0004020202020204" pitchFamily="34" charset="0"/>
                <a:cs typeface="Times New Roman" panose="02020603050405020304" pitchFamily="18" charset="0"/>
              </a:rPr>
              <a:t>Examples: </a:t>
            </a:r>
            <a:r>
              <a:rPr lang="en-GB" sz="1200" b="1" kern="100" dirty="0">
                <a:effectLst/>
                <a:latin typeface="Aptos" panose="020B0004020202020204" pitchFamily="34" charset="0"/>
                <a:ea typeface="Aptos" panose="020B0004020202020204" pitchFamily="34" charset="0"/>
                <a:cs typeface="Times New Roman" panose="02020603050405020304" pitchFamily="18" charset="0"/>
              </a:rPr>
              <a:t>Renewable Energy Infrastructure, Smart Grids, Electric Vehicle Charging Infrastructure, Energy-Efficient Buildings, Digital Connectivity, Data </a:t>
            </a:r>
            <a:r>
              <a:rPr lang="en-GB" sz="1200" b="1" kern="100" dirty="0" err="1">
                <a:effectLst/>
                <a:latin typeface="Aptos" panose="020B0004020202020204" pitchFamily="34" charset="0"/>
                <a:ea typeface="Aptos" panose="020B0004020202020204" pitchFamily="34" charset="0"/>
                <a:cs typeface="Times New Roman" panose="02020603050405020304" pitchFamily="18" charset="0"/>
              </a:rPr>
              <a:t>Centers</a:t>
            </a:r>
            <a:r>
              <a:rPr lang="en-GB" sz="1200" b="1" kern="100" dirty="0">
                <a:effectLst/>
                <a:latin typeface="Aptos" panose="020B0004020202020204" pitchFamily="34" charset="0"/>
                <a:ea typeface="Aptos" panose="020B0004020202020204" pitchFamily="34" charset="0"/>
                <a:cs typeface="Times New Roman" panose="02020603050405020304" pitchFamily="18" charset="0"/>
              </a:rPr>
              <a:t> and Cloud Computing, Research and Innovation Hubs, Waste Management Infrastructure, Water Infrastructure, Green Public Transportation,…</a:t>
            </a:r>
            <a:endParaRPr lang="fr-BE"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ts val="1500"/>
              </a:lnSpc>
              <a:spcAft>
                <a:spcPts val="600"/>
              </a:spcAft>
              <a:buFont typeface="Symbol" panose="05050102010706020507" pitchFamily="18" charset="2"/>
              <a:buChar char=""/>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Also, the focus should be on </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high-impact projects</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that integrate sustainable practices and digital technologies. </a:t>
            </a:r>
            <a:br>
              <a:rPr lang="en-GB" sz="1400" kern="100" dirty="0">
                <a:effectLst/>
                <a:latin typeface="Aptos" panose="020B0004020202020204" pitchFamily="34" charset="0"/>
                <a:ea typeface="Aptos" panose="020B0004020202020204" pitchFamily="34" charset="0"/>
                <a:cs typeface="Times New Roman" panose="02020603050405020304" pitchFamily="18" charset="0"/>
              </a:rPr>
            </a:br>
            <a:r>
              <a:rPr lang="en-GB" sz="1400" kern="100" dirty="0">
                <a:effectLst/>
                <a:latin typeface="Aptos" panose="020B0004020202020204" pitchFamily="34" charset="0"/>
                <a:ea typeface="Aptos" panose="020B0004020202020204" pitchFamily="34" charset="0"/>
                <a:cs typeface="Times New Roman" panose="02020603050405020304" pitchFamily="18" charset="0"/>
              </a:rPr>
              <a:t>Examples: </a:t>
            </a:r>
            <a:r>
              <a:rPr lang="en-GB" sz="1200" b="1" kern="100" dirty="0">
                <a:effectLst/>
                <a:latin typeface="Aptos" panose="020B0004020202020204" pitchFamily="34" charset="0"/>
                <a:ea typeface="Aptos" panose="020B0004020202020204" pitchFamily="34" charset="0"/>
                <a:cs typeface="Times New Roman" panose="02020603050405020304" pitchFamily="18" charset="0"/>
              </a:rPr>
              <a:t>Smart Cities Initiatives, Precision Agriculture, Circular Economy Platforms, Energy-Efficient Manufacturing</a:t>
            </a:r>
            <a:r>
              <a:rPr lang="en-GB" sz="1200" kern="100" dirty="0">
                <a:effectLst/>
                <a:latin typeface="Aptos" panose="020B0004020202020204" pitchFamily="34" charset="0"/>
                <a:ea typeface="Aptos" panose="020B0004020202020204" pitchFamily="34" charset="0"/>
                <a:cs typeface="Times New Roman" panose="02020603050405020304" pitchFamily="18" charset="0"/>
              </a:rPr>
              <a:t>: Implementing digital technologies such as Industrial Internet of Things (</a:t>
            </a:r>
            <a:r>
              <a:rPr lang="en-GB" sz="1200" kern="100" dirty="0" err="1">
                <a:effectLst/>
                <a:latin typeface="Aptos" panose="020B0004020202020204" pitchFamily="34" charset="0"/>
                <a:ea typeface="Aptos" panose="020B0004020202020204" pitchFamily="34" charset="0"/>
                <a:cs typeface="Times New Roman" panose="02020603050405020304" pitchFamily="18" charset="0"/>
              </a:rPr>
              <a:t>IIoT</a:t>
            </a:r>
            <a:r>
              <a:rPr lang="en-GB" sz="1200" kern="100" dirty="0">
                <a:effectLst/>
                <a:latin typeface="Aptos" panose="020B0004020202020204" pitchFamily="34" charset="0"/>
                <a:ea typeface="Aptos" panose="020B0004020202020204" pitchFamily="34" charset="0"/>
                <a:cs typeface="Times New Roman" panose="02020603050405020304" pitchFamily="18" charset="0"/>
              </a:rPr>
              <a:t>), machine learning, and robotics in manufacturing processes to improve energy efficiency, reduce waste, and optimize production,…</a:t>
            </a:r>
            <a:endParaRPr lang="fr-BE"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ts val="1500"/>
              </a:lnSpc>
              <a:spcAft>
                <a:spcPts val="600"/>
              </a:spcAft>
              <a:buFont typeface="Symbol" panose="05050102010706020507" pitchFamily="18" charset="2"/>
              <a:buChar char=""/>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Doing so the ERDF can drive significant advancements in both environmental sustainability and technological innovation.</a:t>
            </a:r>
            <a:endParaRPr lang="fr-BE"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ts val="1500"/>
              </a:lnSpc>
              <a:spcAft>
                <a:spcPts val="600"/>
              </a:spcAft>
              <a:buFont typeface="Symbol" panose="05050102010706020507" pitchFamily="18" charset="2"/>
              <a:buChar char=""/>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This will ensure that regions across Europe are not only interconnected but are also forward-looking and resilient in facing future challenges.</a:t>
            </a:r>
            <a:endParaRPr lang="fr-BE"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16652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624A634E-54BB-EA27-FCAA-3794BB263970}"/>
            </a:ext>
          </a:extLst>
        </p:cNvPr>
        <p:cNvGrpSpPr/>
        <p:nvPr/>
      </p:nvGrpSpPr>
      <p:grpSpPr>
        <a:xfrm>
          <a:off x="0" y="0"/>
          <a:ext cx="0" cy="0"/>
          <a:chOff x="0" y="0"/>
          <a:chExt cx="0" cy="0"/>
        </a:xfrm>
      </p:grpSpPr>
      <p:pic>
        <p:nvPicPr>
          <p:cNvPr id="90" name="Google Shape;90;p4">
            <a:extLst>
              <a:ext uri="{FF2B5EF4-FFF2-40B4-BE49-F238E27FC236}">
                <a16:creationId xmlns:a16="http://schemas.microsoft.com/office/drawing/2014/main" id="{8D8FE291-5430-03B2-29EA-B348E416BE4A}"/>
              </a:ext>
            </a:extLst>
          </p:cNvPr>
          <p:cNvPicPr preferRelativeResize="0"/>
          <p:nvPr/>
        </p:nvPicPr>
        <p:blipFill rotWithShape="1">
          <a:blip r:embed="rId3">
            <a:alphaModFix/>
          </a:blip>
          <a:srcRect/>
          <a:stretch/>
        </p:blipFill>
        <p:spPr>
          <a:xfrm>
            <a:off x="0" y="4918789"/>
            <a:ext cx="12192000" cy="1939212"/>
          </a:xfrm>
          <a:prstGeom prst="rect">
            <a:avLst/>
          </a:prstGeom>
          <a:noFill/>
          <a:ln>
            <a:noFill/>
          </a:ln>
        </p:spPr>
      </p:pic>
      <p:sp>
        <p:nvSpPr>
          <p:cNvPr id="2" name="ZoneTexte 1">
            <a:extLst>
              <a:ext uri="{FF2B5EF4-FFF2-40B4-BE49-F238E27FC236}">
                <a16:creationId xmlns:a16="http://schemas.microsoft.com/office/drawing/2014/main" id="{79C2A4A1-791D-A182-FC44-DBEB926EF44F}"/>
              </a:ext>
            </a:extLst>
          </p:cNvPr>
          <p:cNvSpPr txBox="1"/>
          <p:nvPr/>
        </p:nvSpPr>
        <p:spPr>
          <a:xfrm>
            <a:off x="540776" y="304800"/>
            <a:ext cx="11012129" cy="416204"/>
          </a:xfrm>
          <a:prstGeom prst="rect">
            <a:avLst/>
          </a:prstGeom>
          <a:noFill/>
        </p:spPr>
        <p:txBody>
          <a:bodyPr wrap="square" rtlCol="0">
            <a:spAutoFit/>
          </a:bodyPr>
          <a:lstStyle/>
          <a:p>
            <a:pPr>
              <a:lnSpc>
                <a:spcPct val="115000"/>
              </a:lnSpc>
              <a:spcAft>
                <a:spcPts val="800"/>
              </a:spcAft>
            </a:pPr>
            <a:r>
              <a:rPr lang="en-GB" sz="2000" dirty="0">
                <a:solidFill>
                  <a:schemeClr val="accent1"/>
                </a:solidFill>
              </a:rPr>
              <a:t>5. Rethinking RDI Policies to align and contribute to achieve SDGs</a:t>
            </a:r>
            <a:endParaRPr lang="fr-BE" sz="2000" dirty="0">
              <a:solidFill>
                <a:schemeClr val="accent1"/>
              </a:solidFill>
            </a:endParaRPr>
          </a:p>
        </p:txBody>
      </p:sp>
      <p:sp>
        <p:nvSpPr>
          <p:cNvPr id="6" name="ZoneTexte 5">
            <a:extLst>
              <a:ext uri="{FF2B5EF4-FFF2-40B4-BE49-F238E27FC236}">
                <a16:creationId xmlns:a16="http://schemas.microsoft.com/office/drawing/2014/main" id="{D8C3A3DF-36DA-CF11-FE7A-482D0DF69CB9}"/>
              </a:ext>
            </a:extLst>
          </p:cNvPr>
          <p:cNvSpPr txBox="1"/>
          <p:nvPr/>
        </p:nvSpPr>
        <p:spPr>
          <a:xfrm>
            <a:off x="152400" y="884675"/>
            <a:ext cx="11887200" cy="3664336"/>
          </a:xfrm>
          <a:prstGeom prst="rect">
            <a:avLst/>
          </a:prstGeom>
          <a:noFill/>
        </p:spPr>
        <p:txBody>
          <a:bodyPr wrap="square">
            <a:spAutoFit/>
          </a:bodyPr>
          <a:lstStyle/>
          <a:p>
            <a:pPr marL="342900" indent="-342900">
              <a:lnSpc>
                <a:spcPts val="2000"/>
              </a:lnSpc>
              <a:spcAft>
                <a:spcPts val="600"/>
              </a:spcAft>
              <a:buFont typeface="Arial" panose="020B0604020202020204" pitchFamily="34" charset="0"/>
              <a:buChar char="•"/>
            </a:pPr>
            <a:r>
              <a:rPr lang="en-US" sz="20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Capacity Building and Knowledge Sharing</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Invest in building research and innovation capacities to empower local communities to address their sustainability challenges. Facilitate knowledge sharing and technology transfer to ensure that innovations reach those who need them the most.</a:t>
            </a:r>
          </a:p>
          <a:p>
            <a:pPr marL="342900" indent="-342900">
              <a:lnSpc>
                <a:spcPts val="2000"/>
              </a:lnSpc>
              <a:spcAft>
                <a:spcPts val="600"/>
              </a:spcAft>
              <a:buFont typeface="Arial" panose="020B0604020202020204" pitchFamily="34" charset="0"/>
              <a:buChar char="•"/>
            </a:pPr>
            <a:r>
              <a:rPr lang="en-US" sz="20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Ethical Considerations</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Integrate ethical considerations into RDI policies and practices to ensure that research and innovation activities are conducted responsibly and ethically, respecting human rights, cultural diversity, and environmental sustainability.</a:t>
            </a:r>
          </a:p>
          <a:p>
            <a:pPr marL="342900" indent="-342900">
              <a:lnSpc>
                <a:spcPts val="2000"/>
              </a:lnSpc>
              <a:spcAft>
                <a:spcPts val="600"/>
              </a:spcAft>
              <a:buFont typeface="Arial" panose="020B0604020202020204" pitchFamily="34" charset="0"/>
              <a:buChar char="•"/>
            </a:pPr>
            <a:r>
              <a:rPr lang="en-US" sz="20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Incentive Mechanisms</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Develop incentive mechanisms, such as funding opportunities, awards, and recognition, to incentivize researchers, innovators, and institutions to prioritize projects that contribute to the SDGs. Align funding criteria with sustainability objectives to steer RDI efforts towards societal impact.</a:t>
            </a:r>
          </a:p>
          <a:p>
            <a:pPr marL="342900" indent="-342900">
              <a:lnSpc>
                <a:spcPts val="2000"/>
              </a:lnSpc>
              <a:spcAft>
                <a:spcPts val="600"/>
              </a:spcAft>
              <a:buFont typeface="Arial" panose="020B0604020202020204" pitchFamily="34" charset="0"/>
              <a:buChar char="•"/>
            </a:pPr>
            <a:r>
              <a:rPr lang="en-US" sz="20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Monitoring and Evaluation</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Establish robust monitoring and evaluation frameworks to assess the effectiveness and impact of RDI policies and initiatives in contributing to the achievement of the SDGs. Regularly track progress, identify gaps, and adapt strategies accordingly.</a:t>
            </a:r>
            <a:endParaRPr lang="fr-BE"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69057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624A634E-54BB-EA27-FCAA-3794BB263970}"/>
            </a:ext>
          </a:extLst>
        </p:cNvPr>
        <p:cNvGrpSpPr/>
        <p:nvPr/>
      </p:nvGrpSpPr>
      <p:grpSpPr>
        <a:xfrm>
          <a:off x="0" y="0"/>
          <a:ext cx="0" cy="0"/>
          <a:chOff x="0" y="0"/>
          <a:chExt cx="0" cy="0"/>
        </a:xfrm>
      </p:grpSpPr>
      <p:pic>
        <p:nvPicPr>
          <p:cNvPr id="90" name="Google Shape;90;p4">
            <a:extLst>
              <a:ext uri="{FF2B5EF4-FFF2-40B4-BE49-F238E27FC236}">
                <a16:creationId xmlns:a16="http://schemas.microsoft.com/office/drawing/2014/main" id="{8D8FE291-5430-03B2-29EA-B348E416BE4A}"/>
              </a:ext>
            </a:extLst>
          </p:cNvPr>
          <p:cNvPicPr preferRelativeResize="0"/>
          <p:nvPr/>
        </p:nvPicPr>
        <p:blipFill rotWithShape="1">
          <a:blip r:embed="rId3">
            <a:alphaModFix/>
          </a:blip>
          <a:srcRect/>
          <a:stretch/>
        </p:blipFill>
        <p:spPr>
          <a:xfrm>
            <a:off x="0" y="4918789"/>
            <a:ext cx="12192000" cy="1939212"/>
          </a:xfrm>
          <a:prstGeom prst="rect">
            <a:avLst/>
          </a:prstGeom>
          <a:noFill/>
          <a:ln>
            <a:noFill/>
          </a:ln>
        </p:spPr>
      </p:pic>
      <p:sp>
        <p:nvSpPr>
          <p:cNvPr id="2" name="ZoneTexte 1">
            <a:extLst>
              <a:ext uri="{FF2B5EF4-FFF2-40B4-BE49-F238E27FC236}">
                <a16:creationId xmlns:a16="http://schemas.microsoft.com/office/drawing/2014/main" id="{79C2A4A1-791D-A182-FC44-DBEB926EF44F}"/>
              </a:ext>
            </a:extLst>
          </p:cNvPr>
          <p:cNvSpPr txBox="1"/>
          <p:nvPr/>
        </p:nvSpPr>
        <p:spPr>
          <a:xfrm>
            <a:off x="540776" y="304800"/>
            <a:ext cx="11012129" cy="416204"/>
          </a:xfrm>
          <a:prstGeom prst="rect">
            <a:avLst/>
          </a:prstGeom>
          <a:noFill/>
        </p:spPr>
        <p:txBody>
          <a:bodyPr wrap="square" rtlCol="0">
            <a:spAutoFit/>
          </a:bodyPr>
          <a:lstStyle/>
          <a:p>
            <a:pPr>
              <a:lnSpc>
                <a:spcPct val="115000"/>
              </a:lnSpc>
              <a:spcAft>
                <a:spcPts val="800"/>
              </a:spcAft>
            </a:pPr>
            <a:r>
              <a:rPr lang="en-GB" sz="2000" dirty="0">
                <a:solidFill>
                  <a:schemeClr val="accent1"/>
                </a:solidFill>
              </a:rPr>
              <a:t>6. Conclusion and Future Directions</a:t>
            </a:r>
            <a:endParaRPr lang="fr-BE" sz="2000" dirty="0">
              <a:solidFill>
                <a:schemeClr val="accent1"/>
              </a:solidFill>
            </a:endParaRPr>
          </a:p>
        </p:txBody>
      </p:sp>
      <p:sp>
        <p:nvSpPr>
          <p:cNvPr id="4" name="ZoneTexte 3">
            <a:extLst>
              <a:ext uri="{FF2B5EF4-FFF2-40B4-BE49-F238E27FC236}">
                <a16:creationId xmlns:a16="http://schemas.microsoft.com/office/drawing/2014/main" id="{A10D66BA-2331-4FEE-A68A-592BFC063A21}"/>
              </a:ext>
            </a:extLst>
          </p:cNvPr>
          <p:cNvSpPr txBox="1"/>
          <p:nvPr/>
        </p:nvSpPr>
        <p:spPr>
          <a:xfrm>
            <a:off x="1089498" y="1518676"/>
            <a:ext cx="9406647" cy="2853153"/>
          </a:xfrm>
          <a:prstGeom prst="rect">
            <a:avLst/>
          </a:prstGeom>
          <a:noFill/>
        </p:spPr>
        <p:txBody>
          <a:bodyPr wrap="square">
            <a:spAutoFit/>
          </a:bodyPr>
          <a:lstStyle/>
          <a:p>
            <a:pPr marL="285750" lvl="0" indent="-285750">
              <a:lnSpc>
                <a:spcPct val="150000"/>
              </a:lnSpc>
              <a:spcAft>
                <a:spcPts val="6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Simplify RDI state aids rules</a:t>
            </a:r>
          </a:p>
          <a:p>
            <a:pPr marL="285750" lvl="0" indent="-285750">
              <a:lnSpc>
                <a:spcPct val="150000"/>
              </a:lnSpc>
              <a:spcAft>
                <a:spcPts val="6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Align and streamline funding processes of policy instruments and programmes </a:t>
            </a:r>
          </a:p>
          <a:p>
            <a:pPr marL="285750" lvl="0" indent="-285750">
              <a:lnSpc>
                <a:spcPct val="150000"/>
              </a:lnSpc>
              <a:spcAft>
                <a:spcPts val="600"/>
              </a:spcAft>
              <a:buFont typeface="Arial" panose="020B0604020202020204" pitchFamily="34" charset="0"/>
              <a:buChar char="•"/>
            </a:pPr>
            <a:r>
              <a:rPr lang="en-GB" sz="1800" kern="100" dirty="0">
                <a:latin typeface="Aptos" panose="020B0004020202020204" pitchFamily="34" charset="0"/>
                <a:ea typeface="Aptos" panose="020B0004020202020204" pitchFamily="34" charset="0"/>
                <a:cs typeface="Times New Roman" panose="02020603050405020304" pitchFamily="18" charset="0"/>
              </a:rPr>
              <a:t>Increase public funding for RDI, e.g. public technological procurement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lvl="0" indent="-285750">
              <a:lnSpc>
                <a:spcPct val="150000"/>
              </a:lnSpc>
              <a:spcAft>
                <a:spcPts val="6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Mission oriented (SDGs societal goals)</a:t>
            </a:r>
          </a:p>
          <a:p>
            <a:pPr marL="285750" lvl="0" indent="-285750">
              <a:lnSpc>
                <a:spcPct val="150000"/>
              </a:lnSpc>
              <a:spcAft>
                <a:spcPts val="6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Ensure that RTDI projects are not only innovative, but also aligned with the overarching goals of sustainable and inclusive growth in the EU.</a:t>
            </a:r>
            <a:endParaRPr lang="fr-BE"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61244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5"/>
          <p:cNvPicPr preferRelativeResize="0"/>
          <p:nvPr/>
        </p:nvPicPr>
        <p:blipFill rotWithShape="1">
          <a:blip r:embed="rId3">
            <a:alphaModFix/>
          </a:blip>
          <a:srcRect/>
          <a:stretch/>
        </p:blipFill>
        <p:spPr>
          <a:xfrm>
            <a:off x="0" y="5033919"/>
            <a:ext cx="12192000" cy="1939212"/>
          </a:xfrm>
          <a:prstGeom prst="rect">
            <a:avLst/>
          </a:prstGeom>
          <a:noFill/>
          <a:ln>
            <a:noFill/>
          </a:ln>
        </p:spPr>
      </p:pic>
      <p:sp>
        <p:nvSpPr>
          <p:cNvPr id="3" name="ZoneTexte 2">
            <a:extLst>
              <a:ext uri="{FF2B5EF4-FFF2-40B4-BE49-F238E27FC236}">
                <a16:creationId xmlns:a16="http://schemas.microsoft.com/office/drawing/2014/main" id="{26783871-9A64-B7F6-91D8-D8D0B1C51BD2}"/>
              </a:ext>
            </a:extLst>
          </p:cNvPr>
          <p:cNvSpPr txBox="1"/>
          <p:nvPr/>
        </p:nvSpPr>
        <p:spPr>
          <a:xfrm>
            <a:off x="3361509" y="1701284"/>
            <a:ext cx="6479177" cy="467629"/>
          </a:xfrm>
          <a:prstGeom prst="rect">
            <a:avLst/>
          </a:prstGeom>
          <a:noFill/>
        </p:spPr>
        <p:txBody>
          <a:bodyPr wrap="square">
            <a:spAutoFit/>
          </a:bodyPr>
          <a:lstStyle/>
          <a:p>
            <a:pPr>
              <a:lnSpc>
                <a:spcPct val="107000"/>
              </a:lnSpc>
              <a:spcAft>
                <a:spcPts val="800"/>
              </a:spcAft>
            </a:pPr>
            <a:r>
              <a:rPr lang="en-GB" sz="2400" b="1" kern="100" dirty="0">
                <a:solidFill>
                  <a:srgbClr val="67686A"/>
                </a:solidFill>
                <a:latin typeface="Arial" panose="020B0604020202020204" pitchFamily="34" charset="0"/>
                <a:ea typeface="Calibri" panose="020F0502020204030204" pitchFamily="34" charset="0"/>
                <a:cs typeface="Times New Roman" panose="02020603050405020304" pitchFamily="18" charset="0"/>
              </a:rPr>
              <a:t>Thank you for your attention !</a:t>
            </a:r>
            <a:endParaRPr lang="fr-BE" sz="24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3D075A17-0512-6A3B-F4F6-44F5AF3108F6}"/>
              </a:ext>
            </a:extLst>
          </p:cNvPr>
          <p:cNvSpPr txBox="1"/>
          <p:nvPr/>
        </p:nvSpPr>
        <p:spPr>
          <a:xfrm>
            <a:off x="3556655" y="3225240"/>
            <a:ext cx="5078691" cy="978858"/>
          </a:xfrm>
          <a:prstGeom prst="rect">
            <a:avLst/>
          </a:prstGeom>
          <a:noFill/>
        </p:spPr>
        <p:txBody>
          <a:bodyPr wrap="square">
            <a:spAutoFit/>
          </a:bodyPr>
          <a:lstStyle/>
          <a:p>
            <a:pPr algn="ctr">
              <a:lnSpc>
                <a:spcPct val="107000"/>
              </a:lnSpc>
              <a:spcAft>
                <a:spcPts val="800"/>
              </a:spcAft>
            </a:pPr>
            <a:r>
              <a:rPr lang="en-GB" b="1" kern="100" dirty="0">
                <a:solidFill>
                  <a:srgbClr val="67686A"/>
                </a:solidFill>
                <a:latin typeface="Arial" panose="020B0604020202020204" pitchFamily="34" charset="0"/>
                <a:ea typeface="Calibri" panose="020F0502020204030204" pitchFamily="34" charset="0"/>
                <a:cs typeface="Times New Roman" panose="02020603050405020304" pitchFamily="18" charset="0"/>
                <a:hlinkClick r:id="rId4"/>
              </a:rPr>
              <a:t>Michele.Cincera@ulb.be</a:t>
            </a:r>
            <a:endParaRPr lang="en-GB" b="1" kern="100" dirty="0">
              <a:solidFill>
                <a:srgbClr val="67686A"/>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b="1" kern="100" dirty="0">
              <a:solidFill>
                <a:srgbClr val="67686A"/>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BE" kern="1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624A634E-54BB-EA27-FCAA-3794BB263970}"/>
            </a:ext>
          </a:extLst>
        </p:cNvPr>
        <p:cNvGrpSpPr/>
        <p:nvPr/>
      </p:nvGrpSpPr>
      <p:grpSpPr>
        <a:xfrm>
          <a:off x="0" y="0"/>
          <a:ext cx="0" cy="0"/>
          <a:chOff x="0" y="0"/>
          <a:chExt cx="0" cy="0"/>
        </a:xfrm>
      </p:grpSpPr>
      <p:pic>
        <p:nvPicPr>
          <p:cNvPr id="90" name="Google Shape;90;p4">
            <a:extLst>
              <a:ext uri="{FF2B5EF4-FFF2-40B4-BE49-F238E27FC236}">
                <a16:creationId xmlns:a16="http://schemas.microsoft.com/office/drawing/2014/main" id="{8D8FE291-5430-03B2-29EA-B348E416BE4A}"/>
              </a:ext>
            </a:extLst>
          </p:cNvPr>
          <p:cNvPicPr preferRelativeResize="0"/>
          <p:nvPr/>
        </p:nvPicPr>
        <p:blipFill rotWithShape="1">
          <a:blip r:embed="rId3">
            <a:alphaModFix/>
          </a:blip>
          <a:srcRect/>
          <a:stretch/>
        </p:blipFill>
        <p:spPr>
          <a:xfrm>
            <a:off x="0" y="4918789"/>
            <a:ext cx="12192000" cy="1939212"/>
          </a:xfrm>
          <a:prstGeom prst="rect">
            <a:avLst/>
          </a:prstGeom>
          <a:noFill/>
          <a:ln>
            <a:noFill/>
          </a:ln>
        </p:spPr>
      </p:pic>
      <p:sp>
        <p:nvSpPr>
          <p:cNvPr id="2" name="ZoneTexte 1">
            <a:extLst>
              <a:ext uri="{FF2B5EF4-FFF2-40B4-BE49-F238E27FC236}">
                <a16:creationId xmlns:a16="http://schemas.microsoft.com/office/drawing/2014/main" id="{79C2A4A1-791D-A182-FC44-DBEB926EF44F}"/>
              </a:ext>
            </a:extLst>
          </p:cNvPr>
          <p:cNvSpPr txBox="1"/>
          <p:nvPr/>
        </p:nvSpPr>
        <p:spPr>
          <a:xfrm>
            <a:off x="540776" y="304800"/>
            <a:ext cx="11012129" cy="400110"/>
          </a:xfrm>
          <a:prstGeom prst="rect">
            <a:avLst/>
          </a:prstGeom>
          <a:noFill/>
        </p:spPr>
        <p:txBody>
          <a:bodyPr wrap="square" rtlCol="0">
            <a:spAutoFit/>
          </a:bodyPr>
          <a:lstStyle/>
          <a:p>
            <a:r>
              <a:rPr lang="fr-BE" sz="2000" dirty="0">
                <a:solidFill>
                  <a:schemeClr val="accent1"/>
                </a:solidFill>
              </a:rPr>
              <a:t>1. </a:t>
            </a:r>
            <a:r>
              <a:rPr lang="fr-BE" sz="2000" dirty="0" err="1">
                <a:solidFill>
                  <a:schemeClr val="accent1"/>
                </a:solidFill>
              </a:rPr>
              <a:t>Understanding</a:t>
            </a:r>
            <a:r>
              <a:rPr lang="fr-BE" sz="2000" dirty="0">
                <a:solidFill>
                  <a:schemeClr val="accent1"/>
                </a:solidFill>
              </a:rPr>
              <a:t> </a:t>
            </a:r>
            <a:r>
              <a:rPr lang="fr-BE" sz="2000" b="1" dirty="0">
                <a:solidFill>
                  <a:schemeClr val="accent1"/>
                </a:solidFill>
              </a:rPr>
              <a:t>Innovation</a:t>
            </a:r>
            <a:r>
              <a:rPr lang="fr-BE" sz="2000" dirty="0">
                <a:solidFill>
                  <a:schemeClr val="accent1"/>
                </a:solidFill>
              </a:rPr>
              <a:t> and </a:t>
            </a:r>
            <a:r>
              <a:rPr lang="fr-BE" sz="2000" dirty="0" err="1">
                <a:solidFill>
                  <a:schemeClr val="accent1"/>
                </a:solidFill>
              </a:rPr>
              <a:t>Sustainability</a:t>
            </a:r>
            <a:endParaRPr lang="fr-BE" sz="2000" dirty="0">
              <a:solidFill>
                <a:schemeClr val="accent1"/>
              </a:solidFill>
            </a:endParaRPr>
          </a:p>
        </p:txBody>
      </p:sp>
      <p:pic>
        <p:nvPicPr>
          <p:cNvPr id="4" name="Content Placeholder 9" descr="Text&#10;&#10;Description automatically generated">
            <a:extLst>
              <a:ext uri="{FF2B5EF4-FFF2-40B4-BE49-F238E27FC236}">
                <a16:creationId xmlns:a16="http://schemas.microsoft.com/office/drawing/2014/main" id="{0AB22FE0-6F93-5532-A7D6-207AA0E1C101}"/>
              </a:ext>
            </a:extLst>
          </p:cNvPr>
          <p:cNvPicPr>
            <a:picLocks noChangeAspect="1"/>
          </p:cNvPicPr>
          <p:nvPr/>
        </p:nvPicPr>
        <p:blipFill>
          <a:blip r:embed="rId4"/>
          <a:stretch>
            <a:fillRect/>
          </a:stretch>
        </p:blipFill>
        <p:spPr>
          <a:xfrm>
            <a:off x="1027176" y="1013232"/>
            <a:ext cx="2859602" cy="3810000"/>
          </a:xfrm>
          <a:prstGeom prst="rect">
            <a:avLst/>
          </a:prstGeom>
          <a:noFill/>
          <a:ln>
            <a:noFill/>
          </a:ln>
        </p:spPr>
      </p:pic>
      <p:graphicFrame>
        <p:nvGraphicFramePr>
          <p:cNvPr id="5" name="Content Placeholder 10">
            <a:extLst>
              <a:ext uri="{FF2B5EF4-FFF2-40B4-BE49-F238E27FC236}">
                <a16:creationId xmlns:a16="http://schemas.microsoft.com/office/drawing/2014/main" id="{88CBD857-E952-9466-1A45-0BFB08D2C8CE}"/>
              </a:ext>
            </a:extLst>
          </p:cNvPr>
          <p:cNvGraphicFramePr>
            <a:graphicFrameLocks/>
          </p:cNvGraphicFramePr>
          <p:nvPr>
            <p:extLst>
              <p:ext uri="{D42A27DB-BD31-4B8C-83A1-F6EECF244321}">
                <p14:modId xmlns:p14="http://schemas.microsoft.com/office/powerpoint/2010/main" val="2629342555"/>
              </p:ext>
            </p:extLst>
          </p:nvPr>
        </p:nvGraphicFramePr>
        <p:xfrm>
          <a:off x="4463545" y="1168503"/>
          <a:ext cx="6174558" cy="36547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8628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624A634E-54BB-EA27-FCAA-3794BB263970}"/>
            </a:ext>
          </a:extLst>
        </p:cNvPr>
        <p:cNvGrpSpPr/>
        <p:nvPr/>
      </p:nvGrpSpPr>
      <p:grpSpPr>
        <a:xfrm>
          <a:off x="0" y="0"/>
          <a:ext cx="0" cy="0"/>
          <a:chOff x="0" y="0"/>
          <a:chExt cx="0" cy="0"/>
        </a:xfrm>
      </p:grpSpPr>
      <p:pic>
        <p:nvPicPr>
          <p:cNvPr id="90" name="Google Shape;90;p4">
            <a:extLst>
              <a:ext uri="{FF2B5EF4-FFF2-40B4-BE49-F238E27FC236}">
                <a16:creationId xmlns:a16="http://schemas.microsoft.com/office/drawing/2014/main" id="{8D8FE291-5430-03B2-29EA-B348E416BE4A}"/>
              </a:ext>
            </a:extLst>
          </p:cNvPr>
          <p:cNvPicPr preferRelativeResize="0"/>
          <p:nvPr/>
        </p:nvPicPr>
        <p:blipFill rotWithShape="1">
          <a:blip r:embed="rId3">
            <a:alphaModFix/>
          </a:blip>
          <a:srcRect/>
          <a:stretch/>
        </p:blipFill>
        <p:spPr>
          <a:xfrm>
            <a:off x="0" y="4918789"/>
            <a:ext cx="12192000" cy="1939212"/>
          </a:xfrm>
          <a:prstGeom prst="rect">
            <a:avLst/>
          </a:prstGeom>
          <a:noFill/>
          <a:ln>
            <a:noFill/>
          </a:ln>
        </p:spPr>
      </p:pic>
      <p:sp>
        <p:nvSpPr>
          <p:cNvPr id="2" name="ZoneTexte 1">
            <a:extLst>
              <a:ext uri="{FF2B5EF4-FFF2-40B4-BE49-F238E27FC236}">
                <a16:creationId xmlns:a16="http://schemas.microsoft.com/office/drawing/2014/main" id="{79C2A4A1-791D-A182-FC44-DBEB926EF44F}"/>
              </a:ext>
            </a:extLst>
          </p:cNvPr>
          <p:cNvSpPr txBox="1"/>
          <p:nvPr/>
        </p:nvSpPr>
        <p:spPr>
          <a:xfrm>
            <a:off x="540776" y="304800"/>
            <a:ext cx="11012129" cy="400110"/>
          </a:xfrm>
          <a:prstGeom prst="rect">
            <a:avLst/>
          </a:prstGeom>
          <a:noFill/>
        </p:spPr>
        <p:txBody>
          <a:bodyPr wrap="square" rtlCol="0">
            <a:spAutoFit/>
          </a:bodyPr>
          <a:lstStyle/>
          <a:p>
            <a:r>
              <a:rPr lang="fr-BE" sz="2000" dirty="0">
                <a:solidFill>
                  <a:schemeClr val="accent1"/>
                </a:solidFill>
              </a:rPr>
              <a:t>1. </a:t>
            </a:r>
            <a:r>
              <a:rPr lang="fr-BE" sz="2000" dirty="0" err="1">
                <a:solidFill>
                  <a:schemeClr val="accent1"/>
                </a:solidFill>
              </a:rPr>
              <a:t>Understanding</a:t>
            </a:r>
            <a:r>
              <a:rPr lang="fr-BE" sz="2000" dirty="0">
                <a:solidFill>
                  <a:schemeClr val="accent1"/>
                </a:solidFill>
              </a:rPr>
              <a:t> Innovation and </a:t>
            </a:r>
            <a:r>
              <a:rPr lang="fr-BE" sz="2000" b="1" dirty="0" err="1">
                <a:solidFill>
                  <a:schemeClr val="accent1"/>
                </a:solidFill>
              </a:rPr>
              <a:t>Sustainability</a:t>
            </a:r>
            <a:endParaRPr lang="fr-BE" sz="2000" b="1" dirty="0">
              <a:solidFill>
                <a:schemeClr val="accent1"/>
              </a:solidFill>
            </a:endParaRPr>
          </a:p>
        </p:txBody>
      </p:sp>
      <p:graphicFrame>
        <p:nvGraphicFramePr>
          <p:cNvPr id="3" name="Content Placeholder 10">
            <a:extLst>
              <a:ext uri="{FF2B5EF4-FFF2-40B4-BE49-F238E27FC236}">
                <a16:creationId xmlns:a16="http://schemas.microsoft.com/office/drawing/2014/main" id="{A016D934-4A39-148A-7871-6CA756CC1065}"/>
              </a:ext>
            </a:extLst>
          </p:cNvPr>
          <p:cNvGraphicFramePr>
            <a:graphicFrameLocks/>
          </p:cNvGraphicFramePr>
          <p:nvPr>
            <p:extLst>
              <p:ext uri="{D42A27DB-BD31-4B8C-83A1-F6EECF244321}">
                <p14:modId xmlns:p14="http://schemas.microsoft.com/office/powerpoint/2010/main" val="2672230309"/>
              </p:ext>
            </p:extLst>
          </p:nvPr>
        </p:nvGraphicFramePr>
        <p:xfrm>
          <a:off x="232013" y="826851"/>
          <a:ext cx="6174558" cy="4091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Content Placeholder 10" descr="Chart, sunburst chart&#10;&#10;Description automatically generated">
            <a:extLst>
              <a:ext uri="{FF2B5EF4-FFF2-40B4-BE49-F238E27FC236}">
                <a16:creationId xmlns:a16="http://schemas.microsoft.com/office/drawing/2014/main" id="{62030E6D-2A64-3DFF-EB7B-DFB44E530994}"/>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6406571" y="-143326"/>
            <a:ext cx="5993130" cy="5752148"/>
          </a:xfrm>
          <a:prstGeom prst="rect">
            <a:avLst/>
          </a:prstGeom>
          <a:noFill/>
          <a:ln>
            <a:noFill/>
          </a:ln>
        </p:spPr>
      </p:pic>
    </p:spTree>
    <p:extLst>
      <p:ext uri="{BB962C8B-B14F-4D97-AF65-F5344CB8AC3E}">
        <p14:creationId xmlns:p14="http://schemas.microsoft.com/office/powerpoint/2010/main" val="4079557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F01C-144A-2243-D2C7-3280E0C736CF}"/>
              </a:ext>
            </a:extLst>
          </p:cNvPr>
          <p:cNvSpPr>
            <a:spLocks noGrp="1"/>
          </p:cNvSpPr>
          <p:nvPr>
            <p:ph type="title"/>
          </p:nvPr>
        </p:nvSpPr>
        <p:spPr/>
        <p:txBody>
          <a:bodyPr>
            <a:normAutofit/>
          </a:bodyPr>
          <a:lstStyle/>
          <a:p>
            <a:r>
              <a:rPr lang="en-US" b="1" dirty="0"/>
              <a:t>SDG Progress at a Glance</a:t>
            </a:r>
            <a:endParaRPr lang="fr-FR" dirty="0"/>
          </a:p>
        </p:txBody>
      </p:sp>
      <p:sp>
        <p:nvSpPr>
          <p:cNvPr id="6" name="Slide Number Placeholder 5">
            <a:extLst>
              <a:ext uri="{FF2B5EF4-FFF2-40B4-BE49-F238E27FC236}">
                <a16:creationId xmlns:a16="http://schemas.microsoft.com/office/drawing/2014/main" id="{E783DE94-4EF5-452D-F795-6A367C015793}"/>
              </a:ext>
            </a:extLst>
          </p:cNvPr>
          <p:cNvSpPr>
            <a:spLocks noGrp="1"/>
          </p:cNvSpPr>
          <p:nvPr>
            <p:ph type="sldNum" sz="quarter" idx="12"/>
          </p:nvPr>
        </p:nvSpPr>
        <p:spPr/>
        <p:txBody>
          <a:bodyPr/>
          <a:lstStyle/>
          <a:p>
            <a:fld id="{E31375A4-56A4-47D6-9801-1991572033F7}" type="slidenum">
              <a:rPr lang="en-US" smtClean="0"/>
              <a:pPr/>
              <a:t>5</a:t>
            </a:fld>
            <a:endParaRPr lang="en-US"/>
          </a:p>
        </p:txBody>
      </p:sp>
      <p:sp>
        <p:nvSpPr>
          <p:cNvPr id="8" name="TextBox 7">
            <a:extLst>
              <a:ext uri="{FF2B5EF4-FFF2-40B4-BE49-F238E27FC236}">
                <a16:creationId xmlns:a16="http://schemas.microsoft.com/office/drawing/2014/main" id="{BDEEDF5C-6FAA-2AB4-06D5-95D988E3D16A}"/>
              </a:ext>
            </a:extLst>
          </p:cNvPr>
          <p:cNvSpPr txBox="1"/>
          <p:nvPr/>
        </p:nvSpPr>
        <p:spPr>
          <a:xfrm>
            <a:off x="5568773" y="6393103"/>
            <a:ext cx="3957362" cy="246221"/>
          </a:xfrm>
          <a:prstGeom prst="rect">
            <a:avLst/>
          </a:prstGeom>
          <a:noFill/>
        </p:spPr>
        <p:txBody>
          <a:bodyPr wrap="square" rtlCol="0">
            <a:spAutoFit/>
          </a:bodyPr>
          <a:lstStyle/>
          <a:p>
            <a:pPr algn="r"/>
            <a:r>
              <a:rPr lang="en-BE" sz="1000" dirty="0"/>
              <a:t>S</a:t>
            </a:r>
            <a:r>
              <a:rPr lang="fr-FR" sz="1000" dirty="0"/>
              <a:t>o</a:t>
            </a:r>
            <a:r>
              <a:rPr lang="en-BE" sz="1000" dirty="0"/>
              <a:t>urce: </a:t>
            </a:r>
            <a:r>
              <a:rPr lang="en-GB" sz="1000" dirty="0"/>
              <a:t>The Sustainable Development Goals Progress Chart 2023</a:t>
            </a:r>
            <a:endParaRPr lang="fr-FR" sz="1000" dirty="0"/>
          </a:p>
        </p:txBody>
      </p:sp>
      <p:grpSp>
        <p:nvGrpSpPr>
          <p:cNvPr id="10" name="Group 13866">
            <a:extLst>
              <a:ext uri="{FF2B5EF4-FFF2-40B4-BE49-F238E27FC236}">
                <a16:creationId xmlns:a16="http://schemas.microsoft.com/office/drawing/2014/main" id="{ABDBDB6E-8676-16DE-B049-14E29774FCD8}"/>
              </a:ext>
            </a:extLst>
          </p:cNvPr>
          <p:cNvGrpSpPr/>
          <p:nvPr/>
        </p:nvGrpSpPr>
        <p:grpSpPr>
          <a:xfrm>
            <a:off x="0" y="2519333"/>
            <a:ext cx="5585002" cy="1257935"/>
            <a:chOff x="0" y="0"/>
            <a:chExt cx="5585498" cy="1258176"/>
          </a:xfrm>
        </p:grpSpPr>
        <p:sp>
          <p:nvSpPr>
            <p:cNvPr id="11" name="Shape 16014">
              <a:extLst>
                <a:ext uri="{FF2B5EF4-FFF2-40B4-BE49-F238E27FC236}">
                  <a16:creationId xmlns:a16="http://schemas.microsoft.com/office/drawing/2014/main" id="{956988E4-256F-4F49-74B7-A416EECEEE06}"/>
                </a:ext>
              </a:extLst>
            </p:cNvPr>
            <p:cNvSpPr/>
            <p:nvPr/>
          </p:nvSpPr>
          <p:spPr>
            <a:xfrm>
              <a:off x="0" y="0"/>
              <a:ext cx="5290020" cy="1258176"/>
            </a:xfrm>
            <a:custGeom>
              <a:avLst/>
              <a:gdLst/>
              <a:ahLst/>
              <a:cxnLst/>
              <a:rect l="0" t="0" r="0" b="0"/>
              <a:pathLst>
                <a:path w="5290020" h="1258176">
                  <a:moveTo>
                    <a:pt x="0" y="0"/>
                  </a:moveTo>
                  <a:lnTo>
                    <a:pt x="5290020" y="0"/>
                  </a:lnTo>
                  <a:lnTo>
                    <a:pt x="5290020" y="1258176"/>
                  </a:lnTo>
                  <a:lnTo>
                    <a:pt x="0" y="1258176"/>
                  </a:lnTo>
                  <a:lnTo>
                    <a:pt x="0" y="0"/>
                  </a:lnTo>
                </a:path>
              </a:pathLst>
            </a:custGeom>
            <a:ln w="0" cap="flat">
              <a:miter lim="127000"/>
            </a:ln>
          </p:spPr>
          <p:style>
            <a:lnRef idx="0">
              <a:srgbClr val="000000">
                <a:alpha val="0"/>
              </a:srgbClr>
            </a:lnRef>
            <a:fillRef idx="1">
              <a:srgbClr val="F5F5F5"/>
            </a:fillRef>
            <a:effectRef idx="0">
              <a:scrgbClr r="0" g="0" b="0"/>
            </a:effectRef>
            <a:fontRef idx="none"/>
          </p:style>
          <p:txBody>
            <a:bodyPr/>
            <a:lstStyle/>
            <a:p>
              <a:endParaRPr lang="fr-BE"/>
            </a:p>
          </p:txBody>
        </p:sp>
        <p:sp>
          <p:nvSpPr>
            <p:cNvPr id="12" name="Rectangle 11">
              <a:extLst>
                <a:ext uri="{FF2B5EF4-FFF2-40B4-BE49-F238E27FC236}">
                  <a16:creationId xmlns:a16="http://schemas.microsoft.com/office/drawing/2014/main" id="{23F4453D-FA51-9835-5FC8-86E5CA0F4E08}"/>
                </a:ext>
              </a:extLst>
            </p:cNvPr>
            <p:cNvSpPr/>
            <p:nvPr/>
          </p:nvSpPr>
          <p:spPr>
            <a:xfrm>
              <a:off x="951789" y="141716"/>
              <a:ext cx="4633709" cy="216542"/>
            </a:xfrm>
            <a:prstGeom prst="rect">
              <a:avLst/>
            </a:prstGeom>
            <a:ln>
              <a:noFill/>
            </a:ln>
          </p:spPr>
          <p:txBody>
            <a:bodyPr vert="horz" lIns="0" tIns="0" rIns="0" bIns="0" rtlCol="0">
              <a:noAutofit/>
            </a:bodyPr>
            <a:lstStyle/>
            <a:p>
              <a:pPr marL="6985" indent="-6350">
                <a:lnSpc>
                  <a:spcPct val="107000"/>
                </a:lnSpc>
                <a:spcAft>
                  <a:spcPts val="800"/>
                </a:spcAft>
              </a:pPr>
              <a:r>
                <a:rPr lang="fr-BE" sz="1000" b="1" kern="100">
                  <a:solidFill>
                    <a:srgbClr val="434343"/>
                  </a:solidFill>
                  <a:effectLst/>
                  <a:latin typeface="Calibri" panose="020F0502020204030204" pitchFamily="34" charset="0"/>
                  <a:ea typeface="Calibri" panose="020F0502020204030204" pitchFamily="34" charset="0"/>
                </a:rPr>
                <a:t>A</a:t>
              </a:r>
              <a:r>
                <a:rPr lang="fr-BE" sz="1000" b="1" kern="100" spc="75">
                  <a:solidFill>
                    <a:srgbClr val="434343"/>
                  </a:solidFill>
                  <a:effectLst/>
                  <a:latin typeface="Calibri" panose="020F0502020204030204" pitchFamily="34" charset="0"/>
                  <a:ea typeface="Calibri" panose="020F0502020204030204" pitchFamily="34" charset="0"/>
                </a:rPr>
                <a:t> </a:t>
              </a:r>
              <a:r>
                <a:rPr lang="fr-BE" sz="1000" b="1" kern="100">
                  <a:solidFill>
                    <a:srgbClr val="434343"/>
                  </a:solidFill>
                  <a:effectLst/>
                  <a:latin typeface="Calibri" panose="020F0502020204030204" pitchFamily="34" charset="0"/>
                  <a:ea typeface="Calibri" panose="020F0502020204030204" pitchFamily="34" charset="0"/>
                </a:rPr>
                <a:t>concerning</a:t>
              </a:r>
              <a:r>
                <a:rPr lang="fr-BE" sz="1000" b="1" kern="100" spc="75">
                  <a:solidFill>
                    <a:srgbClr val="434343"/>
                  </a:solidFill>
                  <a:effectLst/>
                  <a:latin typeface="Calibri" panose="020F0502020204030204" pitchFamily="34" charset="0"/>
                  <a:ea typeface="Calibri" panose="020F0502020204030204" pitchFamily="34" charset="0"/>
                </a:rPr>
                <a:t> </a:t>
              </a:r>
              <a:r>
                <a:rPr lang="fr-BE" sz="1000" b="1" kern="100">
                  <a:solidFill>
                    <a:srgbClr val="434343"/>
                  </a:solidFill>
                  <a:effectLst/>
                  <a:latin typeface="Calibri" panose="020F0502020204030204" pitchFamily="34" charset="0"/>
                  <a:ea typeface="Calibri" panose="020F0502020204030204" pitchFamily="34" charset="0"/>
                </a:rPr>
                <a:t>picture</a:t>
              </a:r>
              <a:r>
                <a:rPr lang="fr-BE" sz="1000" b="1" kern="100" spc="75">
                  <a:solidFill>
                    <a:srgbClr val="434343"/>
                  </a:solidFill>
                  <a:effectLst/>
                  <a:latin typeface="Calibri" panose="020F0502020204030204" pitchFamily="34" charset="0"/>
                  <a:ea typeface="Calibri" panose="020F0502020204030204" pitchFamily="34" charset="0"/>
                </a:rPr>
                <a:t> </a:t>
              </a:r>
              <a:r>
                <a:rPr lang="fr-BE" sz="1000" b="1" kern="100">
                  <a:solidFill>
                    <a:srgbClr val="434343"/>
                  </a:solidFill>
                  <a:effectLst/>
                  <a:latin typeface="Calibri" panose="020F0502020204030204" pitchFamily="34" charset="0"/>
                  <a:ea typeface="Calibri" panose="020F0502020204030204" pitchFamily="34" charset="0"/>
                </a:rPr>
                <a:t>of</a:t>
              </a:r>
              <a:r>
                <a:rPr lang="fr-BE" sz="1000" b="1" kern="100" spc="75">
                  <a:solidFill>
                    <a:srgbClr val="434343"/>
                  </a:solidFill>
                  <a:effectLst/>
                  <a:latin typeface="Calibri" panose="020F0502020204030204" pitchFamily="34" charset="0"/>
                  <a:ea typeface="Calibri" panose="020F0502020204030204" pitchFamily="34" charset="0"/>
                </a:rPr>
                <a:t> </a:t>
              </a:r>
              <a:r>
                <a:rPr lang="fr-BE" sz="1000" b="1" kern="100">
                  <a:solidFill>
                    <a:srgbClr val="434343"/>
                  </a:solidFill>
                  <a:effectLst/>
                  <a:latin typeface="Calibri" panose="020F0502020204030204" pitchFamily="34" charset="0"/>
                  <a:ea typeface="Calibri" panose="020F0502020204030204" pitchFamily="34" charset="0"/>
                </a:rPr>
                <a:t>SDG</a:t>
              </a:r>
              <a:r>
                <a:rPr lang="fr-BE" sz="1000" b="1" kern="100" spc="75">
                  <a:solidFill>
                    <a:srgbClr val="434343"/>
                  </a:solidFill>
                  <a:effectLst/>
                  <a:latin typeface="Calibri" panose="020F0502020204030204" pitchFamily="34" charset="0"/>
                  <a:ea typeface="Calibri" panose="020F0502020204030204" pitchFamily="34" charset="0"/>
                </a:rPr>
                <a:t> </a:t>
              </a:r>
              <a:r>
                <a:rPr lang="fr-BE" sz="1000" b="1" kern="100">
                  <a:solidFill>
                    <a:srgbClr val="434343"/>
                  </a:solidFill>
                  <a:effectLst/>
                  <a:latin typeface="Calibri" panose="020F0502020204030204" pitchFamily="34" charset="0"/>
                  <a:ea typeface="Calibri" panose="020F0502020204030204" pitchFamily="34" charset="0"/>
                </a:rPr>
                <a:t>progress</a:t>
              </a:r>
              <a:r>
                <a:rPr lang="fr-BE" sz="1000" b="1" kern="100" spc="75">
                  <a:solidFill>
                    <a:srgbClr val="434343"/>
                  </a:solidFill>
                  <a:effectLst/>
                  <a:latin typeface="Calibri" panose="020F0502020204030204" pitchFamily="34" charset="0"/>
                  <a:ea typeface="Calibri" panose="020F0502020204030204" pitchFamily="34" charset="0"/>
                </a:rPr>
                <a:t> </a:t>
              </a:r>
              <a:r>
                <a:rPr lang="fr-BE" sz="1000" b="1" kern="100">
                  <a:solidFill>
                    <a:srgbClr val="434343"/>
                  </a:solidFill>
                  <a:effectLst/>
                  <a:latin typeface="Calibri" panose="020F0502020204030204" pitchFamily="34" charset="0"/>
                  <a:ea typeface="Calibri" panose="020F0502020204030204" pitchFamily="34" charset="0"/>
                </a:rPr>
                <a:t>at</a:t>
              </a:r>
              <a:r>
                <a:rPr lang="fr-BE" sz="1000" b="1" kern="100" spc="75">
                  <a:solidFill>
                    <a:srgbClr val="434343"/>
                  </a:solidFill>
                  <a:effectLst/>
                  <a:latin typeface="Calibri" panose="020F0502020204030204" pitchFamily="34" charset="0"/>
                  <a:ea typeface="Calibri" panose="020F0502020204030204" pitchFamily="34" charset="0"/>
                </a:rPr>
                <a:t> </a:t>
              </a:r>
              <a:r>
                <a:rPr lang="fr-BE" sz="1000" b="1" kern="100">
                  <a:solidFill>
                    <a:srgbClr val="434343"/>
                  </a:solidFill>
                  <a:effectLst/>
                  <a:latin typeface="Calibri" panose="020F0502020204030204" pitchFamily="34" charset="0"/>
                  <a:ea typeface="Calibri" panose="020F0502020204030204" pitchFamily="34" charset="0"/>
                </a:rPr>
                <a:t>the</a:t>
              </a:r>
              <a:r>
                <a:rPr lang="fr-BE" sz="1000" b="1" kern="100" spc="75">
                  <a:solidFill>
                    <a:srgbClr val="434343"/>
                  </a:solidFill>
                  <a:effectLst/>
                  <a:latin typeface="Calibri" panose="020F0502020204030204" pitchFamily="34" charset="0"/>
                  <a:ea typeface="Calibri" panose="020F0502020204030204" pitchFamily="34" charset="0"/>
                </a:rPr>
                <a:t> </a:t>
              </a:r>
              <a:r>
                <a:rPr lang="fr-BE" sz="1000" b="1" kern="100">
                  <a:solidFill>
                    <a:srgbClr val="434343"/>
                  </a:solidFill>
                  <a:effectLst/>
                  <a:latin typeface="Calibri" panose="020F0502020204030204" pitchFamily="34" charset="0"/>
                  <a:ea typeface="Calibri" panose="020F0502020204030204" pitchFamily="34" charset="0"/>
                </a:rPr>
                <a:t>midpoint:</a:t>
              </a:r>
              <a:endParaRPr lang="fr-BE" sz="1000" kern="100">
                <a:solidFill>
                  <a:srgbClr val="434343"/>
                </a:solidFill>
                <a:effectLst/>
                <a:latin typeface="Calibri" panose="020F0502020204030204" pitchFamily="34" charset="0"/>
                <a:ea typeface="Calibri" panose="020F0502020204030204" pitchFamily="34" charset="0"/>
              </a:endParaRPr>
            </a:p>
          </p:txBody>
        </p:sp>
        <p:sp>
          <p:nvSpPr>
            <p:cNvPr id="13" name="Shape 861">
              <a:extLst>
                <a:ext uri="{FF2B5EF4-FFF2-40B4-BE49-F238E27FC236}">
                  <a16:creationId xmlns:a16="http://schemas.microsoft.com/office/drawing/2014/main" id="{77C0017B-5BD2-C129-BFC2-B323E536EF85}"/>
                </a:ext>
              </a:extLst>
            </p:cNvPr>
            <p:cNvSpPr/>
            <p:nvPr/>
          </p:nvSpPr>
          <p:spPr>
            <a:xfrm>
              <a:off x="1852048" y="476898"/>
              <a:ext cx="540969" cy="619480"/>
            </a:xfrm>
            <a:custGeom>
              <a:avLst/>
              <a:gdLst/>
              <a:ahLst/>
              <a:cxnLst/>
              <a:rect l="0" t="0" r="0" b="0"/>
              <a:pathLst>
                <a:path w="540969" h="619480">
                  <a:moveTo>
                    <a:pt x="134049" y="0"/>
                  </a:moveTo>
                  <a:cubicBezTo>
                    <a:pt x="381064" y="106896"/>
                    <a:pt x="540969" y="350317"/>
                    <a:pt x="540969" y="619480"/>
                  </a:cubicBezTo>
                  <a:lnTo>
                    <a:pt x="203467" y="619480"/>
                  </a:lnTo>
                  <a:cubicBezTo>
                    <a:pt x="203467" y="484898"/>
                    <a:pt x="123520" y="363182"/>
                    <a:pt x="0" y="309740"/>
                  </a:cubicBezTo>
                  <a:lnTo>
                    <a:pt x="134049" y="0"/>
                  </a:lnTo>
                  <a:close/>
                </a:path>
              </a:pathLst>
            </a:custGeom>
            <a:ln w="0" cap="flat">
              <a:miter lim="127000"/>
            </a:ln>
          </p:spPr>
          <p:style>
            <a:lnRef idx="0">
              <a:srgbClr val="000000">
                <a:alpha val="0"/>
              </a:srgbClr>
            </a:lnRef>
            <a:fillRef idx="1">
              <a:srgbClr val="EF412A"/>
            </a:fillRef>
            <a:effectRef idx="0">
              <a:scrgbClr r="0" g="0" b="0"/>
            </a:effectRef>
            <a:fontRef idx="none"/>
          </p:style>
          <p:txBody>
            <a:bodyPr/>
            <a:lstStyle/>
            <a:p>
              <a:endParaRPr lang="fr-BE"/>
            </a:p>
          </p:txBody>
        </p:sp>
        <p:sp>
          <p:nvSpPr>
            <p:cNvPr id="14" name="Rectangle 13">
              <a:extLst>
                <a:ext uri="{FF2B5EF4-FFF2-40B4-BE49-F238E27FC236}">
                  <a16:creationId xmlns:a16="http://schemas.microsoft.com/office/drawing/2014/main" id="{64320386-54B3-6BBD-0573-C3A9C8081AEF}"/>
                </a:ext>
              </a:extLst>
            </p:cNvPr>
            <p:cNvSpPr/>
            <p:nvPr/>
          </p:nvSpPr>
          <p:spPr>
            <a:xfrm>
              <a:off x="2164521" y="948855"/>
              <a:ext cx="110805" cy="168910"/>
            </a:xfrm>
            <a:prstGeom prst="rect">
              <a:avLst/>
            </a:prstGeom>
            <a:ln>
              <a:noFill/>
            </a:ln>
          </p:spPr>
          <p:txBody>
            <a:bodyPr vert="horz" lIns="0" tIns="0" rIns="0" bIns="0" rtlCol="0">
              <a:noAutofit/>
            </a:bodyPr>
            <a:lstStyle/>
            <a:p>
              <a:pPr marL="6985" indent="-6350">
                <a:lnSpc>
                  <a:spcPct val="107000"/>
                </a:lnSpc>
                <a:spcAft>
                  <a:spcPts val="800"/>
                </a:spcAft>
              </a:pPr>
              <a:r>
                <a:rPr lang="fr-BE" sz="800" kern="100" spc="15">
                  <a:solidFill>
                    <a:srgbClr val="FFFFFF"/>
                  </a:solidFill>
                  <a:effectLst/>
                  <a:latin typeface="Calibri" panose="020F0502020204030204" pitchFamily="34" charset="0"/>
                  <a:ea typeface="Calibri" panose="020F0502020204030204" pitchFamily="34" charset="0"/>
                </a:rPr>
                <a:t>37</a:t>
              </a:r>
              <a:endParaRPr lang="fr-BE" sz="1000" kern="100">
                <a:solidFill>
                  <a:srgbClr val="434343"/>
                </a:solidFill>
                <a:effectLst/>
                <a:latin typeface="Calibri" panose="020F0502020204030204" pitchFamily="34" charset="0"/>
                <a:ea typeface="Calibri" panose="020F0502020204030204" pitchFamily="34" charset="0"/>
              </a:endParaRPr>
            </a:p>
          </p:txBody>
        </p:sp>
        <p:sp>
          <p:nvSpPr>
            <p:cNvPr id="15" name="Rectangle 14">
              <a:extLst>
                <a:ext uri="{FF2B5EF4-FFF2-40B4-BE49-F238E27FC236}">
                  <a16:creationId xmlns:a16="http://schemas.microsoft.com/office/drawing/2014/main" id="{75A0C075-253A-663A-CBAC-4023AAE0E0AA}"/>
                </a:ext>
              </a:extLst>
            </p:cNvPr>
            <p:cNvSpPr/>
            <p:nvPr/>
          </p:nvSpPr>
          <p:spPr>
            <a:xfrm>
              <a:off x="2249865" y="948855"/>
              <a:ext cx="79590" cy="168910"/>
            </a:xfrm>
            <a:prstGeom prst="rect">
              <a:avLst/>
            </a:prstGeom>
            <a:ln>
              <a:noFill/>
            </a:ln>
          </p:spPr>
          <p:txBody>
            <a:bodyPr vert="horz" lIns="0" tIns="0" rIns="0" bIns="0" rtlCol="0">
              <a:noAutofit/>
            </a:bodyPr>
            <a:lstStyle/>
            <a:p>
              <a:pPr marL="6985" indent="-6350">
                <a:lnSpc>
                  <a:spcPct val="107000"/>
                </a:lnSpc>
                <a:spcAft>
                  <a:spcPts val="800"/>
                </a:spcAft>
              </a:pPr>
              <a:r>
                <a:rPr lang="fr-BE" sz="800" kern="100">
                  <a:solidFill>
                    <a:srgbClr val="FFFFFF"/>
                  </a:solidFill>
                  <a:effectLst/>
                  <a:latin typeface="Calibri" panose="020F0502020204030204" pitchFamily="34" charset="0"/>
                  <a:ea typeface="Calibri" panose="020F0502020204030204" pitchFamily="34" charset="0"/>
                </a:rPr>
                <a:t>%</a:t>
              </a:r>
              <a:endParaRPr lang="fr-BE" sz="1000" kern="100">
                <a:solidFill>
                  <a:srgbClr val="434343"/>
                </a:solidFill>
                <a:effectLst/>
                <a:latin typeface="Calibri" panose="020F0502020204030204" pitchFamily="34" charset="0"/>
                <a:ea typeface="Calibri" panose="020F0502020204030204" pitchFamily="34" charset="0"/>
              </a:endParaRPr>
            </a:p>
          </p:txBody>
        </p:sp>
        <p:sp>
          <p:nvSpPr>
            <p:cNvPr id="16" name="Shape 863">
              <a:extLst>
                <a:ext uri="{FF2B5EF4-FFF2-40B4-BE49-F238E27FC236}">
                  <a16:creationId xmlns:a16="http://schemas.microsoft.com/office/drawing/2014/main" id="{09DD926D-5B89-E0F0-537F-2261B6688960}"/>
                </a:ext>
              </a:extLst>
            </p:cNvPr>
            <p:cNvSpPr/>
            <p:nvPr/>
          </p:nvSpPr>
          <p:spPr>
            <a:xfrm>
              <a:off x="1043014" y="789963"/>
              <a:ext cx="374282" cy="306438"/>
            </a:xfrm>
            <a:custGeom>
              <a:avLst/>
              <a:gdLst/>
              <a:ahLst/>
              <a:cxnLst/>
              <a:rect l="0" t="0" r="0" b="0"/>
              <a:pathLst>
                <a:path w="374282" h="306438">
                  <a:moveTo>
                    <a:pt x="73571" y="0"/>
                  </a:moveTo>
                  <a:lnTo>
                    <a:pt x="374282" y="153213"/>
                  </a:lnTo>
                  <a:cubicBezTo>
                    <a:pt x="350101" y="200673"/>
                    <a:pt x="337502" y="253174"/>
                    <a:pt x="337502" y="306438"/>
                  </a:cubicBezTo>
                  <a:lnTo>
                    <a:pt x="0" y="306438"/>
                  </a:lnTo>
                  <a:cubicBezTo>
                    <a:pt x="0" y="199911"/>
                    <a:pt x="25210" y="94907"/>
                    <a:pt x="73571" y="0"/>
                  </a:cubicBezTo>
                  <a:close/>
                </a:path>
              </a:pathLst>
            </a:custGeom>
            <a:ln w="0" cap="flat">
              <a:miter lim="127000"/>
            </a:ln>
          </p:spPr>
          <p:style>
            <a:lnRef idx="0">
              <a:srgbClr val="000000">
                <a:alpha val="0"/>
              </a:srgbClr>
            </a:lnRef>
            <a:fillRef idx="1">
              <a:srgbClr val="48773C"/>
            </a:fillRef>
            <a:effectRef idx="0">
              <a:scrgbClr r="0" g="0" b="0"/>
            </a:effectRef>
            <a:fontRef idx="none"/>
          </p:style>
          <p:txBody>
            <a:bodyPr/>
            <a:lstStyle/>
            <a:p>
              <a:endParaRPr lang="fr-BE"/>
            </a:p>
          </p:txBody>
        </p:sp>
        <p:sp>
          <p:nvSpPr>
            <p:cNvPr id="17" name="Shape 864">
              <a:extLst>
                <a:ext uri="{FF2B5EF4-FFF2-40B4-BE49-F238E27FC236}">
                  <a16:creationId xmlns:a16="http://schemas.microsoft.com/office/drawing/2014/main" id="{AE472BC4-FC85-A9DF-A070-72FEF2302BCE}"/>
                </a:ext>
              </a:extLst>
            </p:cNvPr>
            <p:cNvSpPr/>
            <p:nvPr/>
          </p:nvSpPr>
          <p:spPr>
            <a:xfrm>
              <a:off x="1043023" y="789960"/>
              <a:ext cx="374282" cy="306438"/>
            </a:xfrm>
            <a:custGeom>
              <a:avLst/>
              <a:gdLst/>
              <a:ahLst/>
              <a:cxnLst/>
              <a:rect l="0" t="0" r="0" b="0"/>
              <a:pathLst>
                <a:path w="374282" h="306438">
                  <a:moveTo>
                    <a:pt x="73571" y="0"/>
                  </a:moveTo>
                  <a:lnTo>
                    <a:pt x="374282" y="153226"/>
                  </a:lnTo>
                  <a:cubicBezTo>
                    <a:pt x="350101" y="200673"/>
                    <a:pt x="337490" y="253174"/>
                    <a:pt x="337490" y="306438"/>
                  </a:cubicBezTo>
                  <a:lnTo>
                    <a:pt x="0" y="306438"/>
                  </a:lnTo>
                  <a:cubicBezTo>
                    <a:pt x="0" y="199923"/>
                    <a:pt x="25210" y="94907"/>
                    <a:pt x="73571" y="0"/>
                  </a:cubicBezTo>
                  <a:close/>
                </a:path>
              </a:pathLst>
            </a:custGeom>
            <a:ln w="0" cap="flat">
              <a:miter lim="127000"/>
            </a:ln>
          </p:spPr>
          <p:style>
            <a:lnRef idx="0">
              <a:srgbClr val="000000">
                <a:alpha val="0"/>
              </a:srgbClr>
            </a:lnRef>
            <a:fillRef idx="1">
              <a:srgbClr val="3FAE49"/>
            </a:fillRef>
            <a:effectRef idx="0">
              <a:scrgbClr r="0" g="0" b="0"/>
            </a:effectRef>
            <a:fontRef idx="none"/>
          </p:style>
          <p:txBody>
            <a:bodyPr/>
            <a:lstStyle/>
            <a:p>
              <a:endParaRPr lang="fr-BE"/>
            </a:p>
          </p:txBody>
        </p:sp>
        <p:sp>
          <p:nvSpPr>
            <p:cNvPr id="18" name="Rectangle 17">
              <a:extLst>
                <a:ext uri="{FF2B5EF4-FFF2-40B4-BE49-F238E27FC236}">
                  <a16:creationId xmlns:a16="http://schemas.microsoft.com/office/drawing/2014/main" id="{1F9C1F2C-7BDF-D5AB-F7A8-5970D1876367}"/>
                </a:ext>
              </a:extLst>
            </p:cNvPr>
            <p:cNvSpPr/>
            <p:nvPr/>
          </p:nvSpPr>
          <p:spPr>
            <a:xfrm>
              <a:off x="1168352" y="948892"/>
              <a:ext cx="110805" cy="168910"/>
            </a:xfrm>
            <a:prstGeom prst="rect">
              <a:avLst/>
            </a:prstGeom>
            <a:ln>
              <a:noFill/>
            </a:ln>
          </p:spPr>
          <p:txBody>
            <a:bodyPr vert="horz" lIns="0" tIns="0" rIns="0" bIns="0" rtlCol="0">
              <a:noAutofit/>
            </a:bodyPr>
            <a:lstStyle/>
            <a:p>
              <a:pPr marL="6985" indent="-6350">
                <a:lnSpc>
                  <a:spcPct val="107000"/>
                </a:lnSpc>
                <a:spcAft>
                  <a:spcPts val="800"/>
                </a:spcAft>
              </a:pPr>
              <a:r>
                <a:rPr lang="fr-BE" sz="800" kern="100" spc="15">
                  <a:solidFill>
                    <a:srgbClr val="FFFFFF"/>
                  </a:solidFill>
                  <a:effectLst/>
                  <a:latin typeface="Calibri" panose="020F0502020204030204" pitchFamily="34" charset="0"/>
                  <a:ea typeface="Calibri" panose="020F0502020204030204" pitchFamily="34" charset="0"/>
                </a:rPr>
                <a:t>15</a:t>
              </a:r>
              <a:endParaRPr lang="fr-BE" sz="1000" kern="100">
                <a:solidFill>
                  <a:srgbClr val="434343"/>
                </a:solidFill>
                <a:effectLst/>
                <a:latin typeface="Calibri" panose="020F050202020403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E0522E1-A4C4-39F0-D14B-9C01F54523B3}"/>
                </a:ext>
              </a:extLst>
            </p:cNvPr>
            <p:cNvSpPr/>
            <p:nvPr/>
          </p:nvSpPr>
          <p:spPr>
            <a:xfrm>
              <a:off x="1253696" y="948892"/>
              <a:ext cx="79590" cy="168910"/>
            </a:xfrm>
            <a:prstGeom prst="rect">
              <a:avLst/>
            </a:prstGeom>
            <a:ln>
              <a:noFill/>
            </a:ln>
          </p:spPr>
          <p:txBody>
            <a:bodyPr vert="horz" lIns="0" tIns="0" rIns="0" bIns="0" rtlCol="0">
              <a:noAutofit/>
            </a:bodyPr>
            <a:lstStyle/>
            <a:p>
              <a:pPr marL="6985" indent="-6350">
                <a:lnSpc>
                  <a:spcPct val="107000"/>
                </a:lnSpc>
                <a:spcAft>
                  <a:spcPts val="800"/>
                </a:spcAft>
              </a:pPr>
              <a:r>
                <a:rPr lang="fr-BE" sz="800" kern="100">
                  <a:solidFill>
                    <a:srgbClr val="FFFFFF"/>
                  </a:solidFill>
                  <a:effectLst/>
                  <a:latin typeface="Calibri" panose="020F0502020204030204" pitchFamily="34" charset="0"/>
                  <a:ea typeface="Calibri" panose="020F0502020204030204" pitchFamily="34" charset="0"/>
                </a:rPr>
                <a:t>%</a:t>
              </a:r>
              <a:endParaRPr lang="fr-BE" sz="1000" kern="100">
                <a:solidFill>
                  <a:srgbClr val="434343"/>
                </a:solidFill>
                <a:effectLst/>
                <a:latin typeface="Calibri" panose="020F0502020204030204" pitchFamily="34" charset="0"/>
                <a:ea typeface="Calibri" panose="020F0502020204030204" pitchFamily="34" charset="0"/>
              </a:endParaRPr>
            </a:p>
          </p:txBody>
        </p:sp>
        <p:sp>
          <p:nvSpPr>
            <p:cNvPr id="20" name="Shape 866">
              <a:extLst>
                <a:ext uri="{FF2B5EF4-FFF2-40B4-BE49-F238E27FC236}">
                  <a16:creationId xmlns:a16="http://schemas.microsoft.com/office/drawing/2014/main" id="{6AB09114-03DE-B884-AA0F-E06AE42007E8}"/>
                </a:ext>
              </a:extLst>
            </p:cNvPr>
            <p:cNvSpPr/>
            <p:nvPr/>
          </p:nvSpPr>
          <p:spPr>
            <a:xfrm>
              <a:off x="1116332" y="415075"/>
              <a:ext cx="869023" cy="528075"/>
            </a:xfrm>
            <a:custGeom>
              <a:avLst/>
              <a:gdLst/>
              <a:ahLst/>
              <a:cxnLst/>
              <a:rect l="0" t="0" r="0" b="0"/>
              <a:pathLst>
                <a:path w="869023" h="528075">
                  <a:moveTo>
                    <a:pt x="617865" y="5887"/>
                  </a:moveTo>
                  <a:cubicBezTo>
                    <a:pt x="702074" y="7850"/>
                    <a:pt x="787213" y="25688"/>
                    <a:pt x="869023" y="60944"/>
                  </a:cubicBezTo>
                  <a:lnTo>
                    <a:pt x="735457" y="370887"/>
                  </a:lnTo>
                  <a:cubicBezTo>
                    <a:pt x="571843" y="300377"/>
                    <a:pt x="381597" y="369198"/>
                    <a:pt x="300952" y="528075"/>
                  </a:cubicBezTo>
                  <a:lnTo>
                    <a:pt x="0" y="375307"/>
                  </a:lnTo>
                  <a:cubicBezTo>
                    <a:pt x="120967" y="137001"/>
                    <a:pt x="365236" y="0"/>
                    <a:pt x="617865" y="5887"/>
                  </a:cubicBezTo>
                  <a:close/>
                </a:path>
              </a:pathLst>
            </a:custGeom>
            <a:ln w="0" cap="flat">
              <a:miter lim="127000"/>
            </a:ln>
          </p:spPr>
          <p:style>
            <a:lnRef idx="0">
              <a:srgbClr val="000000">
                <a:alpha val="0"/>
              </a:srgbClr>
            </a:lnRef>
            <a:fillRef idx="1">
              <a:srgbClr val="FEC75A"/>
            </a:fillRef>
            <a:effectRef idx="0">
              <a:scrgbClr r="0" g="0" b="0"/>
            </a:effectRef>
            <a:fontRef idx="none"/>
          </p:style>
          <p:txBody>
            <a:bodyPr/>
            <a:lstStyle/>
            <a:p>
              <a:endParaRPr lang="fr-BE"/>
            </a:p>
          </p:txBody>
        </p:sp>
        <p:sp>
          <p:nvSpPr>
            <p:cNvPr id="21" name="Rectangle 20">
              <a:extLst>
                <a:ext uri="{FF2B5EF4-FFF2-40B4-BE49-F238E27FC236}">
                  <a16:creationId xmlns:a16="http://schemas.microsoft.com/office/drawing/2014/main" id="{40E7E536-5C4E-C951-42F8-DAFB8A80979F}"/>
                </a:ext>
              </a:extLst>
            </p:cNvPr>
            <p:cNvSpPr/>
            <p:nvPr/>
          </p:nvSpPr>
          <p:spPr>
            <a:xfrm>
              <a:off x="1688817" y="613284"/>
              <a:ext cx="110805" cy="168910"/>
            </a:xfrm>
            <a:prstGeom prst="rect">
              <a:avLst/>
            </a:prstGeom>
            <a:ln>
              <a:noFill/>
            </a:ln>
          </p:spPr>
          <p:txBody>
            <a:bodyPr vert="horz" lIns="0" tIns="0" rIns="0" bIns="0" rtlCol="0">
              <a:noAutofit/>
            </a:bodyPr>
            <a:lstStyle/>
            <a:p>
              <a:pPr marL="6985" indent="-6350">
                <a:lnSpc>
                  <a:spcPct val="107000"/>
                </a:lnSpc>
                <a:spcAft>
                  <a:spcPts val="800"/>
                </a:spcAft>
              </a:pPr>
              <a:r>
                <a:rPr lang="fr-BE" sz="800" kern="100" spc="15">
                  <a:solidFill>
                    <a:srgbClr val="FFFFFF"/>
                  </a:solidFill>
                  <a:effectLst/>
                  <a:latin typeface="Calibri" panose="020F0502020204030204" pitchFamily="34" charset="0"/>
                  <a:ea typeface="Calibri" panose="020F0502020204030204" pitchFamily="34" charset="0"/>
                </a:rPr>
                <a:t>48</a:t>
              </a:r>
              <a:endParaRPr lang="fr-BE" sz="1000" kern="100">
                <a:solidFill>
                  <a:srgbClr val="434343"/>
                </a:solidFill>
                <a:effectLst/>
                <a:latin typeface="Calibri" panose="020F0502020204030204" pitchFamily="34" charset="0"/>
                <a:ea typeface="Calibri" panose="020F0502020204030204" pitchFamily="34" charset="0"/>
              </a:endParaRPr>
            </a:p>
          </p:txBody>
        </p:sp>
        <p:sp>
          <p:nvSpPr>
            <p:cNvPr id="22" name="Rectangle 21">
              <a:extLst>
                <a:ext uri="{FF2B5EF4-FFF2-40B4-BE49-F238E27FC236}">
                  <a16:creationId xmlns:a16="http://schemas.microsoft.com/office/drawing/2014/main" id="{258F8D7E-EE95-C367-B058-096E02D16007}"/>
                </a:ext>
              </a:extLst>
            </p:cNvPr>
            <p:cNvSpPr/>
            <p:nvPr/>
          </p:nvSpPr>
          <p:spPr>
            <a:xfrm>
              <a:off x="1774161" y="613284"/>
              <a:ext cx="79590" cy="168910"/>
            </a:xfrm>
            <a:prstGeom prst="rect">
              <a:avLst/>
            </a:prstGeom>
            <a:ln>
              <a:noFill/>
            </a:ln>
          </p:spPr>
          <p:txBody>
            <a:bodyPr vert="horz" lIns="0" tIns="0" rIns="0" bIns="0" rtlCol="0">
              <a:noAutofit/>
            </a:bodyPr>
            <a:lstStyle/>
            <a:p>
              <a:pPr marL="6985" indent="-6350">
                <a:lnSpc>
                  <a:spcPct val="107000"/>
                </a:lnSpc>
                <a:spcAft>
                  <a:spcPts val="800"/>
                </a:spcAft>
              </a:pPr>
              <a:r>
                <a:rPr lang="fr-BE" sz="800" kern="100">
                  <a:solidFill>
                    <a:srgbClr val="FFFFFF"/>
                  </a:solidFill>
                  <a:effectLst/>
                  <a:latin typeface="Calibri" panose="020F0502020204030204" pitchFamily="34" charset="0"/>
                  <a:ea typeface="Calibri" panose="020F0502020204030204" pitchFamily="34" charset="0"/>
                </a:rPr>
                <a:t>%</a:t>
              </a:r>
              <a:endParaRPr lang="fr-BE" sz="1000" kern="100">
                <a:solidFill>
                  <a:srgbClr val="434343"/>
                </a:solidFill>
                <a:effectLst/>
                <a:latin typeface="Calibri" panose="020F0502020204030204" pitchFamily="34" charset="0"/>
                <a:ea typeface="Calibri" panose="020F0502020204030204" pitchFamily="34" charset="0"/>
              </a:endParaRPr>
            </a:p>
          </p:txBody>
        </p:sp>
        <p:sp>
          <p:nvSpPr>
            <p:cNvPr id="23" name="Shape 868">
              <a:extLst>
                <a:ext uri="{FF2B5EF4-FFF2-40B4-BE49-F238E27FC236}">
                  <a16:creationId xmlns:a16="http://schemas.microsoft.com/office/drawing/2014/main" id="{0805AD44-80AC-090B-FDA8-CE775F26AD87}"/>
                </a:ext>
              </a:extLst>
            </p:cNvPr>
            <p:cNvSpPr/>
            <p:nvPr/>
          </p:nvSpPr>
          <p:spPr>
            <a:xfrm>
              <a:off x="2672062" y="980255"/>
              <a:ext cx="94818" cy="94818"/>
            </a:xfrm>
            <a:custGeom>
              <a:avLst/>
              <a:gdLst/>
              <a:ahLst/>
              <a:cxnLst/>
              <a:rect l="0" t="0" r="0" b="0"/>
              <a:pathLst>
                <a:path w="94818" h="94818">
                  <a:moveTo>
                    <a:pt x="47409" y="0"/>
                  </a:moveTo>
                  <a:cubicBezTo>
                    <a:pt x="73584" y="0"/>
                    <a:pt x="94818" y="21222"/>
                    <a:pt x="94818" y="47409"/>
                  </a:cubicBezTo>
                  <a:cubicBezTo>
                    <a:pt x="94818" y="73597"/>
                    <a:pt x="73584" y="94818"/>
                    <a:pt x="47409" y="94818"/>
                  </a:cubicBezTo>
                  <a:cubicBezTo>
                    <a:pt x="21222" y="94818"/>
                    <a:pt x="0" y="73597"/>
                    <a:pt x="0" y="47409"/>
                  </a:cubicBezTo>
                  <a:cubicBezTo>
                    <a:pt x="0" y="21222"/>
                    <a:pt x="21222" y="0"/>
                    <a:pt x="47409" y="0"/>
                  </a:cubicBezTo>
                  <a:close/>
                </a:path>
              </a:pathLst>
            </a:custGeom>
            <a:ln w="0" cap="flat">
              <a:miter lim="127000"/>
            </a:ln>
          </p:spPr>
          <p:style>
            <a:lnRef idx="0">
              <a:srgbClr val="000000">
                <a:alpha val="0"/>
              </a:srgbClr>
            </a:lnRef>
            <a:fillRef idx="1">
              <a:srgbClr val="EF412A"/>
            </a:fillRef>
            <a:effectRef idx="0">
              <a:scrgbClr r="0" g="0" b="0"/>
            </a:effectRef>
            <a:fontRef idx="none"/>
          </p:style>
          <p:txBody>
            <a:bodyPr/>
            <a:lstStyle/>
            <a:p>
              <a:endParaRPr lang="fr-BE"/>
            </a:p>
          </p:txBody>
        </p:sp>
        <p:sp>
          <p:nvSpPr>
            <p:cNvPr id="24" name="Shape 869">
              <a:extLst>
                <a:ext uri="{FF2B5EF4-FFF2-40B4-BE49-F238E27FC236}">
                  <a16:creationId xmlns:a16="http://schemas.microsoft.com/office/drawing/2014/main" id="{4D430560-94A3-FD1C-96EE-40DD218DACFA}"/>
                </a:ext>
              </a:extLst>
            </p:cNvPr>
            <p:cNvSpPr/>
            <p:nvPr/>
          </p:nvSpPr>
          <p:spPr>
            <a:xfrm>
              <a:off x="2672062" y="807951"/>
              <a:ext cx="94818" cy="94818"/>
            </a:xfrm>
            <a:custGeom>
              <a:avLst/>
              <a:gdLst/>
              <a:ahLst/>
              <a:cxnLst/>
              <a:rect l="0" t="0" r="0" b="0"/>
              <a:pathLst>
                <a:path w="94818" h="94818">
                  <a:moveTo>
                    <a:pt x="47409" y="0"/>
                  </a:moveTo>
                  <a:cubicBezTo>
                    <a:pt x="73584" y="0"/>
                    <a:pt x="94818" y="21222"/>
                    <a:pt x="94818" y="47409"/>
                  </a:cubicBezTo>
                  <a:cubicBezTo>
                    <a:pt x="94818" y="73597"/>
                    <a:pt x="73584" y="94818"/>
                    <a:pt x="47409" y="94818"/>
                  </a:cubicBezTo>
                  <a:cubicBezTo>
                    <a:pt x="21222" y="94818"/>
                    <a:pt x="0" y="73597"/>
                    <a:pt x="0" y="47409"/>
                  </a:cubicBezTo>
                  <a:cubicBezTo>
                    <a:pt x="0" y="21222"/>
                    <a:pt x="21222" y="0"/>
                    <a:pt x="47409" y="0"/>
                  </a:cubicBezTo>
                  <a:close/>
                </a:path>
              </a:pathLst>
            </a:custGeom>
            <a:ln w="0" cap="flat">
              <a:miter lim="127000"/>
            </a:ln>
          </p:spPr>
          <p:style>
            <a:lnRef idx="0">
              <a:srgbClr val="000000">
                <a:alpha val="0"/>
              </a:srgbClr>
            </a:lnRef>
            <a:fillRef idx="1">
              <a:srgbClr val="FEC75A"/>
            </a:fillRef>
            <a:effectRef idx="0">
              <a:scrgbClr r="0" g="0" b="0"/>
            </a:effectRef>
            <a:fontRef idx="none"/>
          </p:style>
          <p:txBody>
            <a:bodyPr/>
            <a:lstStyle/>
            <a:p>
              <a:endParaRPr lang="fr-BE"/>
            </a:p>
          </p:txBody>
        </p:sp>
        <p:sp>
          <p:nvSpPr>
            <p:cNvPr id="25" name="Shape 870">
              <a:extLst>
                <a:ext uri="{FF2B5EF4-FFF2-40B4-BE49-F238E27FC236}">
                  <a16:creationId xmlns:a16="http://schemas.microsoft.com/office/drawing/2014/main" id="{73DE304B-C132-946B-24FF-6B6EF17EB262}"/>
                </a:ext>
              </a:extLst>
            </p:cNvPr>
            <p:cNvSpPr/>
            <p:nvPr/>
          </p:nvSpPr>
          <p:spPr>
            <a:xfrm>
              <a:off x="2672062" y="628156"/>
              <a:ext cx="94818" cy="94818"/>
            </a:xfrm>
            <a:custGeom>
              <a:avLst/>
              <a:gdLst/>
              <a:ahLst/>
              <a:cxnLst/>
              <a:rect l="0" t="0" r="0" b="0"/>
              <a:pathLst>
                <a:path w="94818" h="94818">
                  <a:moveTo>
                    <a:pt x="47409" y="0"/>
                  </a:moveTo>
                  <a:cubicBezTo>
                    <a:pt x="73584" y="0"/>
                    <a:pt x="94818" y="21222"/>
                    <a:pt x="94818" y="47409"/>
                  </a:cubicBezTo>
                  <a:cubicBezTo>
                    <a:pt x="94818" y="73597"/>
                    <a:pt x="73584" y="94818"/>
                    <a:pt x="47409" y="94818"/>
                  </a:cubicBezTo>
                  <a:cubicBezTo>
                    <a:pt x="21222" y="94818"/>
                    <a:pt x="0" y="73597"/>
                    <a:pt x="0" y="47409"/>
                  </a:cubicBezTo>
                  <a:cubicBezTo>
                    <a:pt x="0" y="21222"/>
                    <a:pt x="21222" y="0"/>
                    <a:pt x="47409" y="0"/>
                  </a:cubicBezTo>
                  <a:close/>
                </a:path>
              </a:pathLst>
            </a:custGeom>
            <a:ln w="0" cap="flat">
              <a:miter lim="127000"/>
            </a:ln>
          </p:spPr>
          <p:style>
            <a:lnRef idx="0">
              <a:srgbClr val="000000">
                <a:alpha val="0"/>
              </a:srgbClr>
            </a:lnRef>
            <a:fillRef idx="1">
              <a:srgbClr val="3FAE49"/>
            </a:fillRef>
            <a:effectRef idx="0">
              <a:scrgbClr r="0" g="0" b="0"/>
            </a:effectRef>
            <a:fontRef idx="none"/>
          </p:style>
          <p:txBody>
            <a:bodyPr/>
            <a:lstStyle/>
            <a:p>
              <a:endParaRPr lang="fr-BE"/>
            </a:p>
          </p:txBody>
        </p:sp>
        <p:sp>
          <p:nvSpPr>
            <p:cNvPr id="26" name="Rectangle 25">
              <a:extLst>
                <a:ext uri="{FF2B5EF4-FFF2-40B4-BE49-F238E27FC236}">
                  <a16:creationId xmlns:a16="http://schemas.microsoft.com/office/drawing/2014/main" id="{BE45F086-CA76-A547-BDD2-F72D6A24FA65}"/>
                </a:ext>
              </a:extLst>
            </p:cNvPr>
            <p:cNvSpPr/>
            <p:nvPr/>
          </p:nvSpPr>
          <p:spPr>
            <a:xfrm>
              <a:off x="2795881" y="601007"/>
              <a:ext cx="628210" cy="177423"/>
            </a:xfrm>
            <a:prstGeom prst="rect">
              <a:avLst/>
            </a:prstGeom>
            <a:ln>
              <a:noFill/>
            </a:ln>
          </p:spPr>
          <p:txBody>
            <a:bodyPr vert="horz" lIns="0" tIns="0" rIns="0" bIns="0" rtlCol="0">
              <a:noAutofit/>
            </a:bodyPr>
            <a:lstStyle/>
            <a:p>
              <a:pPr marL="6985" indent="-6350">
                <a:lnSpc>
                  <a:spcPct val="107000"/>
                </a:lnSpc>
                <a:spcAft>
                  <a:spcPts val="800"/>
                </a:spcAft>
              </a:pPr>
              <a:r>
                <a:rPr lang="fr-BE" sz="800" b="1" kern="100" spc="15">
                  <a:solidFill>
                    <a:srgbClr val="272361"/>
                  </a:solidFill>
                  <a:effectLst/>
                  <a:latin typeface="Calibri" panose="020F0502020204030204" pitchFamily="34" charset="0"/>
                  <a:ea typeface="Calibri" panose="020F0502020204030204" pitchFamily="34" charset="0"/>
                </a:rPr>
                <a:t>On</a:t>
              </a:r>
              <a:r>
                <a:rPr lang="fr-BE" sz="800" b="1" kern="100" spc="75">
                  <a:solidFill>
                    <a:srgbClr val="272361"/>
                  </a:solidFill>
                  <a:effectLst/>
                  <a:latin typeface="Calibri" panose="020F0502020204030204" pitchFamily="34" charset="0"/>
                  <a:ea typeface="Calibri" panose="020F0502020204030204" pitchFamily="34" charset="0"/>
                </a:rPr>
                <a:t> </a:t>
              </a:r>
              <a:r>
                <a:rPr lang="fr-BE" sz="800" b="1" kern="100" spc="15">
                  <a:solidFill>
                    <a:srgbClr val="272361"/>
                  </a:solidFill>
                  <a:effectLst/>
                  <a:latin typeface="Calibri" panose="020F0502020204030204" pitchFamily="34" charset="0"/>
                  <a:ea typeface="Calibri" panose="020F0502020204030204" pitchFamily="34" charset="0"/>
                </a:rPr>
                <a:t>Track</a:t>
              </a:r>
              <a:endParaRPr lang="fr-BE" sz="1000" kern="100">
                <a:solidFill>
                  <a:srgbClr val="434343"/>
                </a:solidFill>
                <a:effectLst/>
                <a:latin typeface="Calibri" panose="020F0502020204030204" pitchFamily="34" charset="0"/>
                <a:ea typeface="Calibri" panose="020F0502020204030204" pitchFamily="34" charset="0"/>
              </a:endParaRPr>
            </a:p>
          </p:txBody>
        </p:sp>
        <p:sp>
          <p:nvSpPr>
            <p:cNvPr id="27" name="Rectangle 26">
              <a:extLst>
                <a:ext uri="{FF2B5EF4-FFF2-40B4-BE49-F238E27FC236}">
                  <a16:creationId xmlns:a16="http://schemas.microsoft.com/office/drawing/2014/main" id="{B2FBC48D-46E5-1ABC-2702-5E7E95CB6FB1}"/>
                </a:ext>
              </a:extLst>
            </p:cNvPr>
            <p:cNvSpPr/>
            <p:nvPr/>
          </p:nvSpPr>
          <p:spPr>
            <a:xfrm>
              <a:off x="2798319" y="954372"/>
              <a:ext cx="1793554" cy="177423"/>
            </a:xfrm>
            <a:prstGeom prst="rect">
              <a:avLst/>
            </a:prstGeom>
            <a:ln>
              <a:noFill/>
            </a:ln>
          </p:spPr>
          <p:txBody>
            <a:bodyPr vert="horz" lIns="0" tIns="0" rIns="0" bIns="0" rtlCol="0">
              <a:noAutofit/>
            </a:bodyPr>
            <a:lstStyle/>
            <a:p>
              <a:pPr marL="6985" indent="-6350">
                <a:lnSpc>
                  <a:spcPct val="107000"/>
                </a:lnSpc>
                <a:spcAft>
                  <a:spcPts val="800"/>
                </a:spcAft>
              </a:pPr>
              <a:r>
                <a:rPr lang="fr-BE" sz="800" b="1" kern="100" spc="15">
                  <a:solidFill>
                    <a:srgbClr val="272361"/>
                  </a:solidFill>
                  <a:effectLst/>
                  <a:latin typeface="Calibri" panose="020F0502020204030204" pitchFamily="34" charset="0"/>
                  <a:ea typeface="Calibri" panose="020F0502020204030204" pitchFamily="34" charset="0"/>
                </a:rPr>
                <a:t>Stagnation</a:t>
              </a:r>
              <a:r>
                <a:rPr lang="fr-BE" sz="800" b="1" kern="100" spc="75">
                  <a:solidFill>
                    <a:srgbClr val="272361"/>
                  </a:solidFill>
                  <a:effectLst/>
                  <a:latin typeface="Calibri" panose="020F0502020204030204" pitchFamily="34" charset="0"/>
                  <a:ea typeface="Calibri" panose="020F0502020204030204" pitchFamily="34" charset="0"/>
                </a:rPr>
                <a:t> </a:t>
              </a:r>
              <a:r>
                <a:rPr lang="fr-BE" sz="800" b="1" kern="100" spc="15">
                  <a:solidFill>
                    <a:srgbClr val="272361"/>
                  </a:solidFill>
                  <a:effectLst/>
                  <a:latin typeface="Calibri" panose="020F0502020204030204" pitchFamily="34" charset="0"/>
                  <a:ea typeface="Calibri" panose="020F0502020204030204" pitchFamily="34" charset="0"/>
                </a:rPr>
                <a:t>or</a:t>
              </a:r>
              <a:r>
                <a:rPr lang="fr-BE" sz="800" b="1" kern="100" spc="75">
                  <a:solidFill>
                    <a:srgbClr val="272361"/>
                  </a:solidFill>
                  <a:effectLst/>
                  <a:latin typeface="Calibri" panose="020F0502020204030204" pitchFamily="34" charset="0"/>
                  <a:ea typeface="Calibri" panose="020F0502020204030204" pitchFamily="34" charset="0"/>
                </a:rPr>
                <a:t> </a:t>
              </a:r>
              <a:r>
                <a:rPr lang="fr-BE" sz="800" b="1" kern="100" spc="15">
                  <a:solidFill>
                    <a:srgbClr val="272361"/>
                  </a:solidFill>
                  <a:effectLst/>
                  <a:latin typeface="Calibri" panose="020F0502020204030204" pitchFamily="34" charset="0"/>
                  <a:ea typeface="Calibri" panose="020F0502020204030204" pitchFamily="34" charset="0"/>
                </a:rPr>
                <a:t>Regression</a:t>
              </a:r>
              <a:endParaRPr lang="fr-BE" sz="1000" kern="100">
                <a:solidFill>
                  <a:srgbClr val="434343"/>
                </a:solidFill>
                <a:effectLst/>
                <a:latin typeface="Calibri" panose="020F0502020204030204" pitchFamily="34" charset="0"/>
                <a:ea typeface="Calibri" panose="020F0502020204030204" pitchFamily="34" charset="0"/>
              </a:endParaRPr>
            </a:p>
          </p:txBody>
        </p:sp>
        <p:sp>
          <p:nvSpPr>
            <p:cNvPr id="28" name="Rectangle 27">
              <a:extLst>
                <a:ext uri="{FF2B5EF4-FFF2-40B4-BE49-F238E27FC236}">
                  <a16:creationId xmlns:a16="http://schemas.microsoft.com/office/drawing/2014/main" id="{AD6D94B8-4D5C-1387-56C6-AA6C926202C2}"/>
                </a:ext>
              </a:extLst>
            </p:cNvPr>
            <p:cNvSpPr/>
            <p:nvPr/>
          </p:nvSpPr>
          <p:spPr>
            <a:xfrm>
              <a:off x="2795677" y="781449"/>
              <a:ext cx="2334472" cy="177423"/>
            </a:xfrm>
            <a:prstGeom prst="rect">
              <a:avLst/>
            </a:prstGeom>
            <a:ln>
              <a:noFill/>
            </a:ln>
          </p:spPr>
          <p:txBody>
            <a:bodyPr vert="horz" lIns="0" tIns="0" rIns="0" bIns="0" rtlCol="0">
              <a:noAutofit/>
            </a:bodyPr>
            <a:lstStyle/>
            <a:p>
              <a:pPr marL="6985" indent="-6350">
                <a:lnSpc>
                  <a:spcPct val="107000"/>
                </a:lnSpc>
                <a:spcAft>
                  <a:spcPts val="800"/>
                </a:spcAft>
              </a:pPr>
              <a:r>
                <a:rPr lang="fr-BE" sz="800" b="1" kern="100" spc="15" dirty="0" err="1">
                  <a:solidFill>
                    <a:srgbClr val="272361"/>
                  </a:solidFill>
                  <a:effectLst/>
                  <a:latin typeface="Calibri" panose="020F0502020204030204" pitchFamily="34" charset="0"/>
                  <a:ea typeface="Calibri" panose="020F0502020204030204" pitchFamily="34" charset="0"/>
                </a:rPr>
                <a:t>Moderately</a:t>
              </a:r>
              <a:r>
                <a:rPr lang="fr-BE" sz="800" b="1" kern="100" spc="75" dirty="0">
                  <a:solidFill>
                    <a:srgbClr val="272361"/>
                  </a:solidFill>
                  <a:effectLst/>
                  <a:latin typeface="Calibri" panose="020F0502020204030204" pitchFamily="34" charset="0"/>
                  <a:ea typeface="Calibri" panose="020F0502020204030204" pitchFamily="34" charset="0"/>
                </a:rPr>
                <a:t> </a:t>
              </a:r>
              <a:r>
                <a:rPr lang="fr-BE" sz="800" b="1" kern="100" spc="15" dirty="0">
                  <a:solidFill>
                    <a:srgbClr val="272361"/>
                  </a:solidFill>
                  <a:effectLst/>
                  <a:latin typeface="Calibri" panose="020F0502020204030204" pitchFamily="34" charset="0"/>
                  <a:ea typeface="Calibri" panose="020F0502020204030204" pitchFamily="34" charset="0"/>
                </a:rPr>
                <a:t>or</a:t>
              </a:r>
              <a:r>
                <a:rPr lang="fr-BE" sz="800" b="1" kern="100" spc="75" dirty="0">
                  <a:solidFill>
                    <a:srgbClr val="272361"/>
                  </a:solidFill>
                  <a:effectLst/>
                  <a:latin typeface="Calibri" panose="020F0502020204030204" pitchFamily="34" charset="0"/>
                  <a:ea typeface="Calibri" panose="020F0502020204030204" pitchFamily="34" charset="0"/>
                </a:rPr>
                <a:t> </a:t>
              </a:r>
              <a:r>
                <a:rPr lang="fr-BE" sz="800" b="1" kern="100" spc="15" dirty="0" err="1">
                  <a:solidFill>
                    <a:srgbClr val="272361"/>
                  </a:solidFill>
                  <a:effectLst/>
                  <a:latin typeface="Calibri" panose="020F0502020204030204" pitchFamily="34" charset="0"/>
                  <a:ea typeface="Calibri" panose="020F0502020204030204" pitchFamily="34" charset="0"/>
                </a:rPr>
                <a:t>Severely</a:t>
              </a:r>
              <a:r>
                <a:rPr lang="fr-BE" sz="800" b="1" kern="100" spc="75" dirty="0">
                  <a:solidFill>
                    <a:srgbClr val="272361"/>
                  </a:solidFill>
                  <a:effectLst/>
                  <a:latin typeface="Calibri" panose="020F0502020204030204" pitchFamily="34" charset="0"/>
                  <a:ea typeface="Calibri" panose="020F0502020204030204" pitchFamily="34" charset="0"/>
                </a:rPr>
                <a:t> </a:t>
              </a:r>
              <a:r>
                <a:rPr lang="fr-BE" sz="800" b="1" kern="100" spc="15" dirty="0">
                  <a:solidFill>
                    <a:srgbClr val="272361"/>
                  </a:solidFill>
                  <a:effectLst/>
                  <a:latin typeface="Calibri" panose="020F0502020204030204" pitchFamily="34" charset="0"/>
                  <a:ea typeface="Calibri" panose="020F0502020204030204" pitchFamily="34" charset="0"/>
                </a:rPr>
                <a:t>Off</a:t>
              </a:r>
              <a:r>
                <a:rPr lang="fr-BE" sz="800" b="1" kern="100" spc="75" dirty="0">
                  <a:solidFill>
                    <a:srgbClr val="272361"/>
                  </a:solidFill>
                  <a:effectLst/>
                  <a:latin typeface="Calibri" panose="020F0502020204030204" pitchFamily="34" charset="0"/>
                  <a:ea typeface="Calibri" panose="020F0502020204030204" pitchFamily="34" charset="0"/>
                </a:rPr>
                <a:t> </a:t>
              </a:r>
              <a:r>
                <a:rPr lang="fr-BE" sz="800" b="1" kern="100" spc="15" dirty="0">
                  <a:solidFill>
                    <a:srgbClr val="272361"/>
                  </a:solidFill>
                  <a:effectLst/>
                  <a:latin typeface="Calibri" panose="020F0502020204030204" pitchFamily="34" charset="0"/>
                  <a:ea typeface="Calibri" panose="020F0502020204030204" pitchFamily="34" charset="0"/>
                </a:rPr>
                <a:t>Track</a:t>
              </a:r>
              <a:endParaRPr lang="fr-BE" sz="1000" kern="100" dirty="0">
                <a:solidFill>
                  <a:srgbClr val="434343"/>
                </a:solidFill>
                <a:effectLst/>
                <a:latin typeface="Calibri" panose="020F0502020204030204" pitchFamily="34" charset="0"/>
                <a:ea typeface="Calibri" panose="020F0502020204030204" pitchFamily="34" charset="0"/>
              </a:endParaRPr>
            </a:p>
          </p:txBody>
        </p:sp>
      </p:grpSp>
      <p:pic>
        <p:nvPicPr>
          <p:cNvPr id="3074" name="Picture 2">
            <a:extLst>
              <a:ext uri="{FF2B5EF4-FFF2-40B4-BE49-F238E27FC236}">
                <a16:creationId xmlns:a16="http://schemas.microsoft.com/office/drawing/2014/main" id="{7D1FD094-E73E-C008-E6EE-CB78579FA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282" y="1649034"/>
            <a:ext cx="6786563" cy="421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F01C-144A-2243-D2C7-3280E0C736CF}"/>
              </a:ext>
            </a:extLst>
          </p:cNvPr>
          <p:cNvSpPr>
            <a:spLocks noGrp="1"/>
          </p:cNvSpPr>
          <p:nvPr>
            <p:ph type="title"/>
          </p:nvPr>
        </p:nvSpPr>
        <p:spPr>
          <a:xfrm>
            <a:off x="838200" y="0"/>
            <a:ext cx="10515600" cy="1325563"/>
          </a:xfrm>
        </p:spPr>
        <p:txBody>
          <a:bodyPr>
            <a:normAutofit/>
          </a:bodyPr>
          <a:lstStyle/>
          <a:p>
            <a:r>
              <a:rPr lang="en-US" b="1" dirty="0"/>
              <a:t>SDG Alain Henry</a:t>
            </a:r>
            <a:br>
              <a:rPr lang="en-US" b="1" dirty="0"/>
            </a:br>
            <a:r>
              <a:rPr lang="en-US" b="1" dirty="0"/>
              <a:t>	</a:t>
            </a:r>
            <a:endParaRPr lang="fr-FR" sz="2000" dirty="0"/>
          </a:p>
        </p:txBody>
      </p:sp>
      <p:sp>
        <p:nvSpPr>
          <p:cNvPr id="6" name="Slide Number Placeholder 5">
            <a:extLst>
              <a:ext uri="{FF2B5EF4-FFF2-40B4-BE49-F238E27FC236}">
                <a16:creationId xmlns:a16="http://schemas.microsoft.com/office/drawing/2014/main" id="{E783DE94-4EF5-452D-F795-6A367C015793}"/>
              </a:ext>
            </a:extLst>
          </p:cNvPr>
          <p:cNvSpPr>
            <a:spLocks noGrp="1"/>
          </p:cNvSpPr>
          <p:nvPr>
            <p:ph type="sldNum" sz="quarter" idx="12"/>
          </p:nvPr>
        </p:nvSpPr>
        <p:spPr/>
        <p:txBody>
          <a:bodyPr/>
          <a:lstStyle/>
          <a:p>
            <a:fld id="{E31375A4-56A4-47D6-9801-1991572033F7}" type="slidenum">
              <a:rPr lang="en-US" smtClean="0"/>
              <a:pPr/>
              <a:t>6</a:t>
            </a:fld>
            <a:endParaRPr lang="en-US"/>
          </a:p>
        </p:txBody>
      </p:sp>
      <p:sp>
        <p:nvSpPr>
          <p:cNvPr id="8" name="TextBox 7">
            <a:extLst>
              <a:ext uri="{FF2B5EF4-FFF2-40B4-BE49-F238E27FC236}">
                <a16:creationId xmlns:a16="http://schemas.microsoft.com/office/drawing/2014/main" id="{BDEEDF5C-6FAA-2AB4-06D5-95D988E3D16A}"/>
              </a:ext>
            </a:extLst>
          </p:cNvPr>
          <p:cNvSpPr txBox="1"/>
          <p:nvPr/>
        </p:nvSpPr>
        <p:spPr>
          <a:xfrm>
            <a:off x="6492923" y="6356352"/>
            <a:ext cx="3957362" cy="246221"/>
          </a:xfrm>
          <a:prstGeom prst="rect">
            <a:avLst/>
          </a:prstGeom>
          <a:noFill/>
        </p:spPr>
        <p:txBody>
          <a:bodyPr wrap="square" rtlCol="0">
            <a:spAutoFit/>
          </a:bodyPr>
          <a:lstStyle/>
          <a:p>
            <a:pPr algn="r"/>
            <a:r>
              <a:rPr lang="en-BE" sz="1000" dirty="0"/>
              <a:t>S</a:t>
            </a:r>
            <a:r>
              <a:rPr lang="fr-FR" sz="1000" dirty="0"/>
              <a:t>o</a:t>
            </a:r>
            <a:r>
              <a:rPr lang="en-BE" sz="1000" dirty="0"/>
              <a:t>urce: </a:t>
            </a:r>
            <a:r>
              <a:rPr lang="fr-BE" sz="1000" dirty="0"/>
              <a:t>BELSPO</a:t>
            </a:r>
            <a:endParaRPr lang="fr-FR" sz="1000" dirty="0"/>
          </a:p>
        </p:txBody>
      </p:sp>
      <p:pic>
        <p:nvPicPr>
          <p:cNvPr id="4" name="Image 3">
            <a:extLst>
              <a:ext uri="{FF2B5EF4-FFF2-40B4-BE49-F238E27FC236}">
                <a16:creationId xmlns:a16="http://schemas.microsoft.com/office/drawing/2014/main" id="{5FA081E1-8757-441B-C250-114F06E9E3F3}"/>
              </a:ext>
            </a:extLst>
          </p:cNvPr>
          <p:cNvPicPr>
            <a:picLocks noChangeAspect="1"/>
          </p:cNvPicPr>
          <p:nvPr/>
        </p:nvPicPr>
        <p:blipFill>
          <a:blip r:embed="rId2"/>
          <a:stretch>
            <a:fillRect/>
          </a:stretch>
        </p:blipFill>
        <p:spPr>
          <a:xfrm>
            <a:off x="1323113" y="758856"/>
            <a:ext cx="8892921" cy="5340287"/>
          </a:xfrm>
          <a:prstGeom prst="rect">
            <a:avLst/>
          </a:prstGeom>
        </p:spPr>
      </p:pic>
    </p:spTree>
    <p:extLst>
      <p:ext uri="{BB962C8B-B14F-4D97-AF65-F5344CB8AC3E}">
        <p14:creationId xmlns:p14="http://schemas.microsoft.com/office/powerpoint/2010/main" val="179619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F01C-144A-2243-D2C7-3280E0C736CF}"/>
              </a:ext>
            </a:extLst>
          </p:cNvPr>
          <p:cNvSpPr>
            <a:spLocks noGrp="1"/>
          </p:cNvSpPr>
          <p:nvPr>
            <p:ph type="title"/>
          </p:nvPr>
        </p:nvSpPr>
        <p:spPr>
          <a:xfrm>
            <a:off x="838200" y="0"/>
            <a:ext cx="10515600" cy="1325563"/>
          </a:xfrm>
        </p:spPr>
        <p:txBody>
          <a:bodyPr>
            <a:normAutofit/>
          </a:bodyPr>
          <a:lstStyle/>
          <a:p>
            <a:r>
              <a:rPr lang="en-US" b="1" dirty="0"/>
              <a:t>SDG Progress at a Glance</a:t>
            </a:r>
            <a:br>
              <a:rPr lang="en-US" b="1" dirty="0"/>
            </a:br>
            <a:r>
              <a:rPr lang="en-US" b="1" dirty="0"/>
              <a:t>	</a:t>
            </a:r>
            <a:r>
              <a:rPr lang="en-US" sz="2000" b="1" dirty="0"/>
              <a:t>GBARD breakdown by socio-economic objective</a:t>
            </a:r>
            <a:endParaRPr lang="fr-FR" sz="2000" dirty="0"/>
          </a:p>
        </p:txBody>
      </p:sp>
      <p:sp>
        <p:nvSpPr>
          <p:cNvPr id="6" name="Slide Number Placeholder 5">
            <a:extLst>
              <a:ext uri="{FF2B5EF4-FFF2-40B4-BE49-F238E27FC236}">
                <a16:creationId xmlns:a16="http://schemas.microsoft.com/office/drawing/2014/main" id="{E783DE94-4EF5-452D-F795-6A367C015793}"/>
              </a:ext>
            </a:extLst>
          </p:cNvPr>
          <p:cNvSpPr>
            <a:spLocks noGrp="1"/>
          </p:cNvSpPr>
          <p:nvPr>
            <p:ph type="sldNum" sz="quarter" idx="12"/>
          </p:nvPr>
        </p:nvSpPr>
        <p:spPr/>
        <p:txBody>
          <a:bodyPr/>
          <a:lstStyle/>
          <a:p>
            <a:fld id="{E31375A4-56A4-47D6-9801-1991572033F7}" type="slidenum">
              <a:rPr lang="en-US" smtClean="0"/>
              <a:pPr/>
              <a:t>7</a:t>
            </a:fld>
            <a:endParaRPr lang="en-US"/>
          </a:p>
        </p:txBody>
      </p:sp>
      <p:sp>
        <p:nvSpPr>
          <p:cNvPr id="8" name="TextBox 7">
            <a:extLst>
              <a:ext uri="{FF2B5EF4-FFF2-40B4-BE49-F238E27FC236}">
                <a16:creationId xmlns:a16="http://schemas.microsoft.com/office/drawing/2014/main" id="{BDEEDF5C-6FAA-2AB4-06D5-95D988E3D16A}"/>
              </a:ext>
            </a:extLst>
          </p:cNvPr>
          <p:cNvSpPr txBox="1"/>
          <p:nvPr/>
        </p:nvSpPr>
        <p:spPr>
          <a:xfrm>
            <a:off x="6492923" y="6356352"/>
            <a:ext cx="3957362" cy="246221"/>
          </a:xfrm>
          <a:prstGeom prst="rect">
            <a:avLst/>
          </a:prstGeom>
          <a:noFill/>
        </p:spPr>
        <p:txBody>
          <a:bodyPr wrap="square" rtlCol="0">
            <a:spAutoFit/>
          </a:bodyPr>
          <a:lstStyle/>
          <a:p>
            <a:pPr algn="r"/>
            <a:r>
              <a:rPr lang="en-BE" sz="1000" dirty="0"/>
              <a:t>S</a:t>
            </a:r>
            <a:r>
              <a:rPr lang="fr-FR" sz="1000" dirty="0"/>
              <a:t>o</a:t>
            </a:r>
            <a:r>
              <a:rPr lang="en-BE" sz="1000" dirty="0"/>
              <a:t>urce: </a:t>
            </a:r>
            <a:r>
              <a:rPr lang="fr-BE" sz="1000" dirty="0"/>
              <a:t>BELSPO</a:t>
            </a:r>
            <a:endParaRPr lang="fr-FR" sz="1000" dirty="0"/>
          </a:p>
        </p:txBody>
      </p:sp>
      <p:pic>
        <p:nvPicPr>
          <p:cNvPr id="7" name="Image 6">
            <a:extLst>
              <a:ext uri="{FF2B5EF4-FFF2-40B4-BE49-F238E27FC236}">
                <a16:creationId xmlns:a16="http://schemas.microsoft.com/office/drawing/2014/main" id="{56F3D392-BBF4-6207-80D6-63534EED3FE7}"/>
              </a:ext>
            </a:extLst>
          </p:cNvPr>
          <p:cNvPicPr>
            <a:picLocks noChangeAspect="1"/>
          </p:cNvPicPr>
          <p:nvPr/>
        </p:nvPicPr>
        <p:blipFill>
          <a:blip r:embed="rId2"/>
          <a:stretch>
            <a:fillRect/>
          </a:stretch>
        </p:blipFill>
        <p:spPr>
          <a:xfrm>
            <a:off x="989712" y="1122138"/>
            <a:ext cx="8241983" cy="5667375"/>
          </a:xfrm>
          <a:prstGeom prst="rect">
            <a:avLst/>
          </a:prstGeom>
        </p:spPr>
      </p:pic>
    </p:spTree>
    <p:extLst>
      <p:ext uri="{BB962C8B-B14F-4D97-AF65-F5344CB8AC3E}">
        <p14:creationId xmlns:p14="http://schemas.microsoft.com/office/powerpoint/2010/main" val="202807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BB7E3-92CC-1C68-8127-37EFD2719390}"/>
              </a:ext>
            </a:extLst>
          </p:cNvPr>
          <p:cNvSpPr>
            <a:spLocks noGrp="1"/>
          </p:cNvSpPr>
          <p:nvPr>
            <p:ph type="title"/>
          </p:nvPr>
        </p:nvSpPr>
        <p:spPr/>
        <p:txBody>
          <a:bodyPr/>
          <a:lstStyle/>
          <a:p>
            <a:r>
              <a:rPr lang="en-BE" dirty="0"/>
              <a:t>GERD: within the EU (as a % of GDP)</a:t>
            </a:r>
            <a:endParaRPr lang="fr-FR" dirty="0"/>
          </a:p>
        </p:txBody>
      </p:sp>
      <p:sp>
        <p:nvSpPr>
          <p:cNvPr id="6" name="Slide Number Placeholder 5">
            <a:extLst>
              <a:ext uri="{FF2B5EF4-FFF2-40B4-BE49-F238E27FC236}">
                <a16:creationId xmlns:a16="http://schemas.microsoft.com/office/drawing/2014/main" id="{BD77B5CB-B719-69C0-A301-DB45C0F9F824}"/>
              </a:ext>
            </a:extLst>
          </p:cNvPr>
          <p:cNvSpPr>
            <a:spLocks noGrp="1"/>
          </p:cNvSpPr>
          <p:nvPr>
            <p:ph type="sldNum" sz="quarter" idx="12"/>
          </p:nvPr>
        </p:nvSpPr>
        <p:spPr/>
        <p:txBody>
          <a:bodyPr/>
          <a:lstStyle/>
          <a:p>
            <a:fld id="{E31375A4-56A4-47D6-9801-1991572033F7}" type="slidenum">
              <a:rPr lang="en-US" smtClean="0"/>
              <a:pPr/>
              <a:t>8</a:t>
            </a:fld>
            <a:endParaRPr lang="en-US"/>
          </a:p>
        </p:txBody>
      </p:sp>
      <p:graphicFrame>
        <p:nvGraphicFramePr>
          <p:cNvPr id="11" name="Content Placeholder 10">
            <a:extLst>
              <a:ext uri="{FF2B5EF4-FFF2-40B4-BE49-F238E27FC236}">
                <a16:creationId xmlns:a16="http://schemas.microsoft.com/office/drawing/2014/main" id="{7DBF846C-A181-91ED-2E3F-FA8BB17D7DDA}"/>
              </a:ext>
            </a:extLst>
          </p:cNvPr>
          <p:cNvGraphicFramePr>
            <a:graphicFrameLocks noGrp="1"/>
          </p:cNvGraphicFramePr>
          <p:nvPr>
            <p:ph idx="1"/>
          </p:nvPr>
        </p:nvGraphicFramePr>
        <p:xfrm>
          <a:off x="1295400" y="1981200"/>
          <a:ext cx="96012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F4FE36E-9342-9E93-B1C5-0BBB268F2307}"/>
              </a:ext>
            </a:extLst>
          </p:cNvPr>
          <p:cNvSpPr txBox="1"/>
          <p:nvPr/>
        </p:nvSpPr>
        <p:spPr>
          <a:xfrm>
            <a:off x="9286613" y="5679347"/>
            <a:ext cx="1609987" cy="261610"/>
          </a:xfrm>
          <a:prstGeom prst="rect">
            <a:avLst/>
          </a:prstGeom>
          <a:noFill/>
        </p:spPr>
        <p:txBody>
          <a:bodyPr wrap="square" rtlCol="0">
            <a:spAutoFit/>
          </a:bodyPr>
          <a:lstStyle/>
          <a:p>
            <a:pPr algn="r"/>
            <a:r>
              <a:rPr lang="en-BE" sz="1050" dirty="0"/>
              <a:t>Source: Eurostat</a:t>
            </a:r>
            <a:endParaRPr lang="fr-FR" sz="1050" dirty="0"/>
          </a:p>
        </p:txBody>
      </p:sp>
    </p:spTree>
    <p:extLst>
      <p:ext uri="{BB962C8B-B14F-4D97-AF65-F5344CB8AC3E}">
        <p14:creationId xmlns:p14="http://schemas.microsoft.com/office/powerpoint/2010/main" val="5347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624A634E-54BB-EA27-FCAA-3794BB263970}"/>
            </a:ext>
          </a:extLst>
        </p:cNvPr>
        <p:cNvGrpSpPr/>
        <p:nvPr/>
      </p:nvGrpSpPr>
      <p:grpSpPr>
        <a:xfrm>
          <a:off x="0" y="0"/>
          <a:ext cx="0" cy="0"/>
          <a:chOff x="0" y="0"/>
          <a:chExt cx="0" cy="0"/>
        </a:xfrm>
      </p:grpSpPr>
      <p:pic>
        <p:nvPicPr>
          <p:cNvPr id="90" name="Google Shape;90;p4">
            <a:extLst>
              <a:ext uri="{FF2B5EF4-FFF2-40B4-BE49-F238E27FC236}">
                <a16:creationId xmlns:a16="http://schemas.microsoft.com/office/drawing/2014/main" id="{8D8FE291-5430-03B2-29EA-B348E416BE4A}"/>
              </a:ext>
            </a:extLst>
          </p:cNvPr>
          <p:cNvPicPr preferRelativeResize="0"/>
          <p:nvPr/>
        </p:nvPicPr>
        <p:blipFill rotWithShape="1">
          <a:blip r:embed="rId3">
            <a:alphaModFix/>
          </a:blip>
          <a:srcRect/>
          <a:stretch/>
        </p:blipFill>
        <p:spPr>
          <a:xfrm>
            <a:off x="0" y="4918789"/>
            <a:ext cx="12192000" cy="1939212"/>
          </a:xfrm>
          <a:prstGeom prst="rect">
            <a:avLst/>
          </a:prstGeom>
          <a:noFill/>
          <a:ln>
            <a:noFill/>
          </a:ln>
        </p:spPr>
      </p:pic>
      <p:sp>
        <p:nvSpPr>
          <p:cNvPr id="2" name="ZoneTexte 1">
            <a:extLst>
              <a:ext uri="{FF2B5EF4-FFF2-40B4-BE49-F238E27FC236}">
                <a16:creationId xmlns:a16="http://schemas.microsoft.com/office/drawing/2014/main" id="{79C2A4A1-791D-A182-FC44-DBEB926EF44F}"/>
              </a:ext>
            </a:extLst>
          </p:cNvPr>
          <p:cNvSpPr txBox="1"/>
          <p:nvPr/>
        </p:nvSpPr>
        <p:spPr>
          <a:xfrm>
            <a:off x="540776" y="304800"/>
            <a:ext cx="11012129" cy="400110"/>
          </a:xfrm>
          <a:prstGeom prst="rect">
            <a:avLst/>
          </a:prstGeom>
          <a:noFill/>
        </p:spPr>
        <p:txBody>
          <a:bodyPr wrap="square" rtlCol="0">
            <a:spAutoFit/>
          </a:bodyPr>
          <a:lstStyle/>
          <a:p>
            <a:r>
              <a:rPr lang="fr-BE" sz="2000" dirty="0">
                <a:solidFill>
                  <a:schemeClr val="accent1"/>
                </a:solidFill>
              </a:rPr>
              <a:t>Performance of RDI</a:t>
            </a:r>
            <a:endParaRPr lang="fr-BE" sz="2000" b="1" dirty="0">
              <a:solidFill>
                <a:schemeClr val="accent1"/>
              </a:solidFill>
            </a:endParaRPr>
          </a:p>
        </p:txBody>
      </p:sp>
      <p:pic>
        <p:nvPicPr>
          <p:cNvPr id="4" name="Content Placeholder 6" descr="Résultat de recherche d'images pour &quot;correlation r&amp;d/gdp gdp growth&quot;">
            <a:extLst>
              <a:ext uri="{FF2B5EF4-FFF2-40B4-BE49-F238E27FC236}">
                <a16:creationId xmlns:a16="http://schemas.microsoft.com/office/drawing/2014/main" id="{0525A73C-7173-D2AB-D05C-DA89B707A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775" y="1120409"/>
            <a:ext cx="7580127" cy="422703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49FADF33-50D2-AB4E-25EB-EE2E80559079}"/>
              </a:ext>
            </a:extLst>
          </p:cNvPr>
          <p:cNvSpPr txBox="1"/>
          <p:nvPr/>
        </p:nvSpPr>
        <p:spPr>
          <a:xfrm>
            <a:off x="3872883" y="758771"/>
            <a:ext cx="6094520" cy="307777"/>
          </a:xfrm>
          <a:prstGeom prst="rect">
            <a:avLst/>
          </a:prstGeom>
          <a:noFill/>
        </p:spPr>
        <p:txBody>
          <a:bodyPr wrap="square">
            <a:spAutoFit/>
          </a:bodyPr>
          <a:lstStyle/>
          <a:p>
            <a:r>
              <a:rPr lang="fr-BE" sz="1400" dirty="0">
                <a:solidFill>
                  <a:srgbClr val="FFC000"/>
                </a:solidFill>
              </a:rPr>
              <a:t>Positive </a:t>
            </a:r>
            <a:r>
              <a:rPr lang="fr-BE" sz="1400" dirty="0" err="1">
                <a:solidFill>
                  <a:srgbClr val="FFC000"/>
                </a:solidFill>
              </a:rPr>
              <a:t>relationship</a:t>
            </a:r>
            <a:r>
              <a:rPr lang="fr-BE" sz="1400" dirty="0">
                <a:solidFill>
                  <a:srgbClr val="FFC000"/>
                </a:solidFill>
              </a:rPr>
              <a:t> </a:t>
            </a:r>
            <a:r>
              <a:rPr lang="fr-BE" sz="1400" dirty="0" err="1">
                <a:solidFill>
                  <a:srgbClr val="FFC000"/>
                </a:solidFill>
              </a:rPr>
              <a:t>between</a:t>
            </a:r>
            <a:r>
              <a:rPr lang="fr-BE" sz="1400" dirty="0">
                <a:solidFill>
                  <a:srgbClr val="FFC000"/>
                </a:solidFill>
              </a:rPr>
              <a:t> R&amp;D and </a:t>
            </a:r>
            <a:r>
              <a:rPr lang="fr-BE" sz="1400" dirty="0" err="1">
                <a:solidFill>
                  <a:srgbClr val="FFC000"/>
                </a:solidFill>
              </a:rPr>
              <a:t>economic</a:t>
            </a:r>
            <a:r>
              <a:rPr lang="fr-BE" sz="1400" dirty="0">
                <a:solidFill>
                  <a:srgbClr val="FFC000"/>
                </a:solidFill>
              </a:rPr>
              <a:t> </a:t>
            </a:r>
            <a:r>
              <a:rPr lang="fr-BE" sz="1400" dirty="0" err="1">
                <a:solidFill>
                  <a:srgbClr val="FFC000"/>
                </a:solidFill>
              </a:rPr>
              <a:t>growth</a:t>
            </a:r>
            <a:endParaRPr lang="fr-BE" sz="1400" dirty="0">
              <a:solidFill>
                <a:srgbClr val="FFC000"/>
              </a:solidFill>
            </a:endParaRPr>
          </a:p>
        </p:txBody>
      </p:sp>
      <p:sp>
        <p:nvSpPr>
          <p:cNvPr id="8" name="ZoneTexte 7">
            <a:extLst>
              <a:ext uri="{FF2B5EF4-FFF2-40B4-BE49-F238E27FC236}">
                <a16:creationId xmlns:a16="http://schemas.microsoft.com/office/drawing/2014/main" id="{DECDC897-8798-036C-2558-ECFAB28820FE}"/>
              </a:ext>
            </a:extLst>
          </p:cNvPr>
          <p:cNvSpPr txBox="1"/>
          <p:nvPr/>
        </p:nvSpPr>
        <p:spPr>
          <a:xfrm>
            <a:off x="8144690" y="5401576"/>
            <a:ext cx="4047311" cy="246221"/>
          </a:xfrm>
          <a:prstGeom prst="rect">
            <a:avLst/>
          </a:prstGeom>
          <a:noFill/>
        </p:spPr>
        <p:txBody>
          <a:bodyPr wrap="square" rtlCol="0">
            <a:spAutoFit/>
          </a:bodyPr>
          <a:lstStyle/>
          <a:p>
            <a:r>
              <a:rPr lang="fr-BE" sz="1000" dirty="0"/>
              <a:t>Source: </a:t>
            </a:r>
            <a:r>
              <a:rPr lang="en-US" sz="1000" dirty="0">
                <a:latin typeface="Arial" charset="0"/>
                <a:cs typeface="ＭＳ Ｐゴシック"/>
              </a:rPr>
              <a:t>German Federal Ministry of Education and Research (2010)</a:t>
            </a:r>
            <a:endParaRPr lang="fr-BE" sz="1000" dirty="0"/>
          </a:p>
        </p:txBody>
      </p:sp>
    </p:spTree>
    <p:extLst>
      <p:ext uri="{BB962C8B-B14F-4D97-AF65-F5344CB8AC3E}">
        <p14:creationId xmlns:p14="http://schemas.microsoft.com/office/powerpoint/2010/main" val="204804059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5027</TotalTime>
  <Words>1772</Words>
  <Application>Microsoft Office PowerPoint</Application>
  <PresentationFormat>Widescreen</PresentationFormat>
  <Paragraphs>147</Paragraphs>
  <Slides>25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Aptos</vt:lpstr>
      <vt:lpstr>Arial</vt:lpstr>
      <vt:lpstr>Arial Narrow</vt:lpstr>
      <vt:lpstr>Calibri</vt:lpstr>
      <vt:lpstr>Roboto</vt:lpstr>
      <vt:lpstr>Roboto Condensed</vt:lpstr>
      <vt:lpstr>Symbol</vt:lpstr>
      <vt:lpstr>Office Theme</vt:lpstr>
      <vt:lpstr>PowerPoint Presentation</vt:lpstr>
      <vt:lpstr>PowerPoint Presentation</vt:lpstr>
      <vt:lpstr>PowerPoint Presentation</vt:lpstr>
      <vt:lpstr>PowerPoint Presentation</vt:lpstr>
      <vt:lpstr>SDG Progress at a Glance</vt:lpstr>
      <vt:lpstr>SDG Alain Henry  </vt:lpstr>
      <vt:lpstr>SDG Progress at a Glance  GBARD breakdown by socio-economic objective</vt:lpstr>
      <vt:lpstr>GERD: within the EU (as a % of GDP)</vt:lpstr>
      <vt:lpstr>PowerPoint Presentation</vt:lpstr>
      <vt:lpstr>Innovation Output Indicator, 2011 and 2020</vt:lpstr>
      <vt:lpstr>Knowledge valorisation approach, latest available year</vt:lpstr>
      <vt:lpstr>PowerPoint Presentation</vt:lpstr>
      <vt:lpstr>PowerPoint Presentation</vt:lpstr>
      <vt:lpstr>Direct government funding and tax support for business R&amp;D, As a percentage of GDP, 2019</vt:lpstr>
      <vt:lpstr>Broad socio-political objectives of the Von Der Leyen Commission (2021-2024)</vt:lpstr>
      <vt:lpstr>Horizon Europe (2021-2027)</vt:lpstr>
      <vt:lpstr>Mission-oriented Research &amp; Innovation Policy </vt:lpstr>
      <vt:lpstr>ERDF (2014-2020)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Catherine Darphin (LU)</dc:creator>
  <cp:lastModifiedBy>Bruylant Anneleen</cp:lastModifiedBy>
  <cp:revision>31</cp:revision>
  <cp:lastPrinted>2024-03-22T11:38:40Z</cp:lastPrinted>
  <dcterms:created xsi:type="dcterms:W3CDTF">2022-03-17T12:43:48Z</dcterms:created>
  <dcterms:modified xsi:type="dcterms:W3CDTF">2024-04-25T11:52:25Z</dcterms:modified>
</cp:coreProperties>
</file>