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22" r:id="rId5"/>
    <p:sldId id="402" r:id="rId6"/>
    <p:sldId id="383" r:id="rId7"/>
    <p:sldId id="420" r:id="rId8"/>
    <p:sldId id="391" r:id="rId9"/>
    <p:sldId id="353" r:id="rId10"/>
    <p:sldId id="352" r:id="rId11"/>
    <p:sldId id="327" r:id="rId12"/>
    <p:sldId id="329" r:id="rId13"/>
    <p:sldId id="423" r:id="rId14"/>
    <p:sldId id="421" r:id="rId15"/>
    <p:sldId id="422" r:id="rId16"/>
    <p:sldId id="341" r:id="rId17"/>
    <p:sldId id="351" r:id="rId18"/>
    <p:sldId id="324" r:id="rId19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777">
          <p15:clr>
            <a:srgbClr val="A4A3A4"/>
          </p15:clr>
        </p15:guide>
        <p15:guide id="4" pos="3839">
          <p15:clr>
            <a:srgbClr val="A4A3A4"/>
          </p15:clr>
        </p15:guide>
        <p15:guide id="5" orient="horz" pos="2162">
          <p15:clr>
            <a:srgbClr val="A4A3A4"/>
          </p15:clr>
        </p15:guide>
        <p15:guide id="6" pos="3835">
          <p15:clr>
            <a:srgbClr val="A4A3A4"/>
          </p15:clr>
        </p15:guide>
        <p15:guide id="7" orient="horz" pos="13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ca Cariboni" initials="JC" lastIdx="29" clrIdx="0">
    <p:extLst>
      <p:ext uri="{19B8F6BF-5375-455C-9EA6-DF929625EA0E}">
        <p15:presenceInfo xmlns:p15="http://schemas.microsoft.com/office/powerpoint/2012/main" userId="Jessica Cariboni" providerId="None"/>
      </p:ext>
    </p:extLst>
  </p:cmAuthor>
  <p:cmAuthor id="2" name="BENCZUR Peter (JRC-ISPRA)" initials="BP(" lastIdx="19" clrIdx="1">
    <p:extLst>
      <p:ext uri="{19B8F6BF-5375-455C-9EA6-DF929625EA0E}">
        <p15:presenceInfo xmlns:p15="http://schemas.microsoft.com/office/powerpoint/2012/main" userId="S-1-5-21-1606980848-2025429265-839522115-7737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61B4"/>
    <a:srgbClr val="FFC000"/>
    <a:srgbClr val="34ABE3"/>
    <a:srgbClr val="2AB6F0"/>
    <a:srgbClr val="195989"/>
    <a:srgbClr val="1D679F"/>
    <a:srgbClr val="1F6DA6"/>
    <a:srgbClr val="1B5B87"/>
    <a:srgbClr val="227DC1"/>
    <a:srgbClr val="2178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51163" autoAdjust="0"/>
  </p:normalViewPr>
  <p:slideViewPr>
    <p:cSldViewPr snapToGrid="0">
      <p:cViewPr varScale="1">
        <p:scale>
          <a:sx n="59" d="100"/>
          <a:sy n="59" d="100"/>
        </p:scale>
        <p:origin x="2538" y="60"/>
      </p:cViewPr>
      <p:guideLst>
        <p:guide orient="horz" pos="2092"/>
        <p:guide pos="3840"/>
        <p:guide orient="horz" pos="3777"/>
        <p:guide pos="3839"/>
        <p:guide orient="horz" pos="2162"/>
        <p:guide pos="3835"/>
        <p:guide orient="horz" pos="1352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2952" y="84"/>
      </p:cViewPr>
      <p:guideLst>
        <p:guide orient="horz" pos="2909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3408"/>
          </a:xfrm>
          <a:prstGeom prst="rect">
            <a:avLst/>
          </a:prstGeom>
        </p:spPr>
        <p:txBody>
          <a:bodyPr vert="horz" lIns="92488" tIns="46245" rIns="92488" bIns="4624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0"/>
            <a:ext cx="3011699" cy="463408"/>
          </a:xfrm>
          <a:prstGeom prst="rect">
            <a:avLst/>
          </a:prstGeom>
        </p:spPr>
        <p:txBody>
          <a:bodyPr vert="horz" lIns="92488" tIns="46245" rIns="92488" bIns="46245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pPr/>
              <a:t>23/04/2024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670"/>
            <a:ext cx="3011699" cy="463407"/>
          </a:xfrm>
          <a:prstGeom prst="rect">
            <a:avLst/>
          </a:prstGeom>
        </p:spPr>
        <p:txBody>
          <a:bodyPr vert="horz" lIns="92488" tIns="46245" rIns="92488" bIns="4624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670"/>
            <a:ext cx="3011699" cy="463407"/>
          </a:xfrm>
          <a:prstGeom prst="rect">
            <a:avLst/>
          </a:prstGeom>
        </p:spPr>
        <p:txBody>
          <a:bodyPr vert="horz" lIns="92488" tIns="46245" rIns="92488" bIns="46245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3408"/>
          </a:xfrm>
          <a:prstGeom prst="rect">
            <a:avLst/>
          </a:prstGeom>
        </p:spPr>
        <p:txBody>
          <a:bodyPr vert="horz" lIns="92488" tIns="46245" rIns="92488" bIns="4624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3408"/>
          </a:xfrm>
          <a:prstGeom prst="rect">
            <a:avLst/>
          </a:prstGeom>
        </p:spPr>
        <p:txBody>
          <a:bodyPr vert="horz" lIns="92488" tIns="46245" rIns="92488" bIns="46245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pPr/>
              <a:t>23/04/2024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8" tIns="46245" rIns="92488" bIns="4624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</p:spPr>
        <p:txBody>
          <a:bodyPr vert="horz" lIns="92488" tIns="46245" rIns="92488" bIns="4624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70"/>
            <a:ext cx="3011699" cy="463407"/>
          </a:xfrm>
          <a:prstGeom prst="rect">
            <a:avLst/>
          </a:prstGeom>
        </p:spPr>
        <p:txBody>
          <a:bodyPr vert="horz" lIns="92488" tIns="46245" rIns="92488" bIns="4624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70"/>
            <a:ext cx="3011699" cy="463407"/>
          </a:xfrm>
          <a:prstGeom prst="rect">
            <a:avLst/>
          </a:prstGeom>
        </p:spPr>
        <p:txBody>
          <a:bodyPr vert="horz" lIns="92488" tIns="46245" rIns="92488" bIns="46245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815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129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15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984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959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911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146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>
              <a:spcAft>
                <a:spcPts val="12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228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4DBDB-4361-4665-A001-4C19BBFAAC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85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160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IBM Plex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762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460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807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88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302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728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cover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C74736-FFEB-8230-3CBC-306C483158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4"/>
            <a:ext cx="12192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28460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284602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47821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929" y="6194013"/>
            <a:ext cx="1718512" cy="45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84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63280" y="-62165"/>
            <a:ext cx="12318560" cy="3468939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accent5"/>
            </a:solidFill>
          </a:ln>
        </p:spPr>
        <p:txBody>
          <a:bodyPr/>
          <a:lstStyle>
            <a:lvl1pPr marL="0" indent="0">
              <a:buClr>
                <a:schemeClr val="accent2"/>
              </a:buClr>
              <a:buFont typeface="Arial"/>
              <a:buNone/>
              <a:defRPr/>
            </a:lvl1pPr>
          </a:lstStyle>
          <a:p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385" y="2818576"/>
            <a:ext cx="10287000" cy="628377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sp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57385" y="3630613"/>
            <a:ext cx="10287000" cy="2365375"/>
          </a:xfrm>
          <a:prstGeom prst="rect">
            <a:avLst/>
          </a:prstGeom>
        </p:spPr>
        <p:txBody>
          <a:bodyPr/>
          <a:lstStyle>
            <a:lvl1pPr marL="0" indent="-342900" algn="l">
              <a:buClr>
                <a:schemeClr val="accent5"/>
              </a:buClr>
              <a:buFont typeface="Arial"/>
              <a:buNone/>
              <a:defRPr/>
            </a:lvl1pPr>
            <a:lvl2pPr marL="800100" indent="-342900">
              <a:buClr>
                <a:schemeClr val="accent5"/>
              </a:buClr>
              <a:buFont typeface="Arial"/>
              <a:buNone/>
              <a:defRPr/>
            </a:lvl2pPr>
            <a:lvl3pPr marL="1200150" indent="-285750">
              <a:buClr>
                <a:schemeClr val="accent5"/>
              </a:buClr>
              <a:buFont typeface="Arial"/>
              <a:buNone/>
              <a:defRPr/>
            </a:lvl3pPr>
            <a:lvl4pPr marL="1657350" indent="-285750">
              <a:buClr>
                <a:schemeClr val="accent5"/>
              </a:buClr>
              <a:buFont typeface="Arial"/>
              <a:buNone/>
              <a:defRPr/>
            </a:lvl4pPr>
            <a:lvl5pPr marL="2114550" indent="-285750">
              <a:buClr>
                <a:schemeClr val="accent5"/>
              </a:buClr>
              <a:buFont typeface="Arial"/>
              <a:buNone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F77687C-AC6F-634F-AC60-81131BCE7FC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8201" y="1750540"/>
            <a:ext cx="3416382" cy="352315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1F17483-D7EC-5F47-B284-CA9DDB1A89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78392" y="4331292"/>
            <a:ext cx="2736000" cy="152423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E020C457-3C2E-CA42-88B4-5E3F06B1AE9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338313" y="1750540"/>
            <a:ext cx="3416382" cy="352315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33CC6E2-D391-D44C-9F83-EE43AEFB9DA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78504" y="4331292"/>
            <a:ext cx="2736000" cy="152423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82EE2749-4448-E94D-A3B6-E8FD4C9B9E3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41783" y="1750540"/>
            <a:ext cx="3416382" cy="352315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292FCF7F-70FF-AF43-824A-E78383E715E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81974" y="4331292"/>
            <a:ext cx="2736000" cy="152423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5F365213-848B-024E-A456-0D200676FA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33074" y="1750540"/>
            <a:ext cx="3330000" cy="208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1F0C252E-54B1-624A-B251-93ACB24B44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33075" y="3907988"/>
            <a:ext cx="3330000" cy="208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 dirty="0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EC7BFE4B-D881-0841-972F-3BB3E43AAF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7391" y="1750540"/>
            <a:ext cx="3330000" cy="208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 dirty="0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26D230BA-B3D4-3543-AD14-9F6C784D2F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49106" y="3907988"/>
            <a:ext cx="1620000" cy="2088000"/>
          </a:xfrm>
          <a:prstGeom prst="rect">
            <a:avLst/>
          </a:prstGeom>
          <a:noFill/>
        </p:spPr>
        <p:txBody>
          <a:bodyPr tIns="90000"/>
          <a:lstStyle>
            <a:lvl1pPr marL="0" indent="0" algn="l">
              <a:lnSpc>
                <a:spcPts val="168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6151C0D4-98EF-D447-A8C6-142CA23E3F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70722" y="1750540"/>
            <a:ext cx="1663928" cy="2088000"/>
          </a:xfrm>
          <a:prstGeom prst="rect">
            <a:avLst/>
          </a:prstGeom>
          <a:noFill/>
        </p:spPr>
        <p:txBody>
          <a:bodyPr tIns="90000"/>
          <a:lstStyle>
            <a:lvl1pPr marL="0" indent="0" algn="r">
              <a:lnSpc>
                <a:spcPts val="168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3298D3D7-E8BE-DE4C-9995-3011560B905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27393" y="3907988"/>
            <a:ext cx="3330000" cy="208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5AA5AF97-B62D-1649-9296-29B8A162A14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8650" y="3897313"/>
            <a:ext cx="1656000" cy="2098675"/>
          </a:xfrm>
          <a:prstGeom prst="rect">
            <a:avLst/>
          </a:prstGeom>
          <a:noFill/>
        </p:spPr>
        <p:txBody>
          <a:bodyPr tIns="90000"/>
          <a:lstStyle>
            <a:lvl1pPr marL="0" indent="0" algn="r">
              <a:lnSpc>
                <a:spcPts val="168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018AC41E-3877-BF47-AA29-7A9F0F0A096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549106" y="1750540"/>
            <a:ext cx="1620000" cy="2088000"/>
          </a:xfrm>
          <a:prstGeom prst="rect">
            <a:avLst/>
          </a:prstGeom>
          <a:noFill/>
        </p:spPr>
        <p:txBody>
          <a:bodyPr tIns="90000"/>
          <a:lstStyle>
            <a:lvl1pPr marL="0" indent="0" algn="l">
              <a:lnSpc>
                <a:spcPts val="168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0430CE-3EAA-0F5F-3032-04C3EBD4B3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3" cy="3429001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020968" cy="124034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84385" y="3855676"/>
            <a:ext cx="10003692" cy="19252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5601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244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ou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969963" y="1843395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581400" y="1843394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192837" y="1843393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804274" y="1843392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942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67154" y="1825624"/>
            <a:ext cx="10267462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 pitchFamily="34" charset="0"/>
              <a:buNone/>
              <a:defRPr baseline="0"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2525" y="1825625"/>
            <a:ext cx="5002090" cy="417036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Font typeface="Arial"/>
              <a:buNone/>
              <a:defRPr/>
            </a:lvl1pPr>
          </a:lstStyle>
          <a:p>
            <a:pPr lvl="0"/>
            <a:endParaRPr lang="en-GB" noProof="0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967154" y="1825624"/>
            <a:ext cx="5004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 baseline="0"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5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/>
            </a:pPr>
            <a:r>
              <a:rPr lang="en-GB" noProof="0" dirty="0"/>
              <a:t>Insert text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/>
            </a:pPr>
            <a:endParaRPr lang="en-GB" noProof="0" dirty="0"/>
          </a:p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232524" y="1825624"/>
            <a:ext cx="5004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/>
              <a:buNone/>
              <a:defRPr strike="noStrike"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967154" y="1825624"/>
            <a:ext cx="5004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 pitchFamily="34" charset="0"/>
              <a:buNone/>
              <a:defRPr baseline="0"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70722" y="1825625"/>
            <a:ext cx="3229533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>
              <a:buClr>
                <a:schemeClr val="accent5"/>
              </a:buClr>
              <a:buFont typeface="Arial"/>
              <a:buNone/>
              <a:defRPr baseline="0"/>
            </a:lvl1pPr>
            <a:lvl2pPr>
              <a:buClr>
                <a:schemeClr val="accent5"/>
              </a:buClr>
              <a:buNone/>
              <a:defRPr/>
            </a:lvl2pPr>
            <a:lvl3pPr>
              <a:buClr>
                <a:schemeClr val="accent5"/>
              </a:buClr>
              <a:buNone/>
              <a:defRPr/>
            </a:lvl3pPr>
            <a:lvl4pPr>
              <a:buClr>
                <a:schemeClr val="accent5"/>
              </a:buClr>
              <a:buNone/>
              <a:defRPr/>
            </a:lvl4pPr>
            <a:lvl5pPr>
              <a:buClr>
                <a:schemeClr val="accent5"/>
              </a:buClr>
              <a:buNone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476002" y="1825624"/>
            <a:ext cx="3239996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/>
            </a:pPr>
            <a:r>
              <a:rPr lang="en-GB" noProof="0" dirty="0"/>
              <a:t>Insert text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7990763" y="1825624"/>
            <a:ext cx="3239998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/>
            </a:pPr>
            <a:r>
              <a:rPr lang="en-GB" noProof="0" dirty="0"/>
              <a:t>Insert text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722" y="1681163"/>
            <a:ext cx="5003999" cy="823912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70722" y="2597727"/>
            <a:ext cx="5003999" cy="339826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-342900">
              <a:buClr>
                <a:schemeClr val="accent5"/>
              </a:buClr>
              <a:buFont typeface="Arial"/>
              <a:buNone/>
              <a:defRPr/>
            </a:lvl1pPr>
            <a:lvl2pPr>
              <a:buClr>
                <a:schemeClr val="accent5"/>
              </a:buClr>
              <a:buNone/>
              <a:defRPr/>
            </a:lvl2pPr>
            <a:lvl3pPr>
              <a:buClr>
                <a:schemeClr val="accent5"/>
              </a:buClr>
              <a:buNone/>
              <a:defRPr/>
            </a:lvl3pPr>
            <a:lvl4pPr>
              <a:buClr>
                <a:schemeClr val="accent5"/>
              </a:buClr>
              <a:buNone/>
              <a:defRPr/>
            </a:lvl4pPr>
            <a:lvl5pPr>
              <a:buClr>
                <a:schemeClr val="accent5"/>
              </a:buClr>
              <a:buNone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2768" y="1681163"/>
            <a:ext cx="5003999" cy="823912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2768" y="2597727"/>
            <a:ext cx="5003999" cy="339826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-342900">
              <a:buClr>
                <a:schemeClr val="accent5"/>
              </a:buClr>
              <a:buFont typeface="Arial"/>
              <a:buNone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750540"/>
            <a:ext cx="12192000" cy="424544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15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14048" y="1992572"/>
            <a:ext cx="8010798" cy="3616657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62614" y="1825625"/>
            <a:ext cx="4583519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>
              <a:buClr>
                <a:schemeClr val="accent5"/>
              </a:buClr>
              <a:buFont typeface="Arial"/>
              <a:buNone/>
              <a:defRPr/>
            </a:lvl1pPr>
            <a:lvl2pPr>
              <a:buClr>
                <a:schemeClr val="accent5"/>
              </a:buClr>
              <a:buNone/>
              <a:defRPr/>
            </a:lvl2pPr>
            <a:lvl3pPr>
              <a:buClr>
                <a:schemeClr val="accent5"/>
              </a:buClr>
              <a:buNone/>
              <a:defRPr/>
            </a:lvl3pPr>
            <a:lvl4pPr>
              <a:buClr>
                <a:schemeClr val="accent5"/>
              </a:buClr>
              <a:buNone/>
              <a:defRPr/>
            </a:lvl4pPr>
            <a:lvl5pPr>
              <a:buClr>
                <a:schemeClr val="accent5"/>
              </a:buClr>
              <a:buNone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662614" y="586765"/>
            <a:ext cx="4581771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C-JRC-logo_horizontal_EN_pos_transparent-background.png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" t="10944" r="6669" b="9113"/>
          <a:stretch/>
        </p:blipFill>
        <p:spPr>
          <a:xfrm>
            <a:off x="9945929" y="6177847"/>
            <a:ext cx="1727997" cy="46722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02658" y="6436338"/>
            <a:ext cx="44438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indent="0" algn="l">
              <a:buClr>
                <a:schemeClr val="accent5"/>
              </a:buClr>
              <a:buFont typeface="Arial"/>
              <a:buNone/>
            </a:pPr>
            <a:fld id="{7CDCD853-BF31-41A2-A1D4-0871305F302F}" type="slidenum">
              <a:rPr lang="en-GB" sz="120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</a:rPr>
              <a:pPr marL="0" indent="0" algn="l">
                <a:buClr>
                  <a:schemeClr val="accent5"/>
                </a:buClr>
                <a:buFont typeface="Arial"/>
                <a:buNone/>
              </a:pPr>
              <a:t>‹#›</a:t>
            </a:fld>
            <a:endParaRPr lang="en-GB" sz="1600" noProof="0" dirty="0">
              <a:ln>
                <a:noFill/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99653" y="6411461"/>
            <a:ext cx="1" cy="446539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50" r:id="rId2"/>
    <p:sldLayoutId id="2147483660" r:id="rId3"/>
    <p:sldLayoutId id="2147483652" r:id="rId4"/>
    <p:sldLayoutId id="2147483661" r:id="rId5"/>
    <p:sldLayoutId id="2147483653" r:id="rId6"/>
    <p:sldLayoutId id="2147483654" r:id="rId7"/>
    <p:sldLayoutId id="2147483659" r:id="rId8"/>
    <p:sldLayoutId id="2147483658" r:id="rId9"/>
    <p:sldLayoutId id="2147483668" r:id="rId10"/>
    <p:sldLayoutId id="2147483666" r:id="rId11"/>
    <p:sldLayoutId id="2147483667" r:id="rId12"/>
    <p:sldLayoutId id="2147483655" r:id="rId13"/>
    <p:sldLayoutId id="2147483672" r:id="rId14"/>
    <p:sldLayoutId id="2147483673" r:id="rId15"/>
    <p:sldLayoutId id="2147483674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78" userDrawn="1">
          <p15:clr>
            <a:srgbClr val="F26B43"/>
          </p15:clr>
        </p15:guide>
        <p15:guide id="2" pos="5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hyperlink" Target="https://www.ons.gov.uk/economy/economicoutputandproductivity/output/methodologies/inclusiveincomemethodology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joint-research-centre.ec.europa.eu/scientific-activities-z/resilience_e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hyperlink" Target="https://creativecommons.org/licenses/by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94D450-907B-4D71-6755-64AB4B680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2776" y="1030513"/>
            <a:ext cx="10284602" cy="1871223"/>
          </a:xfrm>
        </p:spPr>
        <p:txBody>
          <a:bodyPr/>
          <a:lstStyle/>
          <a:p>
            <a:r>
              <a:rPr lang="en-US" sz="4400" dirty="0" smtClean="0"/>
              <a:t>Sustainable and inclusive </a:t>
            </a:r>
            <a:r>
              <a:rPr lang="en-US" sz="4400" dirty="0"/>
              <a:t>wellbeing: </a:t>
            </a:r>
            <a:r>
              <a:rPr lang="en-US" sz="4400" dirty="0" smtClean="0"/>
              <a:t>an integrated approach to measure wellbeing ‘beyond GDP’</a:t>
            </a:r>
            <a:endParaRPr lang="en-AR" sz="44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67D53F0-92B7-0982-644D-AB09F9676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2776" y="3689498"/>
            <a:ext cx="10284602" cy="2039970"/>
          </a:xfrm>
        </p:spPr>
        <p:txBody>
          <a:bodyPr/>
          <a:lstStyle/>
          <a:p>
            <a:pPr>
              <a:spcAft>
                <a:spcPts val="4200"/>
              </a:spcAft>
            </a:pPr>
            <a:r>
              <a:rPr lang="en-US" dirty="0" smtClean="0"/>
              <a:t>The road forward</a:t>
            </a:r>
          </a:p>
          <a:p>
            <a:pPr algn="r"/>
            <a:r>
              <a:rPr lang="en-US" dirty="0" smtClean="0"/>
              <a:t>Peter Benczur, EC JRC</a:t>
            </a:r>
          </a:p>
          <a:p>
            <a:pPr algn="r"/>
            <a:r>
              <a:rPr lang="en-US" dirty="0" smtClean="0"/>
              <a:t>April 2024</a:t>
            </a:r>
            <a:r>
              <a:rPr lang="en-GB" dirty="0" smtClean="0"/>
              <a:t> </a:t>
            </a:r>
            <a:endParaRPr lang="en-AR" dirty="0"/>
          </a:p>
        </p:txBody>
      </p:sp>
      <p:sp>
        <p:nvSpPr>
          <p:cNvPr id="2" name="Rectangle 1"/>
          <p:cNvSpPr/>
          <p:nvPr/>
        </p:nvSpPr>
        <p:spPr>
          <a:xfrm>
            <a:off x="260328" y="6017007"/>
            <a:ext cx="6859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views expressed are those of the presenter and do not necessarily reflect the official view of the European Commission.</a:t>
            </a:r>
          </a:p>
        </p:txBody>
      </p:sp>
    </p:spTree>
    <p:extLst>
      <p:ext uri="{BB962C8B-B14F-4D97-AF65-F5344CB8AC3E}">
        <p14:creationId xmlns:p14="http://schemas.microsoft.com/office/powerpoint/2010/main" val="173053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94017"/>
            <a:ext cx="111675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preliminary mapping of existing tools into SIWB</a:t>
            </a:r>
            <a:endParaRPr lang="en-US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9483" y="6100034"/>
            <a:ext cx="8377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5"/>
              </a:buClr>
            </a:pPr>
            <a:r>
              <a:rPr lang="en-U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Also helps the construction of the SIWB dashboard</a:t>
            </a:r>
            <a:endParaRPr lang="en-US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5" y="895350"/>
            <a:ext cx="1026795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7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611" y="265079"/>
            <a:ext cx="111547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</a:t>
            </a:r>
            <a:r>
              <a:rPr lang="en-US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ork plan: two main work streams and potential additional medium-term </a:t>
            </a:r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activities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841611" y="1539147"/>
            <a:ext cx="10867789" cy="4951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IE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Emerging avenues for further work related to the SIWB include: </a:t>
            </a:r>
            <a:endParaRPr lang="en-IE" sz="22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IE" sz="2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 expanding scope of </a:t>
            </a:r>
            <a:r>
              <a:rPr lang="en-IE" sz="22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GDP adjustments </a:t>
            </a:r>
            <a:r>
              <a:rPr lang="en-IE" sz="2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(single monetary value)</a:t>
            </a:r>
            <a:endParaRPr lang="en-IE" sz="2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IE" sz="2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 2-tiered SIWB dashboard</a:t>
            </a:r>
          </a:p>
          <a:p>
            <a:pPr marL="914400" lvl="1" indent="-457200" algn="just">
              <a:lnSpc>
                <a:spcPct val="107000"/>
              </a:lnSpc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Medium sized (around 120): a balanced and comprehensive list to assess a country’s progress</a:t>
            </a:r>
          </a:p>
          <a:p>
            <a:pPr marL="914400" lvl="1" indent="-457200" algn="just">
              <a:lnSpc>
                <a:spcPct val="107000"/>
              </a:lnSpc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 small headline dashboard (around 20), enabling communication</a:t>
            </a:r>
          </a:p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IE" sz="2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Developing </a:t>
            </a:r>
            <a:r>
              <a:rPr lang="en-IE" sz="22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new indicators </a:t>
            </a:r>
            <a:r>
              <a:rPr lang="en-IE" sz="22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(statistical and model-based) </a:t>
            </a:r>
            <a:r>
              <a:rPr lang="en-IE" sz="2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IE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bridge </a:t>
            </a:r>
            <a:r>
              <a:rPr lang="en-IE" sz="2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identified gaps (e.g. spillover effects, </a:t>
            </a:r>
            <a:r>
              <a:rPr lang="en-US" sz="2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planetary boundaries; social 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capital and </a:t>
            </a:r>
            <a:r>
              <a:rPr lang="en-US" sz="2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cohesion)</a:t>
            </a:r>
            <a:endParaRPr lang="en-IE" sz="2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IE" sz="2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Developing </a:t>
            </a:r>
            <a:r>
              <a:rPr lang="en-IE" sz="22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integrated assessment models </a:t>
            </a:r>
            <a:r>
              <a:rPr lang="en-IE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(e.g. socioeconomic and environmental) for policymaking, scenario analysis, projections </a:t>
            </a:r>
          </a:p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IE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Using new methodologies to obtain </a:t>
            </a:r>
            <a:r>
              <a:rPr lang="en-IE" sz="22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more timely </a:t>
            </a:r>
            <a:r>
              <a:rPr lang="en-IE" sz="22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indicators </a:t>
            </a:r>
            <a:r>
              <a:rPr lang="en-IE" sz="2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(e.g. nowcasting and short-term forecasting)</a:t>
            </a:r>
            <a:endParaRPr lang="en-US" sz="2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9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67154" y="1524000"/>
            <a:ext cx="10267462" cy="4828674"/>
          </a:xfrm>
        </p:spPr>
        <p:txBody>
          <a:bodyPr/>
          <a:lstStyle/>
          <a:p>
            <a:pPr marL="1143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˃"/>
            </a:pPr>
            <a:r>
              <a:rPr lang="en-GB" sz="2300" dirty="0" smtClean="0"/>
              <a:t>May be difficult to aggregate across different domains, people or over time</a:t>
            </a:r>
          </a:p>
          <a:p>
            <a:pPr marL="1143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˃"/>
            </a:pPr>
            <a:r>
              <a:rPr lang="en-GB" sz="2300" dirty="0" smtClean="0"/>
              <a:t>Stiglitz Report (2008): to use “ a limited number of indicators”</a:t>
            </a:r>
          </a:p>
          <a:p>
            <a:pPr marL="1143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˂"/>
            </a:pPr>
            <a:r>
              <a:rPr lang="en-GB" sz="2300" dirty="0" smtClean="0"/>
              <a:t>Limitations of dashboards: comparability across countries and time, communication</a:t>
            </a:r>
          </a:p>
          <a:p>
            <a:pPr marL="1143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˂"/>
            </a:pPr>
            <a:r>
              <a:rPr lang="en-US" sz="2300" dirty="0"/>
              <a:t>This can be relaxed by composites, but one needs to control the </a:t>
            </a:r>
            <a:r>
              <a:rPr lang="en-US" sz="2300" dirty="0" smtClean="0"/>
              <a:t>weights</a:t>
            </a:r>
            <a:endParaRPr lang="en-US" sz="2300" dirty="0"/>
          </a:p>
          <a:p>
            <a:pPr marL="114300">
              <a:spcAft>
                <a:spcPts val="600"/>
              </a:spcAft>
              <a:buFont typeface="Arial" panose="020B0604020202020204" pitchFamily="34" charset="0"/>
              <a:buChar char="˂"/>
            </a:pPr>
            <a:r>
              <a:rPr lang="en-US" sz="2300" dirty="0"/>
              <a:t>Cannot assess </a:t>
            </a:r>
            <a:r>
              <a:rPr lang="en-US" sz="2300" dirty="0" smtClean="0"/>
              <a:t>growth, or the </a:t>
            </a:r>
            <a:r>
              <a:rPr lang="en-US" sz="2300" dirty="0"/>
              <a:t>monetary returns to investment or other </a:t>
            </a:r>
            <a:r>
              <a:rPr lang="en-US" sz="2300" dirty="0" smtClean="0"/>
              <a:t>policies</a:t>
            </a:r>
          </a:p>
          <a:p>
            <a:pPr indent="0"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Global health 2035 </a:t>
            </a:r>
            <a:r>
              <a:rPr lang="en-US" sz="2200" dirty="0" smtClean="0"/>
              <a:t>report (Lancet 2013): health-adjusted </a:t>
            </a:r>
            <a:r>
              <a:rPr lang="en-US" sz="2200" dirty="0"/>
              <a:t>income can show the returns to investment in health in a broader and better way</a:t>
            </a:r>
          </a:p>
          <a:p>
            <a:pPr indent="0">
              <a:spcAft>
                <a:spcPts val="600"/>
              </a:spcAft>
            </a:pPr>
            <a:r>
              <a:rPr lang="en-US" sz="2200" dirty="0" smtClean="0"/>
              <a:t>“</a:t>
            </a:r>
            <a:r>
              <a:rPr lang="en-US" sz="2200" dirty="0"/>
              <a:t>Those who claim that environmental regulations harm economic growth are completely wrong, because they are using the wrong yardstick</a:t>
            </a:r>
            <a:r>
              <a:rPr lang="en-US" sz="2200" dirty="0" smtClean="0"/>
              <a:t>.” </a:t>
            </a:r>
            <a:r>
              <a:rPr lang="en-US" sz="2200" dirty="0"/>
              <a:t>(</a:t>
            </a:r>
            <a:r>
              <a:rPr lang="en-US" sz="2200" dirty="0" smtClean="0"/>
              <a:t>Nordhaus 2021)</a:t>
            </a:r>
            <a:endParaRPr lang="en-US" sz="2200" dirty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3" y="576000"/>
            <a:ext cx="10263893" cy="782357"/>
          </a:xfrm>
        </p:spPr>
        <p:txBody>
          <a:bodyPr/>
          <a:lstStyle/>
          <a:p>
            <a:r>
              <a:rPr lang="en-US" sz="3600" dirty="0"/>
              <a:t>A multidimensional approach </a:t>
            </a:r>
            <a:r>
              <a:rPr lang="en-US" sz="3600" dirty="0" smtClean="0"/>
              <a:t>vs augmented GDP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65117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296235C-6449-0B82-352F-56893A108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000" y="3337954"/>
            <a:ext cx="2428166" cy="3476538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>
            <a:off x="4508480" y="1502085"/>
            <a:ext cx="30674" cy="4397160"/>
          </a:xfrm>
          <a:prstGeom prst="straightConnector1">
            <a:avLst/>
          </a:prstGeom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64968" y="1048256"/>
            <a:ext cx="1117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GDP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51243" y="5899245"/>
            <a:ext cx="3800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I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Augment’ </a:t>
            </a:r>
            <a:r>
              <a:rPr lang="en-IE" sz="2000" b="1" dirty="0">
                <a:latin typeface="Arial" panose="020B0604020202020204" pitchFamily="34" charset="0"/>
                <a:cs typeface="Arial" panose="020B0604020202020204" pitchFamily="34" charset="0"/>
              </a:rPr>
              <a:t>GDP/ </a:t>
            </a:r>
          </a:p>
          <a:p>
            <a:pPr algn="ctr"/>
            <a:r>
              <a:rPr lang="en-IE" sz="2000" b="1" dirty="0">
                <a:latin typeface="Arial" panose="020B0604020202020204" pitchFamily="34" charset="0"/>
                <a:cs typeface="Arial" panose="020B0604020202020204" pitchFamily="34" charset="0"/>
              </a:rPr>
              <a:t>beyond-GDP metrics</a:t>
            </a:r>
          </a:p>
        </p:txBody>
      </p:sp>
      <p:sp>
        <p:nvSpPr>
          <p:cNvPr id="27" name="Title 3"/>
          <p:cNvSpPr>
            <a:spLocks noGrp="1"/>
          </p:cNvSpPr>
          <p:nvPr>
            <p:ph type="title"/>
          </p:nvPr>
        </p:nvSpPr>
        <p:spPr>
          <a:xfrm>
            <a:off x="1028683" y="159875"/>
            <a:ext cx="11163317" cy="663637"/>
          </a:xfrm>
        </p:spPr>
        <p:txBody>
          <a:bodyPr/>
          <a:lstStyle/>
          <a:p>
            <a:r>
              <a:rPr lang="en-GB" sz="3000" dirty="0">
                <a:solidFill>
                  <a:srgbClr val="024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000" dirty="0">
                <a:solidFill>
                  <a:srgbClr val="024B9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000" dirty="0">
                <a:solidFill>
                  <a:srgbClr val="024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000" dirty="0">
                <a:solidFill>
                  <a:srgbClr val="024B9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From sustainable and inclusive wellbeing to ‘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augment’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GDP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101293" y="1124138"/>
            <a:ext cx="6946873" cy="351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8138" fontAlgn="base">
              <a:lnSpc>
                <a:spcPct val="107000"/>
              </a:lnSpc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</a:pPr>
            <a:r>
              <a:rPr lang="en-IE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Assigning monetary values to relevant factors of wellbeing and use these values to “</a:t>
            </a:r>
            <a:r>
              <a:rPr lang="en-IE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adjust/augment” </a:t>
            </a:r>
            <a:r>
              <a:rPr lang="en-IE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GDP</a:t>
            </a:r>
          </a:p>
          <a:p>
            <a:pPr marL="681038" indent="-342900" fontAlgn="base">
              <a:lnSpc>
                <a:spcPct val="107000"/>
              </a:lnSpc>
              <a:spcAft>
                <a:spcPts val="600"/>
              </a:spcAft>
              <a:buClr>
                <a:srgbClr val="024B9C"/>
              </a:buClr>
              <a:buFont typeface="Arial" panose="020B0604020202020204" pitchFamily="34" charset="0"/>
              <a:buChar char="•"/>
            </a:pPr>
            <a:r>
              <a:rPr lang="en-IE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Different aspects of quality of life</a:t>
            </a:r>
          </a:p>
          <a:p>
            <a:pPr marL="681038" indent="-342900" fontAlgn="base">
              <a:lnSpc>
                <a:spcPct val="107000"/>
              </a:lnSpc>
              <a:spcAft>
                <a:spcPts val="600"/>
              </a:spcAft>
              <a:buClr>
                <a:srgbClr val="024B9C"/>
              </a:buClr>
              <a:buFont typeface="Arial" panose="020B0604020202020204" pitchFamily="34" charset="0"/>
              <a:buChar char="•"/>
            </a:pPr>
            <a:r>
              <a:rPr lang="en-IE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Unpaid care and domestic </a:t>
            </a:r>
            <a:r>
              <a:rPr lang="en-IE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work (and others from satellite accounts, like the UK’s </a:t>
            </a:r>
            <a:r>
              <a:rPr lang="en-IE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GII</a:t>
            </a:r>
            <a:r>
              <a:rPr lang="en-IE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IE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1038" indent="-342900" fontAlgn="base">
              <a:lnSpc>
                <a:spcPct val="107000"/>
              </a:lnSpc>
              <a:spcAft>
                <a:spcPts val="600"/>
              </a:spcAft>
              <a:buClr>
                <a:srgbClr val="024B9C"/>
              </a:buClr>
              <a:buFont typeface="Arial" panose="020B0604020202020204" pitchFamily="34" charset="0"/>
              <a:buChar char="•"/>
            </a:pPr>
            <a:r>
              <a:rPr lang="en-IE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Inequalities</a:t>
            </a:r>
          </a:p>
          <a:p>
            <a:pPr marL="681038" indent="-342900" fontAlgn="base">
              <a:lnSpc>
                <a:spcPct val="107000"/>
              </a:lnSpc>
              <a:spcAft>
                <a:spcPts val="600"/>
              </a:spcAft>
              <a:buClr>
                <a:srgbClr val="024B9C"/>
              </a:buClr>
              <a:buFont typeface="Arial" panose="020B0604020202020204" pitchFamily="34" charset="0"/>
              <a:buChar char="•"/>
            </a:pPr>
            <a:r>
              <a:rPr lang="en-IE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Costs of environmental damage</a:t>
            </a:r>
          </a:p>
          <a:p>
            <a:pPr marL="681038" indent="-342900" fontAlgn="base">
              <a:lnSpc>
                <a:spcPct val="107000"/>
              </a:lnSpc>
              <a:spcAft>
                <a:spcPts val="600"/>
              </a:spcAft>
              <a:buClr>
                <a:srgbClr val="024B9C"/>
              </a:buClr>
              <a:buFont typeface="Arial" panose="020B0604020202020204" pitchFamily="34" charset="0"/>
              <a:buChar char="•"/>
            </a:pPr>
            <a:r>
              <a:rPr lang="en-IE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Natural resource exhaustion</a:t>
            </a:r>
          </a:p>
          <a:p>
            <a:pPr marL="681038" indent="-342900" fontAlgn="base">
              <a:lnSpc>
                <a:spcPct val="107000"/>
              </a:lnSpc>
              <a:spcAft>
                <a:spcPts val="600"/>
              </a:spcAft>
              <a:buClr>
                <a:srgbClr val="024B9C"/>
              </a:buClr>
              <a:buFont typeface="Arial" panose="020B0604020202020204" pitchFamily="34" charset="0"/>
              <a:buChar char="•"/>
            </a:pPr>
            <a:r>
              <a:rPr lang="en-IE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054661" y="1924236"/>
            <a:ext cx="2435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SFR 2023 - health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34482" y="2856251"/>
            <a:ext cx="2435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Inequalities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23972" y="3930035"/>
            <a:ext cx="1712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Environmental damages</a:t>
            </a:r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4127497" y="4766543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2234300" y="4998597"/>
            <a:ext cx="2435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…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37724" y="2998445"/>
            <a:ext cx="1518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Sustainable and inclusive wellbeing</a:t>
            </a:r>
          </a:p>
        </p:txBody>
      </p:sp>
      <p:sp>
        <p:nvSpPr>
          <p:cNvPr id="4" name="Left Brace 3"/>
          <p:cNvSpPr/>
          <p:nvPr/>
        </p:nvSpPr>
        <p:spPr>
          <a:xfrm>
            <a:off x="1684339" y="1502085"/>
            <a:ext cx="744424" cy="4348843"/>
          </a:xfrm>
          <a:prstGeom prst="leftBrace">
            <a:avLst>
              <a:gd name="adj1" fmla="val 46617"/>
              <a:gd name="adj2" fmla="val 48601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Placeholder 9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>
          <a:xfrm>
            <a:off x="4127817" y="1712546"/>
            <a:ext cx="792000" cy="792000"/>
          </a:xfrm>
        </p:spPr>
      </p:pic>
      <p:pic>
        <p:nvPicPr>
          <p:cNvPr id="20" name="Picture Placeholder 11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5" r="22285"/>
          <a:stretch>
            <a:fillRect/>
          </a:stretch>
        </p:blipFill>
        <p:spPr>
          <a:xfrm>
            <a:off x="4127497" y="2724498"/>
            <a:ext cx="792000" cy="792000"/>
          </a:xfrm>
        </p:spPr>
      </p:pic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8" b="12528"/>
          <a:stretch>
            <a:fillRect/>
          </a:stretch>
        </p:blipFill>
        <p:spPr>
          <a:xfrm>
            <a:off x="4127497" y="3742541"/>
            <a:ext cx="792000" cy="791791"/>
          </a:xfrm>
        </p:spPr>
      </p:pic>
    </p:spTree>
    <p:extLst>
      <p:ext uri="{BB962C8B-B14F-4D97-AF65-F5344CB8AC3E}">
        <p14:creationId xmlns:p14="http://schemas.microsoft.com/office/powerpoint/2010/main" val="1513483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4222" y="58587"/>
            <a:ext cx="10515600" cy="782357"/>
          </a:xfrm>
        </p:spPr>
        <p:txBody>
          <a:bodyPr/>
          <a:lstStyle/>
          <a:p>
            <a:r>
              <a:rPr lang="en-GB" sz="3200" dirty="0"/>
              <a:t>First pilot on beyond-GPD metrics presented in SFR2023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386CEE2-10E8-220B-DCC9-9D0409C3B2A0}"/>
              </a:ext>
            </a:extLst>
          </p:cNvPr>
          <p:cNvCxnSpPr>
            <a:cxnSpLocks/>
          </p:cNvCxnSpPr>
          <p:nvPr/>
        </p:nvCxnSpPr>
        <p:spPr>
          <a:xfrm>
            <a:off x="8353335" y="1754636"/>
            <a:ext cx="0" cy="473829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18D2E1-79C8-48BE-3446-5F0C36F8AE21}"/>
              </a:ext>
            </a:extLst>
          </p:cNvPr>
          <p:cNvSpPr txBox="1">
            <a:spLocks/>
          </p:cNvSpPr>
          <p:nvPr/>
        </p:nvSpPr>
        <p:spPr>
          <a:xfrm>
            <a:off x="8586954" y="1754635"/>
            <a:ext cx="3427246" cy="3668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Methodological “deviations from mainstream” due to the projection context: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Becker et al version of Fleurbeay and Gaulier (survival curves, not life expectancy)</a:t>
            </a:r>
          </a:p>
          <a:p>
            <a:pPr lvl="1"/>
            <a:r>
              <a:rPr lang="en-US" sz="1800" dirty="0"/>
              <a:t>Reference survival scenario: World 2050 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027B9B46-C079-882A-D8C4-002CD15E38D5}"/>
              </a:ext>
            </a:extLst>
          </p:cNvPr>
          <p:cNvSpPr/>
          <p:nvPr/>
        </p:nvSpPr>
        <p:spPr>
          <a:xfrm rot="5400000">
            <a:off x="8312832" y="3849663"/>
            <a:ext cx="434650" cy="113593"/>
          </a:xfrm>
          <a:prstGeom prst="triangle">
            <a:avLst>
              <a:gd name="adj" fmla="val 4795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D5EF01-D0B9-DE03-3EEC-1ADAA40E9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727" y="1568508"/>
            <a:ext cx="7121417" cy="453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56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4385" y="3855676"/>
            <a:ext cx="10003692" cy="2313630"/>
          </a:xfrm>
          <a:prstGeom prst="rect">
            <a:avLst/>
          </a:prstGeom>
        </p:spPr>
        <p:txBody>
          <a:bodyPr wrap="square" anchor="b" anchorCtr="0"/>
          <a:lstStyle/>
          <a:p>
            <a:endParaRPr lang="en-GB" sz="1050" b="1" dirty="0" smtClean="0"/>
          </a:p>
          <a:p>
            <a:endParaRPr lang="en-GB" sz="1050" b="1" dirty="0"/>
          </a:p>
          <a:p>
            <a:endParaRPr lang="en-GB" sz="1050" b="1" dirty="0" smtClean="0"/>
          </a:p>
          <a:p>
            <a:endParaRPr lang="en-GB" sz="1050" b="1" dirty="0" smtClean="0">
              <a:hlinkClick r:id="rId3"/>
            </a:endParaRPr>
          </a:p>
          <a:p>
            <a:endParaRPr lang="en-GB" sz="1050" b="1" dirty="0">
              <a:hlinkClick r:id="rId3"/>
            </a:endParaRPr>
          </a:p>
          <a:p>
            <a:endParaRPr lang="en-GB" sz="1050" b="1" dirty="0" smtClean="0">
              <a:hlinkClick r:id="rId3"/>
            </a:endParaRPr>
          </a:p>
          <a:p>
            <a:endParaRPr lang="en-GB" sz="1050" b="1" dirty="0">
              <a:hlinkClick r:id="rId3"/>
            </a:endParaRPr>
          </a:p>
          <a:p>
            <a:endParaRPr lang="en-GB" sz="1050" b="1" dirty="0" smtClean="0">
              <a:hlinkClick r:id="rId3"/>
            </a:endParaRPr>
          </a:p>
          <a:p>
            <a:endParaRPr lang="en-GB" sz="1050" b="1" dirty="0">
              <a:hlinkClick r:id="rId3"/>
            </a:endParaRPr>
          </a:p>
          <a:p>
            <a:endParaRPr lang="en-GB" sz="1050" b="1" dirty="0" smtClean="0">
              <a:hlinkClick r:id="rId3"/>
            </a:endParaRPr>
          </a:p>
          <a:p>
            <a:r>
              <a:rPr lang="en-GB" sz="1050" b="1" dirty="0">
                <a:hlinkClick r:id="rId3"/>
              </a:rPr>
              <a:t>JRC-Sustainable-Wellbeing@ec.europa.eu</a:t>
            </a:r>
            <a:endParaRPr lang="en-GB" sz="1050" b="1" dirty="0" smtClean="0">
              <a:hlinkClick r:id="rId3"/>
            </a:endParaRPr>
          </a:p>
          <a:p>
            <a:r>
              <a:rPr lang="en-GB" sz="1050" b="1" dirty="0" smtClean="0">
                <a:hlinkClick r:id="rId3"/>
              </a:rPr>
              <a:t>https</a:t>
            </a:r>
            <a:r>
              <a:rPr lang="en-GB" sz="1050" b="1" dirty="0">
                <a:hlinkClick r:id="rId3"/>
              </a:rPr>
              <a:t>://</a:t>
            </a:r>
            <a:r>
              <a:rPr lang="en-GB" sz="1050" b="1" dirty="0" smtClean="0">
                <a:hlinkClick r:id="rId3"/>
              </a:rPr>
              <a:t>joint-research-centre.ec.europa.eu/scientific-activities-z/resilience_en</a:t>
            </a:r>
            <a:endParaRPr lang="en-GB" sz="1050" b="1" dirty="0" smtClean="0"/>
          </a:p>
          <a:p>
            <a:r>
              <a:rPr lang="en-GB" sz="1050" b="1" dirty="0" smtClean="0"/>
              <a:t>© </a:t>
            </a:r>
            <a:r>
              <a:rPr lang="en-GB" sz="1050" b="1" dirty="0"/>
              <a:t>European Union </a:t>
            </a:r>
            <a:r>
              <a:rPr lang="en-GB" sz="1050" b="1" dirty="0" smtClean="0"/>
              <a:t>2024, Slide 2: </a:t>
            </a:r>
            <a:r>
              <a:rPr lang="en-GB" sz="1050" dirty="0" smtClean="0"/>
              <a:t>Columbia University Press</a:t>
            </a:r>
            <a:r>
              <a:rPr lang="en-GB" sz="1050" b="1" dirty="0" smtClean="0"/>
              <a:t>, </a:t>
            </a:r>
            <a:r>
              <a:rPr lang="en-GB" sz="1050" dirty="0"/>
              <a:t>Nobel Foundation </a:t>
            </a:r>
            <a:r>
              <a:rPr lang="en-GB" sz="1050" dirty="0" smtClean="0"/>
              <a:t>archive, </a:t>
            </a:r>
            <a:r>
              <a:rPr lang="en-US" sz="1050" dirty="0"/>
              <a:t>rickpilot_2000 </a:t>
            </a:r>
            <a:r>
              <a:rPr lang="en-US" sz="1050" dirty="0" smtClean="0"/>
              <a:t>(CC </a:t>
            </a:r>
            <a:r>
              <a:rPr lang="en-US" sz="1050" dirty="0"/>
              <a:t>BY </a:t>
            </a:r>
            <a:r>
              <a:rPr lang="en-US" sz="1050" dirty="0" smtClean="0"/>
              <a:t>2.0),</a:t>
            </a:r>
            <a:r>
              <a:rPr lang="en-US" sz="1050" b="1" dirty="0" smtClean="0"/>
              <a:t> </a:t>
            </a:r>
            <a:r>
              <a:rPr lang="en-GB" sz="1050" b="1" dirty="0" smtClean="0"/>
              <a:t>slide 5: </a:t>
            </a:r>
            <a:r>
              <a:rPr lang="az-Cyrl-AZ" sz="1050" dirty="0" smtClean="0"/>
              <a:t>Алина Бузунова</a:t>
            </a:r>
            <a:r>
              <a:rPr lang="en-GB" sz="1050" dirty="0" smtClean="0"/>
              <a:t> (from stock.adobe.com</a:t>
            </a:r>
            <a:r>
              <a:rPr lang="en-GB" sz="1050" dirty="0"/>
              <a:t>)</a:t>
            </a:r>
            <a:r>
              <a:rPr lang="en-GB" sz="1050" dirty="0" smtClean="0"/>
              <a:t>,</a:t>
            </a:r>
            <a:r>
              <a:rPr lang="en-GB" sz="1050" b="1" dirty="0" smtClean="0"/>
              <a:t> slide 13: </a:t>
            </a:r>
            <a:r>
              <a:rPr lang="en-US" sz="1050" dirty="0" smtClean="0"/>
              <a:t>Olga </a:t>
            </a:r>
            <a:r>
              <a:rPr lang="en-US" sz="1050" dirty="0" err="1"/>
              <a:t>Nayda</a:t>
            </a:r>
            <a:r>
              <a:rPr lang="en-US" sz="1050" dirty="0"/>
              <a:t> (from unsplash.com), </a:t>
            </a:r>
            <a:r>
              <a:rPr lang="en-US" sz="1050" dirty="0" err="1"/>
              <a:t>Fotogestoeber</a:t>
            </a:r>
            <a:r>
              <a:rPr lang="en-US" sz="1050" dirty="0"/>
              <a:t> (from stock.adobe.com), Landon </a:t>
            </a:r>
            <a:r>
              <a:rPr lang="en-US" sz="1050" dirty="0" err="1"/>
              <a:t>Parenteau</a:t>
            </a:r>
            <a:r>
              <a:rPr lang="en-US" sz="1050" dirty="0"/>
              <a:t> (from unsplash.com</a:t>
            </a:r>
            <a:r>
              <a:rPr lang="en-US" sz="1050" dirty="0" smtClean="0"/>
              <a:t>)</a:t>
            </a:r>
            <a:endParaRPr lang="en-GB" sz="1050" b="1" dirty="0" smtClean="0"/>
          </a:p>
          <a:p>
            <a:r>
              <a:rPr lang="en-GB" sz="1050" dirty="0" smtClean="0"/>
              <a:t>Unless </a:t>
            </a:r>
            <a:r>
              <a:rPr lang="en-GB" sz="1050" dirty="0"/>
              <a:t>otherwise noted the reuse of this presentation is authorised under the </a:t>
            </a:r>
            <a:r>
              <a:rPr lang="en-GB" sz="1050" dirty="0">
                <a:hlinkClick r:id="rId4"/>
              </a:rPr>
              <a:t>CC BY 4.0 </a:t>
            </a:r>
            <a:r>
              <a:rPr lang="en-GB" sz="1050" dirty="0"/>
              <a:t>license. For any use or reproduction of elements that are not owned by the EU, permission may need to be sought directly from the respective right holders</a:t>
            </a:r>
            <a:r>
              <a:rPr lang="en-GB" sz="1050" dirty="0" smtClean="0"/>
              <a:t>.</a:t>
            </a:r>
            <a:endParaRPr lang="en-GB" sz="10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03" y="3855676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6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2000" y="576000"/>
            <a:ext cx="5059964" cy="782357"/>
          </a:xfrm>
        </p:spPr>
        <p:txBody>
          <a:bodyPr/>
          <a:lstStyle/>
          <a:p>
            <a:r>
              <a:rPr lang="en-GB" dirty="0" smtClean="0"/>
              <a:t>GDP: back to 1944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144" y="-20565"/>
            <a:ext cx="4593770" cy="68971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62970" y="1686996"/>
            <a:ext cx="33070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en-GB" sz="2400" noProof="0" dirty="0" smtClean="0"/>
              <a:t>Simon Kuznets, 1934</a:t>
            </a:r>
          </a:p>
          <a:p>
            <a:pPr>
              <a:buClr>
                <a:schemeClr val="accent5"/>
              </a:buClr>
            </a:pPr>
            <a:r>
              <a:rPr lang="en-US" sz="1200" dirty="0"/>
              <a:t>Photo from the Nobel Foundation archive</a:t>
            </a:r>
            <a:r>
              <a:rPr lang="en-US" dirty="0"/>
              <a:t>.</a:t>
            </a:r>
            <a:endParaRPr lang="en-GB" sz="2400" noProof="0" dirty="0" smtClean="0"/>
          </a:p>
        </p:txBody>
      </p:sp>
      <p:pic>
        <p:nvPicPr>
          <p:cNvPr id="1028" name="Picture 4" descr="https://upload.wikimedia.org/wikipedia/commons/thumb/0/07/Mt._Washington_Hotel.jpg/260px-Mt._Washington_Hot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130" y="3713170"/>
            <a:ext cx="3924000" cy="29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25" y="2546959"/>
            <a:ext cx="1800000" cy="270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68125" y="2897524"/>
            <a:ext cx="3025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en-GB" sz="2400" noProof="0" dirty="0" smtClean="0"/>
              <a:t>Richard Stone, 1953</a:t>
            </a:r>
          </a:p>
          <a:p>
            <a:pPr>
              <a:buClr>
                <a:schemeClr val="accent5"/>
              </a:buClr>
            </a:pPr>
            <a:r>
              <a:rPr lang="en-US" sz="1200" dirty="0"/>
              <a:t>Photo from the Nobel Foundation archive.</a:t>
            </a:r>
            <a:endParaRPr lang="en-GB" sz="1200" noProof="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316067" y="5718823"/>
            <a:ext cx="2090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en-GB" sz="2400" noProof="0" dirty="0" smtClean="0"/>
              <a:t>Bretton Woods, 1944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7913" y="541306"/>
            <a:ext cx="18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0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000" y="576000"/>
            <a:ext cx="10972800" cy="781200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Reasons to “adjust” GDP</a:t>
            </a:r>
            <a:endParaRPr lang="en-US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31" y="1163781"/>
            <a:ext cx="10972800" cy="5162363"/>
          </a:xfrm>
        </p:spPr>
        <p:txBody>
          <a:bodyPr>
            <a:normAutofit lnSpcReduction="10000"/>
          </a:bodyPr>
          <a:lstStyle/>
          <a:p>
            <a:pPr lvl="1">
              <a:spcBef>
                <a:spcPts val="0"/>
              </a:spcBef>
              <a:buFontTx/>
              <a:buChar char="-"/>
            </a:pPr>
            <a:endParaRPr lang="en-US" dirty="0" smtClean="0"/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Internal:</a:t>
            </a:r>
          </a:p>
          <a:p>
            <a:pPr marL="1371600" lvl="2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Measuring non-market activities</a:t>
            </a:r>
          </a:p>
          <a:p>
            <a:pPr marL="1371600" lvl="2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Measuring the benefits of major aspects of technological change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External:</a:t>
            </a:r>
          </a:p>
          <a:p>
            <a:pPr marL="1371600" lvl="2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Non-monetary aspects of wellbeing</a:t>
            </a:r>
          </a:p>
          <a:p>
            <a:pPr marL="1371600" lvl="2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Distributional issues</a:t>
            </a:r>
          </a:p>
          <a:p>
            <a:pPr marL="1371600" lvl="2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Sustainability (climate, environment, material overuse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4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history of going ‘beyond GDP’</a:t>
            </a:r>
            <a:endParaRPr lang="en-GB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970722" y="1495125"/>
            <a:ext cx="11033436" cy="4791375"/>
          </a:xfrm>
        </p:spPr>
        <p:txBody>
          <a:bodyPr/>
          <a:lstStyle/>
          <a:p>
            <a:pPr indent="0">
              <a:spcAft>
                <a:spcPts val="1200"/>
              </a:spcAft>
            </a:pPr>
            <a:r>
              <a:rPr lang="en-GB" sz="2200" dirty="0" smtClean="0"/>
              <a:t>1968 US Senator Robert Kennedy’s famous speech where he says GDP “measures everything except that which makes life worthwhile”</a:t>
            </a:r>
          </a:p>
          <a:p>
            <a:pPr indent="0">
              <a:spcAft>
                <a:spcPts val="1200"/>
              </a:spcAft>
            </a:pPr>
            <a:r>
              <a:rPr lang="en-GB" sz="2200" dirty="0" smtClean="0"/>
              <a:t>1971 Bhutan starts to measure its progress using a Gross National Happiness Index</a:t>
            </a:r>
          </a:p>
          <a:p>
            <a:pPr indent="0">
              <a:spcAft>
                <a:spcPts val="1200"/>
              </a:spcAft>
            </a:pPr>
            <a:r>
              <a:rPr lang="en-GB" sz="2200" dirty="0" smtClean="0"/>
              <a:t>2004 First OECD World Forum on Key Indicators (Palermo)</a:t>
            </a:r>
          </a:p>
          <a:p>
            <a:pPr indent="0">
              <a:spcAft>
                <a:spcPts val="1200"/>
              </a:spcAft>
            </a:pPr>
            <a:r>
              <a:rPr lang="en-GB" sz="2200" dirty="0" smtClean="0"/>
              <a:t>2007 Second World Forum: the </a:t>
            </a:r>
            <a:r>
              <a:rPr lang="en-US" sz="2200" dirty="0" smtClean="0"/>
              <a:t>Istanbul </a:t>
            </a:r>
            <a:r>
              <a:rPr lang="en-US" sz="2200" dirty="0"/>
              <a:t>Declaration on Measuring Social </a:t>
            </a:r>
            <a:r>
              <a:rPr lang="en-US" sz="2200" dirty="0" smtClean="0"/>
              <a:t>Progress</a:t>
            </a:r>
          </a:p>
          <a:p>
            <a:pPr indent="0">
              <a:spcAft>
                <a:spcPts val="1200"/>
              </a:spcAft>
            </a:pPr>
            <a:r>
              <a:rPr lang="en-US" sz="2200" dirty="0" smtClean="0"/>
              <a:t>2008-09 commissioned by French President Sarkozy, the work of the first Stiglitz-Sen-Fitoussi Commission and their report on the ‘Measurement </a:t>
            </a:r>
            <a:r>
              <a:rPr lang="en-US" sz="2200" dirty="0"/>
              <a:t>of </a:t>
            </a:r>
            <a:r>
              <a:rPr lang="en-US" sz="2200" dirty="0" smtClean="0"/>
              <a:t>Economic Performance </a:t>
            </a:r>
            <a:r>
              <a:rPr lang="en-US" sz="2200" dirty="0"/>
              <a:t>and Social </a:t>
            </a:r>
            <a:r>
              <a:rPr lang="en-US" sz="2200" dirty="0" smtClean="0"/>
              <a:t>Progress’</a:t>
            </a:r>
          </a:p>
          <a:p>
            <a:pPr indent="0">
              <a:spcAft>
                <a:spcPts val="1200"/>
              </a:spcAft>
            </a:pPr>
            <a:r>
              <a:rPr lang="en-US" sz="2200" dirty="0" smtClean="0"/>
              <a:t>2009 </a:t>
            </a:r>
            <a:r>
              <a:rPr lang="en-US" sz="2200" dirty="0"/>
              <a:t>EC </a:t>
            </a:r>
            <a:r>
              <a:rPr lang="en-US" sz="2200" dirty="0" smtClean="0"/>
              <a:t>Communication: ‘GDP </a:t>
            </a:r>
            <a:r>
              <a:rPr lang="en-US" sz="2200" dirty="0"/>
              <a:t>and beyond: measuring progress in a changing </a:t>
            </a:r>
            <a:r>
              <a:rPr lang="en-US" sz="2200" dirty="0" smtClean="0"/>
              <a:t>world’</a:t>
            </a:r>
          </a:p>
          <a:p>
            <a:pPr indent="0">
              <a:spcAft>
                <a:spcPts val="1200"/>
              </a:spcAft>
            </a:pPr>
            <a:r>
              <a:rPr lang="en-US" sz="2200" dirty="0" smtClean="0"/>
              <a:t>2011 launch of the OECD’s Better Life Index and How’s life series</a:t>
            </a:r>
          </a:p>
          <a:p>
            <a:pPr indent="0">
              <a:spcAft>
                <a:spcPts val="1200"/>
              </a:spcAft>
            </a:pPr>
            <a:r>
              <a:rPr lang="en-US" sz="2200" dirty="0" smtClean="0"/>
              <a:t>2019 New Zealand delivers a first ‘wellbeing budget’</a:t>
            </a:r>
            <a:endParaRPr lang="en-GB" sz="2200" dirty="0" smtClean="0"/>
          </a:p>
          <a:p>
            <a:pPr indent="0"/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1014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European Green Deal and post-COVID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16" t="3211" r="2187" b="11256"/>
          <a:stretch/>
        </p:blipFill>
        <p:spPr>
          <a:xfrm>
            <a:off x="-21771" y="1676400"/>
            <a:ext cx="6618514" cy="408214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5696" y="1872252"/>
            <a:ext cx="5682615" cy="3788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6058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5953" y="1498294"/>
            <a:ext cx="11243834" cy="4838338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Aft>
                <a:spcPts val="600"/>
              </a:spcAft>
            </a:pPr>
            <a:r>
              <a:rPr lang="en-US" dirty="0" smtClean="0"/>
              <a:t>Porto declaration (2021)</a:t>
            </a:r>
          </a:p>
          <a:p>
            <a:pPr marL="80010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“</a:t>
            </a:r>
            <a:r>
              <a:rPr lang="en-AE" dirty="0" smtClean="0"/>
              <a:t>…</a:t>
            </a:r>
            <a:r>
              <a:rPr lang="en-US" b="1" dirty="0" smtClean="0"/>
              <a:t>alternative set of indicators </a:t>
            </a:r>
            <a:r>
              <a:rPr lang="en-US" dirty="0" smtClean="0"/>
              <a:t>to measure economic, social and environmental progress, </a:t>
            </a:r>
            <a:r>
              <a:rPr lang="en-US" b="1" dirty="0" smtClean="0"/>
              <a:t>supplementing GDP as welfare measure for inclusive and sustainable growth</a:t>
            </a:r>
            <a:r>
              <a:rPr lang="en-US" dirty="0" smtClean="0"/>
              <a:t>.”</a:t>
            </a:r>
          </a:p>
          <a:p>
            <a:pPr indent="0">
              <a:spcAft>
                <a:spcPts val="600"/>
              </a:spcAft>
            </a:pPr>
            <a:r>
              <a:rPr lang="en-US" dirty="0" smtClean="0"/>
              <a:t>Conference on the Future of Europe (2022)</a:t>
            </a:r>
          </a:p>
          <a:p>
            <a:pPr marL="80010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“</a:t>
            </a:r>
            <a:r>
              <a:rPr lang="en-AE" dirty="0" smtClean="0"/>
              <a:t>…</a:t>
            </a:r>
            <a:r>
              <a:rPr lang="en-US" dirty="0" smtClean="0"/>
              <a:t>conventional macroeconomic indicators and the GDP could </a:t>
            </a:r>
            <a:r>
              <a:rPr lang="en-US" b="1" dirty="0" smtClean="0"/>
              <a:t>be complemented with new indicators in order to address the new European priorities such as the European Green Deal or the European Pillar of Social Rights </a:t>
            </a:r>
            <a:r>
              <a:rPr lang="en-US" dirty="0" smtClean="0"/>
              <a:t>and to better reflect the ecological and digital transitions and the wellbeing of people;”</a:t>
            </a:r>
            <a:endParaRPr lang="en-US" dirty="0"/>
          </a:p>
          <a:p>
            <a:pPr indent="0">
              <a:spcAft>
                <a:spcPts val="600"/>
              </a:spcAft>
            </a:pPr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smtClean="0"/>
              <a:t>EAP (2022)</a:t>
            </a:r>
            <a:endParaRPr lang="en-US" dirty="0"/>
          </a:p>
          <a:p>
            <a:pPr marL="80010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“</a:t>
            </a:r>
            <a:r>
              <a:rPr lang="en-US" b="1" dirty="0"/>
              <a:t>developing a summary dashboard and indicator set measuring 'beyond GDP', </a:t>
            </a:r>
            <a:r>
              <a:rPr lang="en-US" dirty="0"/>
              <a:t>based on, inter alia, a targeted consultation with all relevant stakeholders as well as a report which identifies the interlinkages between existing indicator sets, monitoring frameworks and processes at Union level </a:t>
            </a:r>
            <a:r>
              <a:rPr lang="en-US" dirty="0" smtClean="0"/>
              <a:t>[</a:t>
            </a:r>
            <a:r>
              <a:rPr lang="en-AE" dirty="0" smtClean="0"/>
              <a:t>…]</a:t>
            </a:r>
            <a:r>
              <a:rPr lang="en-US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Elements of the political momentum in the 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79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67154" y="1463040"/>
            <a:ext cx="10906398" cy="4799537"/>
          </a:xfrm>
        </p:spPr>
        <p:txBody>
          <a:bodyPr/>
          <a:lstStyle/>
          <a:p>
            <a:pPr indent="0">
              <a:spcAft>
                <a:spcPts val="1200"/>
              </a:spcAft>
            </a:pPr>
            <a:r>
              <a:rPr lang="en-US" sz="2200" dirty="0"/>
              <a:t>Following up on the past Strategic Foresight Reports, the Commission has launched internal work on </a:t>
            </a:r>
            <a:r>
              <a:rPr lang="en-US" sz="2200" b="1" dirty="0"/>
              <a:t>developing Sustainable and Inclusive Wellbeing metrics for the EU to complement GDP</a:t>
            </a:r>
            <a:r>
              <a:rPr lang="en-US" sz="2200" dirty="0"/>
              <a:t>. It brings together different strands of work for the first time, with the aim of informing future EU policymaking.</a:t>
            </a:r>
          </a:p>
          <a:p>
            <a:pPr indent="0">
              <a:spcAft>
                <a:spcPts val="1200"/>
              </a:spcAft>
            </a:pPr>
            <a:r>
              <a:rPr lang="en-US" sz="2200" dirty="0"/>
              <a:t>One option to develop beyond-GDP metrics consists </a:t>
            </a:r>
            <a:r>
              <a:rPr lang="en-US" sz="2200" b="1" dirty="0"/>
              <a:t>of assigning monetary values to relevant factors of wellbeing and using these values to “adjust” GDP</a:t>
            </a:r>
            <a:r>
              <a:rPr lang="en-US" sz="2200" dirty="0" smtClean="0"/>
              <a:t>. [</a:t>
            </a:r>
            <a:r>
              <a:rPr lang="en-AE" sz="2200" dirty="0" smtClean="0"/>
              <a:t>…] </a:t>
            </a:r>
            <a:r>
              <a:rPr lang="en-US" sz="2200" dirty="0"/>
              <a:t>The results of a pilot are reported below, employing life expectancy as a proxy for the health dimension of wellbeing. It shows </a:t>
            </a:r>
            <a:r>
              <a:rPr lang="en-US" sz="2200" b="1" dirty="0"/>
              <a:t>the health-adjusted GDP (per capita) for the EU, the US, China, and India in 2000, 2020, and 2040</a:t>
            </a:r>
            <a:r>
              <a:rPr lang="en-US" sz="2200" dirty="0"/>
              <a:t>.</a:t>
            </a:r>
            <a:endParaRPr lang="en-GB" sz="2200" dirty="0"/>
          </a:p>
          <a:p>
            <a:pPr indent="0"/>
            <a:r>
              <a:rPr lang="en-US" sz="2200" dirty="0" smtClean="0"/>
              <a:t>In </a:t>
            </a:r>
            <a:r>
              <a:rPr lang="en-US" sz="2200" dirty="0"/>
              <a:t>this context, beyond-GDP metrics should be further developed and progressively embedded into EU policymaking. </a:t>
            </a:r>
            <a:r>
              <a:rPr lang="en-US" sz="2200" b="1" dirty="0"/>
              <a:t>This will help monitor progress towards wellbeing, facilitate the communication of political challenges, and design the strategies to address them in a people- and planet-</a:t>
            </a:r>
            <a:r>
              <a:rPr lang="en-US" sz="2200" b="1" dirty="0" err="1"/>
              <a:t>centred</a:t>
            </a:r>
            <a:r>
              <a:rPr lang="en-US" sz="2200" b="1" dirty="0"/>
              <a:t> </a:t>
            </a:r>
            <a:r>
              <a:rPr lang="en-US" sz="2200" b="1" dirty="0" smtClean="0"/>
              <a:t>manner [</a:t>
            </a:r>
            <a:r>
              <a:rPr lang="en-AE" sz="2200" b="1" dirty="0" smtClean="0"/>
              <a:t>…]</a:t>
            </a:r>
            <a:r>
              <a:rPr lang="en-US" sz="2200" b="1" dirty="0" smtClean="0"/>
              <a:t>.</a:t>
            </a:r>
            <a:r>
              <a:rPr lang="en-US" sz="2200" dirty="0" smtClean="0"/>
              <a:t> </a:t>
            </a:r>
            <a:endParaRPr lang="en-US" sz="2200" dirty="0"/>
          </a:p>
          <a:p>
            <a:pPr indent="0"/>
            <a:endParaRPr lang="en-GB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7154" y="575220"/>
            <a:ext cx="10263893" cy="782357"/>
          </a:xfrm>
        </p:spPr>
        <p:txBody>
          <a:bodyPr/>
          <a:lstStyle/>
          <a:p>
            <a:r>
              <a:rPr lang="en-GB" dirty="0" smtClean="0"/>
              <a:t>The official announcement: SFR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46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2000" y="576000"/>
            <a:ext cx="11278687" cy="781200"/>
          </a:xfrm>
        </p:spPr>
        <p:txBody>
          <a:bodyPr/>
          <a:lstStyle/>
          <a:p>
            <a:r>
              <a:rPr lang="en-US" sz="3600" dirty="0" smtClean="0"/>
              <a:t>The preparatory work behind: an integrated approach</a:t>
            </a:r>
            <a:endParaRPr lang="en-GB" sz="3600" dirty="0"/>
          </a:p>
        </p:txBody>
      </p:sp>
      <p:sp>
        <p:nvSpPr>
          <p:cNvPr id="6" name="Rectangle 5"/>
          <p:cNvSpPr/>
          <p:nvPr/>
        </p:nvSpPr>
        <p:spPr>
          <a:xfrm>
            <a:off x="468574" y="2123317"/>
            <a:ext cx="11577651" cy="4143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600"/>
              </a:spcAft>
            </a:pPr>
            <a:r>
              <a:rPr lang="en-GB" sz="2800" b="1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“Sustainable and Inclusive Wellbeing” (SIWB): </a:t>
            </a:r>
            <a:r>
              <a:rPr lang="en-US" sz="2800" b="1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wellbeing of </a:t>
            </a:r>
            <a:endParaRPr lang="en-US" sz="2800" b="1" i="1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600"/>
              </a:spcAft>
            </a:pPr>
            <a:r>
              <a:rPr lang="en-US" sz="2800" b="1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all </a:t>
            </a:r>
            <a:r>
              <a:rPr lang="en-US" sz="2800" b="1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people of current and future generations, and of the planet</a:t>
            </a:r>
          </a:p>
          <a:p>
            <a:pPr fontAlgn="base">
              <a:lnSpc>
                <a:spcPct val="107000"/>
              </a:lnSpc>
              <a:spcAft>
                <a:spcPts val="600"/>
              </a:spcAft>
            </a:pPr>
            <a:endParaRPr lang="en-GB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1038" indent="-342900" fontAlgn="base">
              <a:lnSpc>
                <a:spcPct val="107000"/>
              </a:lnSpc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Wellbeing today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(multidimensional approach, material and non-material aspects)</a:t>
            </a:r>
          </a:p>
          <a:p>
            <a:pPr marL="681038" indent="-342900" fontAlgn="base">
              <a:lnSpc>
                <a:spcPct val="107000"/>
              </a:lnSpc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Sustainability</a:t>
            </a:r>
            <a:r>
              <a:rPr lang="en-US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resources for future wellbeing, under various challenges </a:t>
            </a:r>
            <a:r>
              <a:rPr lang="en-US" sz="2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(resilience</a:t>
            </a:r>
            <a:r>
              <a:rPr lang="en-US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and within </a:t>
            </a:r>
            <a:r>
              <a:rPr lang="en-US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planetary </a:t>
            </a:r>
            <a:r>
              <a:rPr lang="en-US" sz="2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boundaries</a:t>
            </a:r>
          </a:p>
          <a:p>
            <a:pPr marL="681038" indent="-342900" fontAlgn="base">
              <a:lnSpc>
                <a:spcPct val="107000"/>
              </a:lnSpc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Intergenerational </a:t>
            </a:r>
            <a:r>
              <a:rPr lang="en-US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solidarity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is crucial</a:t>
            </a:r>
            <a:endParaRPr lang="en-US" sz="2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1038" indent="-342900" fontAlgn="base">
              <a:lnSpc>
                <a:spcPct val="107000"/>
              </a:lnSpc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Inclusiveness</a:t>
            </a:r>
            <a:r>
              <a:rPr lang="en-US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deliver wellbeing to </a:t>
            </a:r>
            <a:r>
              <a:rPr lang="en-US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endParaRPr lang="en-US" sz="2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72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152" y="192278"/>
            <a:ext cx="11927694" cy="658907"/>
          </a:xfrm>
        </p:spPr>
        <p:txBody>
          <a:bodyPr/>
          <a:lstStyle/>
          <a:p>
            <a:r>
              <a:rPr lang="en-US" sz="3200" i="1" dirty="0" smtClean="0"/>
              <a:t>SIWB: a sketch of the conceptual framework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15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215" y="1019331"/>
            <a:ext cx="8987127" cy="569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7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JRC palette 1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6ACBF3"/>
      </a:accent1>
      <a:accent2>
        <a:srgbClr val="3E99DA"/>
      </a:accent2>
      <a:accent3>
        <a:srgbClr val="1EC08A"/>
      </a:accent3>
      <a:accent4>
        <a:srgbClr val="ED8D2F"/>
      </a:accent4>
      <a:accent5>
        <a:srgbClr val="F8CC29"/>
      </a:accent5>
      <a:accent6>
        <a:srgbClr val="E76C53"/>
      </a:accent6>
      <a:hlink>
        <a:srgbClr val="0563C1"/>
      </a:hlink>
      <a:folHlink>
        <a:srgbClr val="24337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chemeClr val="accent5"/>
          </a:buClr>
          <a:buFont typeface="Arial"/>
          <a:buChar char="•"/>
          <a:defRPr sz="2400" noProof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D67FA99B20AC42A73A9FB3FC1CE34A" ma:contentTypeVersion="11" ma:contentTypeDescription="Create a new document." ma:contentTypeScope="" ma:versionID="d73d4449371012d7d707702c8812950c">
  <xsd:schema xmlns:xsd="http://www.w3.org/2001/XMLSchema" xmlns:xs="http://www.w3.org/2001/XMLSchema" xmlns:p="http://schemas.microsoft.com/office/2006/metadata/properties" xmlns:ns2="464dd9f5-aa6e-4d13-b8d3-6762941194c7" xmlns:ns3="dc15182a-46b0-4338-a785-f595fd052173" targetNamespace="http://schemas.microsoft.com/office/2006/metadata/properties" ma:root="true" ma:fieldsID="3db8ce8dc11f90ef55c2f97f29f3e58d" ns2:_="" ns3:_="">
    <xsd:import namespace="464dd9f5-aa6e-4d13-b8d3-6762941194c7"/>
    <xsd:import namespace="dc15182a-46b0-4338-a785-f595fd0521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4dd9f5-aa6e-4d13-b8d3-6762941194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15182a-46b0-4338-a785-f595fd05217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64dd9f5-aa6e-4d13-b8d3-6762941194c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1A0B8B3-762E-492C-981E-2915AC06B4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57EBC6-79BB-4053-9217-E14BCBC6CF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4dd9f5-aa6e-4d13-b8d3-6762941194c7"/>
    <ds:schemaRef ds:uri="dc15182a-46b0-4338-a785-f595fd0521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25CA93-36FC-41EC-8A32-0DA2C05525F2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64dd9f5-aa6e-4d13-b8d3-6762941194c7"/>
    <ds:schemaRef ds:uri="http://purl.org/dc/elements/1.1/"/>
    <ds:schemaRef ds:uri="http://schemas.microsoft.com/office/2006/metadata/properties"/>
    <ds:schemaRef ds:uri="http://purl.org/dc/terms/"/>
    <ds:schemaRef ds:uri="dc15182a-46b0-4338-a785-f595fd05217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6400</TotalTime>
  <Words>1165</Words>
  <Application>Microsoft Office PowerPoint</Application>
  <PresentationFormat>Widescreen</PresentationFormat>
  <Paragraphs>119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IBM Plex Sans</vt:lpstr>
      <vt:lpstr>Times New Roman</vt:lpstr>
      <vt:lpstr>Office Theme</vt:lpstr>
      <vt:lpstr>Sustainable and inclusive wellbeing: an integrated approach to measure wellbeing ‘beyond GDP’</vt:lpstr>
      <vt:lpstr>GDP: back to 1944</vt:lpstr>
      <vt:lpstr>Reasons to “adjust” GDP</vt:lpstr>
      <vt:lpstr>The history of going ‘beyond GDP’</vt:lpstr>
      <vt:lpstr>The European Green Deal and post-COVID</vt:lpstr>
      <vt:lpstr>Elements of the political momentum in the EU</vt:lpstr>
      <vt:lpstr>The official announcement: SFR 2023</vt:lpstr>
      <vt:lpstr>The preparatory work behind: an integrated approach</vt:lpstr>
      <vt:lpstr>SIWB: a sketch of the conceptual framework</vt:lpstr>
      <vt:lpstr>PowerPoint Presentation</vt:lpstr>
      <vt:lpstr>PowerPoint Presentation</vt:lpstr>
      <vt:lpstr>A multidimensional approach vs augmented GDP</vt:lpstr>
      <vt:lpstr>  From sustainable and inclusive wellbeing to ‘augment’ GDP</vt:lpstr>
      <vt:lpstr>First pilot on beyond-GPD metrics presented in SFR2023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BENCZUR Peter (JRC-ISPRA)</cp:lastModifiedBy>
  <cp:revision>333</cp:revision>
  <cp:lastPrinted>2023-03-28T15:50:11Z</cp:lastPrinted>
  <dcterms:created xsi:type="dcterms:W3CDTF">2019-08-09T12:06:42Z</dcterms:created>
  <dcterms:modified xsi:type="dcterms:W3CDTF">2024-04-23T12:58:46Z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pdateToken">
    <vt:lpwstr>23</vt:lpwstr>
  </property>
  <property fmtid="{D5CDD505-2E9C-101B-9397-08002B2CF9AE}" pid="3" name="Offisync_ServerID">
    <vt:lpwstr>0d3b22a6-6203-4efc-8e8e-b5279256493b</vt:lpwstr>
  </property>
  <property fmtid="{D5CDD505-2E9C-101B-9397-08002B2CF9AE}" pid="4" name="Jive_VersionGuid">
    <vt:lpwstr>e3693ab2-eaa6-44d7-b4cf-71179dc78d03</vt:lpwstr>
  </property>
  <property fmtid="{D5CDD505-2E9C-101B-9397-08002B2CF9AE}" pid="5" name="Offisync_UniqueId">
    <vt:lpwstr>216256</vt:lpwstr>
  </property>
  <property fmtid="{D5CDD505-2E9C-101B-9397-08002B2CF9AE}" pid="6" name="Jive_LatestUserAccountName">
    <vt:lpwstr>caribje</vt:lpwstr>
  </property>
  <property fmtid="{D5CDD505-2E9C-101B-9397-08002B2CF9AE}" pid="7" name="Offisync_ProviderInitializationData">
    <vt:lpwstr>https://webgate.ec.europa.eu/connected</vt:lpwstr>
  </property>
  <property fmtid="{D5CDD505-2E9C-101B-9397-08002B2CF9AE}" pid="8" name="ContentTypeId">
    <vt:lpwstr>0x01010080D67FA99B20AC42A73A9FB3FC1CE34A</vt:lpwstr>
  </property>
  <property fmtid="{D5CDD505-2E9C-101B-9397-08002B2CF9AE}" pid="9" name="MediaServiceImageTags">
    <vt:lpwstr/>
  </property>
</Properties>
</file>