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</p:sldMasterIdLst>
  <p:notesMasterIdLst>
    <p:notesMasterId r:id="rId16"/>
  </p:notesMasterIdLst>
  <p:sldIdLst>
    <p:sldId id="895" r:id="rId3"/>
    <p:sldId id="257" r:id="rId4"/>
    <p:sldId id="258" r:id="rId5"/>
    <p:sldId id="279" r:id="rId6"/>
    <p:sldId id="263" r:id="rId7"/>
    <p:sldId id="881" r:id="rId8"/>
    <p:sldId id="884" r:id="rId9"/>
    <p:sldId id="896" r:id="rId10"/>
    <p:sldId id="897" r:id="rId11"/>
    <p:sldId id="898" r:id="rId12"/>
    <p:sldId id="900" r:id="rId13"/>
    <p:sldId id="903" r:id="rId14"/>
    <p:sldId id="90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8276E-7851-4BE2-85B6-4B805B6E0558}" type="datetimeFigureOut">
              <a:rPr lang="nl-BE" smtClean="0"/>
              <a:t>24/04/2024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5AE50-24BF-4FBB-A54A-A4840321BF8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215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1"/>
            </a:lvl2pPr>
            <a:lvl3pPr marL="914356" indent="0" algn="ctr">
              <a:buNone/>
              <a:defRPr sz="1799"/>
            </a:lvl3pPr>
            <a:lvl4pPr marL="1371534" indent="0" algn="ctr">
              <a:buNone/>
              <a:defRPr sz="1600"/>
            </a:lvl4pPr>
            <a:lvl5pPr marL="1828711" indent="0" algn="ctr">
              <a:buNone/>
              <a:defRPr sz="1600"/>
            </a:lvl5pPr>
            <a:lvl6pPr marL="2285890" indent="0" algn="ctr">
              <a:buNone/>
              <a:defRPr sz="1600"/>
            </a:lvl6pPr>
            <a:lvl7pPr marL="2743067" indent="0" algn="ctr">
              <a:buNone/>
              <a:defRPr sz="1600"/>
            </a:lvl7pPr>
            <a:lvl8pPr marL="3200246" indent="0" algn="ctr">
              <a:buNone/>
              <a:defRPr sz="1600"/>
            </a:lvl8pPr>
            <a:lvl9pPr marL="365742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40149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4542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59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599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26664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17138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599" cy="1325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1" b="1"/>
            </a:lvl2pPr>
            <a:lvl3pPr marL="914356" indent="0">
              <a:buNone/>
              <a:defRPr sz="1799" b="1"/>
            </a:lvl3pPr>
            <a:lvl4pPr marL="1371534" indent="0">
              <a:buNone/>
              <a:defRPr sz="1600" b="1"/>
            </a:lvl4pPr>
            <a:lvl5pPr marL="1828711" indent="0">
              <a:buNone/>
              <a:defRPr sz="1600" b="1"/>
            </a:lvl5pPr>
            <a:lvl6pPr marL="2285890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6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1" b="1"/>
            </a:lvl2pPr>
            <a:lvl3pPr marL="914356" indent="0">
              <a:buNone/>
              <a:defRPr sz="1799" b="1"/>
            </a:lvl3pPr>
            <a:lvl4pPr marL="1371534" indent="0">
              <a:buNone/>
              <a:defRPr sz="1600" b="1"/>
            </a:lvl4pPr>
            <a:lvl5pPr marL="1828711" indent="0">
              <a:buNone/>
              <a:defRPr sz="1600" b="1"/>
            </a:lvl5pPr>
            <a:lvl6pPr marL="2285890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6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12062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113034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04444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6" indent="0">
              <a:buNone/>
              <a:defRPr sz="1201"/>
            </a:lvl3pPr>
            <a:lvl4pPr marL="1371534" indent="0">
              <a:buNone/>
              <a:defRPr sz="999"/>
            </a:lvl4pPr>
            <a:lvl5pPr marL="1828711" indent="0">
              <a:buNone/>
              <a:defRPr sz="999"/>
            </a:lvl5pPr>
            <a:lvl6pPr marL="2285890" indent="0">
              <a:buNone/>
              <a:defRPr sz="999"/>
            </a:lvl6pPr>
            <a:lvl7pPr marL="2743067" indent="0">
              <a:buNone/>
              <a:defRPr sz="999"/>
            </a:lvl7pPr>
            <a:lvl8pPr marL="3200246" indent="0">
              <a:buNone/>
              <a:defRPr sz="999"/>
            </a:lvl8pPr>
            <a:lvl9pPr marL="3657424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36965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6" indent="0">
              <a:buNone/>
              <a:defRPr sz="2400"/>
            </a:lvl3pPr>
            <a:lvl4pPr marL="1371534" indent="0">
              <a:buNone/>
              <a:defRPr sz="2001"/>
            </a:lvl4pPr>
            <a:lvl5pPr marL="1828711" indent="0">
              <a:buNone/>
              <a:defRPr sz="2001"/>
            </a:lvl5pPr>
            <a:lvl6pPr marL="2285890" indent="0">
              <a:buNone/>
              <a:defRPr sz="2001"/>
            </a:lvl6pPr>
            <a:lvl7pPr marL="2743067" indent="0">
              <a:buNone/>
              <a:defRPr sz="2001"/>
            </a:lvl7pPr>
            <a:lvl8pPr marL="3200246" indent="0">
              <a:buNone/>
              <a:defRPr sz="2001"/>
            </a:lvl8pPr>
            <a:lvl9pPr marL="3657424" indent="0">
              <a:buNone/>
              <a:defRPr sz="200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6" indent="0">
              <a:buNone/>
              <a:defRPr sz="1201"/>
            </a:lvl3pPr>
            <a:lvl4pPr marL="1371534" indent="0">
              <a:buNone/>
              <a:defRPr sz="999"/>
            </a:lvl4pPr>
            <a:lvl5pPr marL="1828711" indent="0">
              <a:buNone/>
              <a:defRPr sz="999"/>
            </a:lvl5pPr>
            <a:lvl6pPr marL="2285890" indent="0">
              <a:buNone/>
              <a:defRPr sz="999"/>
            </a:lvl6pPr>
            <a:lvl7pPr marL="2743067" indent="0">
              <a:buNone/>
              <a:defRPr sz="999"/>
            </a:lvl7pPr>
            <a:lvl8pPr marL="3200246" indent="0">
              <a:buNone/>
              <a:defRPr sz="999"/>
            </a:lvl8pPr>
            <a:lvl9pPr marL="3657424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49977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502712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1" cy="5811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299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816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599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6"/>
            <a:ext cx="10515599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608B-9940-46E6-85D0-2BA923837B05}" type="datetimeFigureOut">
              <a:rPr lang="en-BE" smtClean="0"/>
              <a:t>24/04/2024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2" y="6356352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2674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35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8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5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2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1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9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6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5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2" indent="-228589" algn="l" defTabSz="91435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4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1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0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7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6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4" algn="l" defTabSz="91435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einhilde.veugelers@kuleuven.be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A9DF-E23A-456D-80D2-4946DBF43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2477347"/>
            <a:ext cx="8825658" cy="2677648"/>
          </a:xfrm>
        </p:spPr>
        <p:txBody>
          <a:bodyPr/>
          <a:lstStyle/>
          <a:p>
            <a:pPr algn="ctr"/>
            <a:r>
              <a:rPr lang="en-US" sz="4400" b="1" dirty="0"/>
              <a:t>Green Industrial/Innovation Policy Making in Europe</a:t>
            </a:r>
            <a:br>
              <a:rPr lang="nl-BE" b="1" dirty="0"/>
            </a:br>
            <a:r>
              <a:rPr lang="en-US" dirty="0"/>
              <a:t> </a:t>
            </a:r>
            <a:r>
              <a:rPr lang="en-US" sz="1800" b="1" dirty="0">
                <a:solidFill>
                  <a:schemeClr val="accent6"/>
                </a:solidFill>
              </a:rPr>
              <a:t>REINHILDE VEUGELERS</a:t>
            </a:r>
            <a:br>
              <a:rPr lang="nl-BE" sz="1800" b="1" dirty="0">
                <a:solidFill>
                  <a:schemeClr val="accent6"/>
                </a:solidFill>
              </a:rPr>
            </a:br>
            <a:r>
              <a:rPr lang="en-US" sz="1800" b="1" i="1" dirty="0">
                <a:solidFill>
                  <a:schemeClr val="accent6"/>
                </a:solidFill>
              </a:rPr>
              <a:t>Prof at </a:t>
            </a:r>
            <a:r>
              <a:rPr lang="en-US" sz="1800" b="1" i="1" dirty="0" err="1">
                <a:solidFill>
                  <a:schemeClr val="accent6"/>
                </a:solidFill>
              </a:rPr>
              <a:t>KULeuven</a:t>
            </a:r>
            <a:br>
              <a:rPr lang="nl-BE" sz="1800" b="1" dirty="0">
                <a:solidFill>
                  <a:schemeClr val="accent6"/>
                </a:solidFill>
              </a:rPr>
            </a:br>
            <a:r>
              <a:rPr lang="en-US" sz="1800" b="1" i="1" dirty="0">
                <a:solidFill>
                  <a:schemeClr val="accent6"/>
                </a:solidFill>
              </a:rPr>
              <a:t>Senior Fellow at Bruegel (Brussels) &amp; PIIE (Washington DC)</a:t>
            </a:r>
            <a:endParaRPr lang="nl-BE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8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" y="1"/>
            <a:ext cx="12191733" cy="68579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3" y="0"/>
            <a:ext cx="12191730" cy="15907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33" y="1"/>
            <a:ext cx="8115127" cy="1590741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55" y="0"/>
            <a:ext cx="4076609" cy="1590740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474" y="0"/>
            <a:ext cx="11732388" cy="1597431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58BCD-BEF3-E82A-0485-F65F558F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702" y="294538"/>
            <a:ext cx="9895735" cy="1033668"/>
          </a:xfrm>
        </p:spPr>
        <p:txBody>
          <a:bodyPr>
            <a:normAutofit/>
          </a:bodyPr>
          <a:lstStyle/>
          <a:p>
            <a:r>
              <a:rPr lang="en-US" sz="3024" dirty="0">
                <a:solidFill>
                  <a:srgbClr val="FFFFFF"/>
                </a:solidFill>
              </a:rPr>
              <a:t>How the EU should respond to IRA?   Next steps for EU GIP</a:t>
            </a:r>
            <a:br>
              <a:rPr lang="en-US" sz="3024" dirty="0">
                <a:solidFill>
                  <a:srgbClr val="FFFFFF"/>
                </a:solidFill>
              </a:rPr>
            </a:br>
            <a:endParaRPr lang="nl-BE" sz="3024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2149-45C0-814E-4FE2-6FA5A8D79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9" y="2455658"/>
            <a:ext cx="11478118" cy="4940719"/>
          </a:xfrm>
        </p:spPr>
        <p:txBody>
          <a:bodyPr anchor="ctr">
            <a:normAutofit/>
          </a:bodyPr>
          <a:lstStyle/>
          <a:p>
            <a:pPr marL="342967" indent="-342900" algn="just"/>
            <a:r>
              <a:rPr lang="en-US" sz="3500" b="1" kern="0" dirty="0">
                <a:solidFill>
                  <a:prstClr val="black"/>
                </a:solidFill>
                <a:latin typeface="Aktiv Grotesk SemiBold"/>
              </a:rPr>
              <a:t>Get a strong governance to deliver. </a:t>
            </a:r>
            <a:r>
              <a:rPr lang="en-US" sz="3500" kern="0" dirty="0">
                <a:solidFill>
                  <a:prstClr val="black"/>
                </a:solidFill>
                <a:latin typeface="Aktiv Grotesk SemiBold"/>
              </a:rPr>
              <a:t>EU innovation/industrial policy requires a big coordination effort, as well as strong monitoring and evaluation capacity to assess which policy interventions work and which not, learn fast and shift fast to adapt policy making. </a:t>
            </a:r>
          </a:p>
          <a:p>
            <a:pPr marL="457246" lvl="1" indent="0" algn="just">
              <a:buNone/>
            </a:pPr>
            <a:r>
              <a:rPr lang="en-US" sz="3100" kern="0" dirty="0">
                <a:solidFill>
                  <a:schemeClr val="accent6"/>
                </a:solidFill>
                <a:latin typeface="Aktiv Grotesk SemiBold"/>
              </a:rPr>
              <a:t>This requires a highly competent and empowered governance body, with strong political mandate.</a:t>
            </a:r>
          </a:p>
          <a:p>
            <a:r>
              <a:rPr lang="en-GB" sz="3200" b="1" dirty="0"/>
              <a:t>Leverage the Single market  </a:t>
            </a:r>
          </a:p>
          <a:p>
            <a:pPr lvl="1"/>
            <a:r>
              <a:rPr lang="en-GB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 market </a:t>
            </a:r>
            <a:r>
              <a:rPr lang="en-GB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EU’s most important tool for providing incentives for private clean-tech investment.  </a:t>
            </a:r>
          </a:p>
          <a:p>
            <a:pPr marL="914423" lvl="2" indent="0" algn="just">
              <a:buNone/>
            </a:pPr>
            <a:endParaRPr lang="en-US" sz="2552" dirty="0">
              <a:solidFill>
                <a:schemeClr val="accent6"/>
              </a:solidFill>
            </a:endParaRPr>
          </a:p>
          <a:p>
            <a:pPr marL="342967" indent="-342900" algn="just"/>
            <a:endParaRPr lang="en-US" sz="3351" dirty="0"/>
          </a:p>
          <a:p>
            <a:endParaRPr lang="en-GB" sz="1588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10"/>
              </a:spcAft>
            </a:pPr>
            <a:endParaRPr lang="en-GB" sz="1588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7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" y="1"/>
            <a:ext cx="12191733" cy="68579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3" y="0"/>
            <a:ext cx="12191730" cy="15907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33" y="1"/>
            <a:ext cx="8115127" cy="1590741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55" y="0"/>
            <a:ext cx="4076609" cy="1590740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474" y="0"/>
            <a:ext cx="11732388" cy="1597431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58BCD-BEF3-E82A-0485-F65F558F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702" y="294538"/>
            <a:ext cx="9895735" cy="1033668"/>
          </a:xfrm>
        </p:spPr>
        <p:txBody>
          <a:bodyPr>
            <a:normAutofit/>
          </a:bodyPr>
          <a:lstStyle/>
          <a:p>
            <a:r>
              <a:rPr lang="en-US" sz="3024" dirty="0">
                <a:solidFill>
                  <a:srgbClr val="FFFFFF"/>
                </a:solidFill>
              </a:rPr>
              <a:t>How the EU should respond to IRA?   Next steps for EU GIP</a:t>
            </a:r>
            <a:br>
              <a:rPr lang="en-US" sz="3024" dirty="0">
                <a:solidFill>
                  <a:srgbClr val="FFFFFF"/>
                </a:solidFill>
              </a:rPr>
            </a:br>
            <a:r>
              <a:rPr lang="en-US" sz="3024" i="1" dirty="0">
                <a:solidFill>
                  <a:srgbClr val="FFFFFF"/>
                </a:solidFill>
              </a:rPr>
              <a:t>Revamp EU subsidies for RDD</a:t>
            </a:r>
            <a:endParaRPr lang="nl-BE" sz="3024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2149-45C0-814E-4FE2-6FA5A8D79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39" y="2211818"/>
            <a:ext cx="11478118" cy="4940719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n-US" sz="3500" b="1" dirty="0">
                <a:solidFill>
                  <a:schemeClr val="accent6"/>
                </a:solidFill>
              </a:rPr>
              <a:t>Further develop an EU-level funding strategy for clean-tech to complement and leverage MS funding,  </a:t>
            </a:r>
          </a:p>
          <a:p>
            <a:pPr marL="457179" lvl="1" indent="0" algn="just">
              <a:buNone/>
            </a:pPr>
            <a:r>
              <a:rPr lang="en-US" sz="3100" dirty="0"/>
              <a:t>STEP funding to support pan-European projects along the whole innovation cycle, with subsidies (e.g., grants, guarantees, loans) aimed at leveraging private investments. </a:t>
            </a:r>
          </a:p>
          <a:p>
            <a:pPr lvl="2" algn="just"/>
            <a:r>
              <a:rPr lang="en-US" sz="2350" dirty="0"/>
              <a:t>Ideas of action:  </a:t>
            </a:r>
          </a:p>
          <a:p>
            <a:pPr marL="1714500" lvl="3" indent="-342900" algn="just"/>
            <a:r>
              <a:rPr lang="en-US" sz="2350" dirty="0"/>
              <a:t>EU ARPA-EC, </a:t>
            </a:r>
          </a:p>
          <a:p>
            <a:pPr marL="1714500" lvl="3" indent="-342900" algn="just"/>
            <a:r>
              <a:rPr lang="en-US" sz="2350" dirty="0"/>
              <a:t>Missions/Calls/Prizes for clean tech resilience</a:t>
            </a:r>
          </a:p>
          <a:p>
            <a:pPr marL="1714500" lvl="3" indent="-342900" algn="just"/>
            <a:r>
              <a:rPr lang="en-US" sz="2350" dirty="0"/>
              <a:t>Top-ups to national support for pan-EU projects: IPCEIs topped up</a:t>
            </a:r>
          </a:p>
          <a:p>
            <a:pPr marL="1714500" lvl="3" indent="-342900" algn="just"/>
            <a:r>
              <a:rPr lang="en-US" sz="2350" dirty="0"/>
              <a:t>Top-ups for joint pan-EU green innovative procurement	</a:t>
            </a:r>
          </a:p>
          <a:p>
            <a:pPr marL="1714500" lvl="3" indent="-342900" algn="just"/>
            <a:r>
              <a:rPr lang="en-US" sz="2350" dirty="0"/>
              <a:t>Intra-EU mobility for cleantech skills (NZIA Erasmus, Marie Curie Mobility Schemes and dedicated Horizon actions).</a:t>
            </a:r>
          </a:p>
          <a:p>
            <a:pPr marL="342967" indent="-342900" algn="just"/>
            <a:endParaRPr lang="en-US" sz="3351" dirty="0"/>
          </a:p>
          <a:p>
            <a:endParaRPr lang="en-GB" sz="1588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10"/>
              </a:spcAft>
            </a:pPr>
            <a:endParaRPr lang="en-GB" sz="1588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8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" y="1"/>
            <a:ext cx="12191733" cy="68579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3" y="0"/>
            <a:ext cx="12191730" cy="159074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33" y="1"/>
            <a:ext cx="8115127" cy="1590741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55" y="0"/>
            <a:ext cx="4076609" cy="1590740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474" y="0"/>
            <a:ext cx="11732388" cy="1597431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1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58BCD-BEF3-E82A-0485-F65F558F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702" y="294538"/>
            <a:ext cx="9895735" cy="1033668"/>
          </a:xfrm>
        </p:spPr>
        <p:txBody>
          <a:bodyPr>
            <a:normAutofit/>
          </a:bodyPr>
          <a:lstStyle/>
          <a:p>
            <a:r>
              <a:rPr lang="en-US" sz="3024" dirty="0">
                <a:solidFill>
                  <a:srgbClr val="FFFFFF"/>
                </a:solidFill>
              </a:rPr>
              <a:t>How the EU should respond to IRA? </a:t>
            </a:r>
            <a:br>
              <a:rPr lang="en-US" sz="3024" dirty="0">
                <a:solidFill>
                  <a:srgbClr val="FFFFFF"/>
                </a:solidFill>
              </a:rPr>
            </a:br>
            <a:r>
              <a:rPr lang="en-US" sz="3024" i="1" dirty="0">
                <a:solidFill>
                  <a:srgbClr val="FFFFFF"/>
                </a:solidFill>
              </a:rPr>
              <a:t>Revamp directed green subsidies for RDD</a:t>
            </a:r>
            <a:endParaRPr lang="nl-BE" sz="3024" i="1" dirty="0">
              <a:solidFill>
                <a:srgbClr val="FFFFFF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973BB-C31F-F1B0-2603-DAD4E9C6C7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78682" y="1622743"/>
            <a:ext cx="11128308" cy="6566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Develop a portfolio of directed green missions</a:t>
            </a:r>
            <a:r>
              <a:rPr lang="en-US" sz="2000" dirty="0"/>
              <a:t>:  allocation to projects with largest </a:t>
            </a:r>
            <a:r>
              <a:rPr lang="en-US" sz="2000" b="1" dirty="0"/>
              <a:t>socio-economic and climate returns</a:t>
            </a:r>
            <a:r>
              <a:rPr lang="en-US" sz="2000" dirty="0"/>
              <a:t>,  focus on </a:t>
            </a:r>
            <a:r>
              <a:rPr lang="en-US" sz="2000" b="1" dirty="0"/>
              <a:t>early stage technologies</a:t>
            </a:r>
            <a:r>
              <a:rPr lang="en-US" sz="2000" dirty="0"/>
              <a:t> with potential for general-purpose breakthroughs but with high risk of market/network failures/funding gap;  </a:t>
            </a:r>
          </a:p>
          <a:p>
            <a:r>
              <a:rPr lang="en-US" sz="2000" dirty="0"/>
              <a:t>New support models that provide grants in a non-bureaucratic way with independence, yet clear targets and accountability:  </a:t>
            </a:r>
            <a:r>
              <a:rPr lang="en-US" sz="2000" dirty="0">
                <a:solidFill>
                  <a:schemeClr val="accent6"/>
                </a:solidFill>
              </a:rPr>
              <a:t>An ARPA-climate? </a:t>
            </a:r>
          </a:p>
          <a:p>
            <a:pPr lvl="1"/>
            <a:r>
              <a:rPr lang="en-US" sz="2000" dirty="0"/>
              <a:t>DARPA is frequently heralded for its successes in funding mission-oriented high-risk, high‑reward research. </a:t>
            </a:r>
          </a:p>
          <a:p>
            <a:pPr lvl="1"/>
            <a:r>
              <a:rPr lang="en-US" sz="2000" dirty="0"/>
              <a:t>More than just importing the label;  DARPA’s key success elements (see Azoulay, Fuchs et al (2019):</a:t>
            </a:r>
          </a:p>
          <a:p>
            <a:pPr lvl="2"/>
            <a:r>
              <a:rPr lang="en-US" sz="1800" dirty="0"/>
              <a:t>Size of budget (to allow multiple bets)</a:t>
            </a:r>
          </a:p>
          <a:p>
            <a:pPr lvl="2"/>
            <a:r>
              <a:rPr lang="en-US" sz="1800" dirty="0"/>
              <a:t>“</a:t>
            </a:r>
            <a:r>
              <a:rPr lang="en-US" sz="1800" dirty="0" err="1"/>
              <a:t>DARPAble</a:t>
            </a:r>
            <a:r>
              <a:rPr lang="en-US" sz="1800" dirty="0"/>
              <a:t>” domains: mission-motivated research on nascent technologies within an inefficient innovation system. Missions must be clearly identifiable, associated with quantifiable goals and trackable progress metrics.    (</a:t>
            </a:r>
            <a:r>
              <a:rPr lang="en-US" sz="1800" dirty="0" err="1"/>
              <a:t>Eg.</a:t>
            </a:r>
            <a:r>
              <a:rPr lang="en-US" sz="1800" dirty="0"/>
              <a:t>  NOT basic research)</a:t>
            </a:r>
          </a:p>
          <a:p>
            <a:pPr lvl="2"/>
            <a:r>
              <a:rPr lang="en-US" sz="1800" dirty="0"/>
              <a:t>Organizational flexibility and to ability recruit program directors flexibly. </a:t>
            </a:r>
          </a:p>
          <a:p>
            <a:pPr lvl="4"/>
            <a:r>
              <a:rPr lang="en-US" sz="1800" dirty="0"/>
              <a:t>Autonomy given to program directors,  combined with accountability and clear targets. </a:t>
            </a:r>
          </a:p>
          <a:p>
            <a:pPr lvl="4"/>
            <a:r>
              <a:rPr lang="en-US" sz="1800" dirty="0"/>
              <a:t>Key is attracting program staff who are more like risk-taking, idea-driven entrepreneurs than administrators.   </a:t>
            </a:r>
          </a:p>
          <a:p>
            <a:pPr marL="457179" lvl="1" indent="0">
              <a:buNone/>
            </a:pPr>
            <a:endParaRPr lang="nl-BE" dirty="0"/>
          </a:p>
          <a:p>
            <a:pPr lvl="1"/>
            <a:endParaRPr lang="en-US" sz="1716" dirty="0">
              <a:solidFill>
                <a:schemeClr val="accent6"/>
              </a:solidFill>
            </a:endParaRPr>
          </a:p>
          <a:p>
            <a:pPr lvl="1"/>
            <a:endParaRPr lang="en-US" sz="1716" dirty="0">
              <a:solidFill>
                <a:schemeClr val="accent6"/>
              </a:solidFill>
            </a:endParaRPr>
          </a:p>
          <a:p>
            <a:pPr lvl="1"/>
            <a:endParaRPr lang="en-US" sz="1716" dirty="0">
              <a:solidFill>
                <a:schemeClr val="accent6"/>
              </a:solidFill>
            </a:endParaRPr>
          </a:p>
          <a:p>
            <a:pPr lvl="1"/>
            <a:endParaRPr lang="en-US" sz="2117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08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FA80FF-17AC-47E0-BE57-18AD424D7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9161" y="4886960"/>
            <a:ext cx="9165291" cy="1275497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hlinkClick r:id="rId2"/>
              </a:rPr>
              <a:t>Reinhilde.veugelers@kuleuven.be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585CAB-A840-4E96-A551-6B910175B005}"/>
              </a:ext>
            </a:extLst>
          </p:cNvPr>
          <p:cNvSpPr/>
          <p:nvPr/>
        </p:nvSpPr>
        <p:spPr>
          <a:xfrm>
            <a:off x="815321" y="296275"/>
            <a:ext cx="98624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DD5072-56D3-4D05-834A-ED17604EF289}"/>
              </a:ext>
            </a:extLst>
          </p:cNvPr>
          <p:cNvSpPr/>
          <p:nvPr/>
        </p:nvSpPr>
        <p:spPr>
          <a:xfrm>
            <a:off x="361994" y="551289"/>
            <a:ext cx="986245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Tagliapietra, S., Veugelers, R (2023) (Eds), 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Sparking Europe’s New Industrial Revolution:  A policy for net zero growth and resilience,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Bruegel Blueprint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 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Kleimann, D., Poitiers, N., </a:t>
            </a:r>
            <a:r>
              <a:rPr kumimoji="0" lang="nl-B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Sapir</a:t>
            </a: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, A., Tagliapietra, S., Véron, N., Veugelers, R., &amp; Zettelmeyer, J., 2023,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Green tech race? The US Inflation Reduction Act and the EU Net Zero Industry Act. 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The World Economy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Veugelers, R., S. Tagliapietra, C. Trasi, 2024, Green Industrial Policy In Europe: Past, Present and Prospects, </a:t>
            </a:r>
            <a:r>
              <a:rPr lang="en-US" b="1" dirty="0"/>
              <a:t>Journal of Industry, Competition and Trade</a:t>
            </a:r>
            <a:r>
              <a:rPr lang="en-US" dirty="0"/>
              <a:t>,  forthcoming.</a:t>
            </a:r>
          </a:p>
          <a:p>
            <a:pPr lvl="1"/>
            <a:endParaRPr lang="nl-BE" dirty="0"/>
          </a:p>
          <a:p>
            <a:pPr lvl="1"/>
            <a:r>
              <a:rPr lang="en-US" dirty="0"/>
              <a:t>Veugelers, R (2024) Powering the Clean Energy Innovation System,  PIIE Working Paper 24-5.  </a:t>
            </a: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lang="en-GB" dirty="0">
              <a:solidFill>
                <a:prstClr val="black"/>
              </a:solidFill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lang="en-GB" dirty="0">
              <a:solidFill>
                <a:prstClr val="black"/>
              </a:solidFill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A1A7DF-E27B-44DD-9D22-06E801D21A91}"/>
              </a:ext>
            </a:extLst>
          </p:cNvPr>
          <p:cNvSpPr/>
          <p:nvPr/>
        </p:nvSpPr>
        <p:spPr>
          <a:xfrm>
            <a:off x="2711103" y="5398770"/>
            <a:ext cx="607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https://www.bruegel.org/people/reinhilde-veugelers</a:t>
            </a:r>
          </a:p>
        </p:txBody>
      </p:sp>
    </p:spTree>
    <p:extLst>
      <p:ext uri="{BB962C8B-B14F-4D97-AF65-F5344CB8AC3E}">
        <p14:creationId xmlns:p14="http://schemas.microsoft.com/office/powerpoint/2010/main" val="99200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60C11F-8BE2-47E3-978D-36D1E7C193E2}"/>
              </a:ext>
            </a:extLst>
          </p:cNvPr>
          <p:cNvSpPr/>
          <p:nvPr/>
        </p:nvSpPr>
        <p:spPr>
          <a:xfrm>
            <a:off x="1154955" y="1010194"/>
            <a:ext cx="1035884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Shifting economies from brown to green represents one of the major socio-economic transformations ever seen in history. </a:t>
            </a:r>
          </a:p>
          <a:p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are still figuring out how to reconcile the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multi-dimensional objectives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green industrial policy,  particularly when these dimensions counteract each other:  </a:t>
            </a:r>
          </a:p>
          <a:p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601AFE2-9BE3-423D-A4E1-BAE3C5300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738880"/>
            <a:ext cx="10039914" cy="22250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combine </a:t>
            </a:r>
          </a:p>
          <a:p>
            <a:pPr algn="ctr"/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decarbonization </a:t>
            </a:r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</a:p>
          <a:p>
            <a:pPr algn="ctr"/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growth and jobs and world competitiveness,  </a:t>
            </a:r>
          </a:p>
          <a:p>
            <a:pPr algn="ctr"/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all this with </a:t>
            </a: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 and sovereignty/autonomy/security of supply? </a:t>
            </a:r>
            <a:endParaRPr lang="en-GB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003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3B5CD6-76A6-445F-B057-92578FD0C79A}"/>
              </a:ext>
            </a:extLst>
          </p:cNvPr>
          <p:cNvSpPr/>
          <p:nvPr/>
        </p:nvSpPr>
        <p:spPr>
          <a:xfrm>
            <a:off x="1963783" y="2908662"/>
            <a:ext cx="9009017" cy="225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need the innovation machine at full capacity to deliver improved and new  technologies for the green transition.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innovation angle can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reconcile decarbonization, competitive value creation and jobs,  and strategic autonomy  at global scale,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the innovation machine is properly guided by policy. 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359C6E0-B4D1-42BF-92E8-EAD513D38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9817847" cy="706964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ANGLE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GREEN INDUSTRIAL POLICY.  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3040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6D71-D349-47AF-8F0B-429884B3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423" y="1105748"/>
            <a:ext cx="10215154" cy="706964"/>
          </a:xfrm>
        </p:spPr>
        <p:txBody>
          <a:bodyPr/>
          <a:lstStyle/>
          <a:p>
            <a:r>
              <a:rPr lang="en-US" sz="3200" b="1" dirty="0"/>
              <a:t>The innovation machine for </a:t>
            </a:r>
            <a:br>
              <a:rPr lang="en-US" sz="3200" b="1" dirty="0"/>
            </a:br>
            <a:r>
              <a:rPr lang="en-US" sz="3200" b="1" dirty="0"/>
              <a:t>resilience/strategic autonomy</a:t>
            </a:r>
            <a:br>
              <a:rPr lang="nl-BE" b="1" dirty="0"/>
            </a:b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C454-6438-4EC0-A6E0-F8C86CBC2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2603500"/>
            <a:ext cx="10990217" cy="4091940"/>
          </a:xfrm>
        </p:spPr>
        <p:txBody>
          <a:bodyPr>
            <a:normAutofit/>
          </a:bodyPr>
          <a:lstStyle/>
          <a:p>
            <a:r>
              <a:rPr lang="en-US" b="1" dirty="0"/>
              <a:t>Innovations</a:t>
            </a:r>
            <a:r>
              <a:rPr lang="en-US" dirty="0"/>
              <a:t> can also play a vital role in building </a:t>
            </a:r>
            <a:r>
              <a:rPr lang="en-US" b="1" dirty="0"/>
              <a:t>resilience</a:t>
            </a:r>
            <a:r>
              <a:rPr lang="en-US" dirty="0"/>
              <a:t>,   alleviating future bottlenecks for clean technology supply chains. E.g.</a:t>
            </a:r>
          </a:p>
          <a:p>
            <a:pPr lvl="1"/>
            <a:r>
              <a:rPr lang="en-US" dirty="0"/>
              <a:t>Energy efficiency </a:t>
            </a:r>
          </a:p>
          <a:p>
            <a:pPr lvl="1"/>
            <a:r>
              <a:rPr lang="en-US" dirty="0"/>
              <a:t>New designs that use less critical materials;  Manufacturing techniques with less material waste;</a:t>
            </a:r>
          </a:p>
          <a:p>
            <a:pPr lvl="1"/>
            <a:r>
              <a:rPr lang="en-US" dirty="0"/>
              <a:t>Reuse and recycling </a:t>
            </a:r>
          </a:p>
          <a:p>
            <a:pPr lvl="1"/>
            <a:r>
              <a:rPr lang="en-US" dirty="0"/>
              <a:t>Materials substitution (</a:t>
            </a:r>
            <a:r>
              <a:rPr lang="en-US" dirty="0" err="1"/>
              <a:t>eg</a:t>
            </a:r>
            <a:r>
              <a:rPr lang="en-US" dirty="0"/>
              <a:t> new batteries materials) </a:t>
            </a:r>
          </a:p>
          <a:p>
            <a:pPr lvl="1"/>
            <a:r>
              <a:rPr lang="en-US" dirty="0"/>
              <a:t>Development of modular production technologies that can easily switch between material needs</a:t>
            </a:r>
          </a:p>
          <a:p>
            <a:r>
              <a:rPr lang="en-US" dirty="0"/>
              <a:t>The innovation machine for building resilience requires </a:t>
            </a:r>
            <a:r>
              <a:rPr lang="en-US" b="1" dirty="0"/>
              <a:t>technology </a:t>
            </a:r>
            <a:r>
              <a:rPr lang="en-US" b="1" dirty="0" err="1"/>
              <a:t>sovereignity</a:t>
            </a:r>
            <a:endParaRPr lang="en-US" b="1" dirty="0"/>
          </a:p>
          <a:p>
            <a:pPr lvl="1"/>
            <a:r>
              <a:rPr lang="en-US" dirty="0"/>
              <a:t>Requires own innovation capacity and absorptive capacity</a:t>
            </a:r>
          </a:p>
          <a:p>
            <a:pPr lvl="1"/>
            <a:r>
              <a:rPr lang="en-US" dirty="0"/>
              <a:t>Requires access to elsewhere developed/developing technologies;  </a:t>
            </a:r>
          </a:p>
          <a:p>
            <a:endParaRPr lang="en-US" dirty="0"/>
          </a:p>
          <a:p>
            <a:endParaRPr lang="en-US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5561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9F7E0-80D8-44CA-92D2-47A5E200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the innovation machine working for green industrial policy</a:t>
            </a:r>
            <a:endParaRPr lang="nl-B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98B67-3396-4439-97BB-C3CAEAFD0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336800"/>
            <a:ext cx="10485120" cy="4358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Specifics of clean technologies for innovation policy making</a:t>
            </a:r>
            <a:endParaRPr lang="en-GB" b="1" dirty="0">
              <a:solidFill>
                <a:schemeClr val="accent1"/>
              </a:solidFill>
            </a:endParaRPr>
          </a:p>
          <a:p>
            <a:r>
              <a:rPr lang="en-GB" b="1" dirty="0"/>
              <a:t>Mixing and Coordinating innovation policy instruments and environmental policy instruments </a:t>
            </a:r>
            <a:endParaRPr lang="nl-BE" dirty="0"/>
          </a:p>
          <a:p>
            <a:r>
              <a:rPr lang="en-GB" b="1" dirty="0"/>
              <a:t>Avoiding lock-ins and path dependencies,  deblocking transition failures</a:t>
            </a:r>
          </a:p>
          <a:p>
            <a:pPr lvl="1"/>
            <a:r>
              <a:rPr lang="en-GB" altLang="nl-BE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Hidden support to fossil fuels</a:t>
            </a:r>
            <a:r>
              <a:rPr lang="en-GB" altLang="nl-BE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given in different forms</a:t>
            </a:r>
            <a:endParaRPr lang="en-GB" b="1" dirty="0"/>
          </a:p>
          <a:p>
            <a:r>
              <a:rPr lang="en-GB" b="1" dirty="0"/>
              <a:t>More need for directionality </a:t>
            </a:r>
          </a:p>
          <a:p>
            <a:pPr lvl="1"/>
            <a:r>
              <a:rPr lang="en-GB" b="1" dirty="0"/>
              <a:t>Higher knowledge externalities &amp; combination with environmental externalities &amp; more path dependency </a:t>
            </a:r>
          </a:p>
          <a:p>
            <a:pPr lvl="2"/>
            <a:r>
              <a:rPr lang="en-GB" altLang="nl-BE" i="1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Eg</a:t>
            </a:r>
            <a:r>
              <a:rPr lang="en-GB" altLang="nl-BE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R. Martin et al (2019) illustrate higher knowledge </a:t>
            </a:r>
            <a:r>
              <a:rPr lang="en-GB" altLang="nl-BE" i="1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spillovers</a:t>
            </a:r>
            <a:r>
              <a:rPr lang="en-GB" altLang="nl-BE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(as measured by patent citations) for clean technologies</a:t>
            </a:r>
          </a:p>
          <a:p>
            <a:r>
              <a:rPr lang="en-GB" b="1" dirty="0"/>
              <a:t>Involvement of private and civil society</a:t>
            </a:r>
          </a:p>
          <a:p>
            <a:endParaRPr lang="nl-BE" dirty="0"/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Policy Governance challenges </a:t>
            </a:r>
            <a:endParaRPr lang="nl-BE" dirty="0">
              <a:solidFill>
                <a:schemeClr val="accent1"/>
              </a:solidFill>
            </a:endParaRP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064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92C79607-3A20-4D39-93EA-DF194D61CF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5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Ø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sz="1200" b="1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48A993-6934-4C1A-963B-60607486E990}" type="slidenum">
              <a:rPr kumimoji="0" lang="fr-FR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</a:endParaRP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A419FF44-5F14-4FD5-8EC3-87AC834283E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27760" y="1231582"/>
            <a:ext cx="8959850" cy="5502275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en-GB" altLang="nl-BE" sz="1800" dirty="0">
                <a:cs typeface="Arial" panose="020B0604020202020204" pitchFamily="34" charset="0"/>
              </a:rPr>
              <a:t>Strong operational governance to address coordination among different types of stakeholders, different policy governance areas</a:t>
            </a:r>
          </a:p>
          <a:p>
            <a:pPr algn="just">
              <a:spcBef>
                <a:spcPts val="600"/>
              </a:spcBef>
            </a:pPr>
            <a:r>
              <a:rPr lang="en-GB" altLang="nl-BE" sz="1800" dirty="0">
                <a:cs typeface="Arial" panose="020B0604020202020204" pitchFamily="34" charset="0"/>
              </a:rPr>
              <a:t>Public private partnership, blended finance; willingness to co-finance from private sector to weed out rent-seeking</a:t>
            </a:r>
          </a:p>
          <a:p>
            <a:pPr algn="just">
              <a:spcBef>
                <a:spcPts val="600"/>
              </a:spcBef>
            </a:pPr>
            <a:r>
              <a:rPr lang="en-GB" altLang="nl-BE" sz="1800" dirty="0">
                <a:cs typeface="Arial" panose="020B0604020202020204" pitchFamily="34" charset="0"/>
              </a:rPr>
              <a:t>Long-term commitment and accountability from parties involved through a balanced set of sticks and carrots</a:t>
            </a:r>
          </a:p>
          <a:p>
            <a:pPr algn="just">
              <a:spcBef>
                <a:spcPts val="600"/>
              </a:spcBef>
            </a:pPr>
            <a:r>
              <a:rPr lang="en-GB" altLang="nl-BE" dirty="0">
                <a:cs typeface="Arial" panose="020B0604020202020204" pitchFamily="34" charset="0"/>
              </a:rPr>
              <a:t>Flexible policy design, addressing the information problem with learning from monitoring &amp; evaluation; </a:t>
            </a:r>
          </a:p>
          <a:p>
            <a:pPr algn="just">
              <a:spcBef>
                <a:spcPts val="600"/>
              </a:spcBef>
            </a:pPr>
            <a:r>
              <a:rPr lang="en-GB" altLang="nl-BE" sz="1800" dirty="0">
                <a:cs typeface="Arial" panose="020B0604020202020204" pitchFamily="34" charset="0"/>
              </a:rPr>
              <a:t>Allow for policy experimentation, but with clear monitoring &amp; evaluation plan, such that unsuccessful experiments are stopped/restructured in time</a:t>
            </a:r>
          </a:p>
          <a:p>
            <a:pPr algn="just">
              <a:spcBef>
                <a:spcPts val="600"/>
              </a:spcBef>
            </a:pPr>
            <a:r>
              <a:rPr lang="en-GB" altLang="nl-BE" dirty="0">
                <a:cs typeface="Arial" panose="020B0604020202020204" pitchFamily="34" charset="0"/>
              </a:rPr>
              <a:t>Deploy a mix of policy instruments;  Beyond (co)financing, also instruments shaping the framework conditions for solutions to work and about solving information failure and coordination failure</a:t>
            </a:r>
          </a:p>
          <a:p>
            <a:pPr lvl="1" algn="just">
              <a:spcBef>
                <a:spcPts val="600"/>
              </a:spcBef>
            </a:pPr>
            <a:r>
              <a:rPr lang="en-GB" altLang="nl-BE" dirty="0">
                <a:cs typeface="Arial" panose="020B0604020202020204" pitchFamily="34" charset="0"/>
              </a:rPr>
              <a:t>Combine selection with competition</a:t>
            </a:r>
          </a:p>
          <a:p>
            <a:pPr lvl="1" algn="just">
              <a:spcBef>
                <a:spcPts val="600"/>
              </a:spcBef>
            </a:pPr>
            <a:r>
              <a:rPr lang="en-GB" altLang="nl-BE" dirty="0">
                <a:cs typeface="Arial" panose="020B0604020202020204" pitchFamily="34" charset="0"/>
              </a:rPr>
              <a:t>Combine selection with bottom-up</a:t>
            </a:r>
          </a:p>
          <a:p>
            <a:pPr algn="just">
              <a:spcBef>
                <a:spcPts val="600"/>
              </a:spcBef>
            </a:pPr>
            <a:r>
              <a:rPr lang="en-GB" altLang="nl-BE" sz="1800" dirty="0">
                <a:cs typeface="Arial" panose="020B0604020202020204" pitchFamily="34" charset="0"/>
              </a:rPr>
              <a:t>Taking risk, not avoiding failure, by targeting particularly new to be developed eco-systems and markets, with stakeholders previously unconnected. Adapting dedicated processes and instruments to de-risk “new” projects (smart development banks, intermediate milestones…)</a:t>
            </a:r>
          </a:p>
          <a:p>
            <a:pPr algn="just">
              <a:spcAft>
                <a:spcPts val="600"/>
              </a:spcAft>
            </a:pPr>
            <a:endParaRPr lang="en-GB" altLang="nl-BE" sz="1400" dirty="0">
              <a:cs typeface="Arial" panose="020B0604020202020204" pitchFamily="34" charset="0"/>
            </a:endParaRPr>
          </a:p>
          <a:p>
            <a:endParaRPr lang="nl-BE" altLang="nl-BE" dirty="0"/>
          </a:p>
        </p:txBody>
      </p:sp>
      <p:sp>
        <p:nvSpPr>
          <p:cNvPr id="13316" name="Title 1">
            <a:extLst>
              <a:ext uri="{FF2B5EF4-FFF2-40B4-BE49-F238E27FC236}">
                <a16:creationId xmlns:a16="http://schemas.microsoft.com/office/drawing/2014/main" id="{B1759417-3C05-4757-9549-731205619F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2560" y="447003"/>
            <a:ext cx="10189980" cy="465137"/>
          </a:xfrm>
        </p:spPr>
        <p:txBody>
          <a:bodyPr>
            <a:normAutofit fontScale="90000"/>
          </a:bodyPr>
          <a:lstStyle/>
          <a:p>
            <a:r>
              <a:rPr lang="en-US" altLang="nl-BE" sz="2800" b="1" dirty="0">
                <a:solidFill>
                  <a:schemeClr val="accent1"/>
                </a:solidFill>
              </a:rPr>
              <a:t>Some principles for GIP from insights from “new industrial policy” </a:t>
            </a:r>
            <a:endParaRPr lang="nl-BE" altLang="nl-BE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D57C-3AA2-4C81-BBAF-F9160D19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EU public funding for green innovation</a:t>
            </a:r>
            <a:endParaRPr lang="nl-B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CEC4D-8EE7-43EC-8789-152C8929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36" y="2381610"/>
            <a:ext cx="4775582" cy="3814369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/>
              <a:t>&gt;90% of the public funding for R&amp;D in the </a:t>
            </a:r>
            <a:r>
              <a:rPr lang="en-US" b="1" dirty="0"/>
              <a:t>EU</a:t>
            </a:r>
            <a:r>
              <a:rPr lang="en-US" dirty="0"/>
              <a:t> runs through Member States. </a:t>
            </a:r>
          </a:p>
          <a:p>
            <a:pPr lvl="1"/>
            <a:r>
              <a:rPr lang="en-US" dirty="0"/>
              <a:t>EU-DG COMP State Aid Control</a:t>
            </a:r>
          </a:p>
          <a:p>
            <a:r>
              <a:rPr lang="en-US" dirty="0"/>
              <a:t>EU level funding programs for clean tech</a:t>
            </a:r>
          </a:p>
          <a:p>
            <a:pPr lvl="1"/>
            <a:r>
              <a:rPr lang="en-US" dirty="0"/>
              <a:t>Its 2021-2027 Framework Programme, Horizon Europe, around EUR 15 billion is earmarked for climate, energy and mobility projects.  </a:t>
            </a:r>
          </a:p>
          <a:p>
            <a:pPr lvl="2"/>
            <a:r>
              <a:rPr lang="en-US" dirty="0"/>
              <a:t>Science, early stage,  low technology readiness levels</a:t>
            </a:r>
          </a:p>
          <a:p>
            <a:pPr lvl="2"/>
            <a:r>
              <a:rPr lang="en-US" dirty="0"/>
              <a:t>Bottom up:   ERC,  EIT  </a:t>
            </a:r>
          </a:p>
          <a:p>
            <a:pPr lvl="2"/>
            <a:r>
              <a:rPr lang="en-US" dirty="0"/>
              <a:t>Directed &amp; PPPs at EU scale</a:t>
            </a:r>
          </a:p>
          <a:p>
            <a:pPr lvl="3"/>
            <a:r>
              <a:rPr lang="en-US" dirty="0"/>
              <a:t>Alliances (Battery Alliance), IPCEI (Hydrogen),   EIC,   Missions</a:t>
            </a:r>
          </a:p>
          <a:p>
            <a:pPr lvl="1"/>
            <a:r>
              <a:rPr lang="en-US" dirty="0"/>
              <a:t>Innovation Fund  (from ETS) for demonstration</a:t>
            </a:r>
          </a:p>
          <a:p>
            <a:endParaRPr lang="en-US" dirty="0"/>
          </a:p>
          <a:p>
            <a:endParaRPr lang="nl-BE" dirty="0"/>
          </a:p>
          <a:p>
            <a:endParaRPr lang="en-US" dirty="0"/>
          </a:p>
          <a:p>
            <a:endParaRPr lang="en-US" dirty="0"/>
          </a:p>
          <a:p>
            <a:pPr lvl="1"/>
            <a:endParaRPr lang="nl-B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34866-A02F-47A6-B156-EF40D0E480E9}"/>
              </a:ext>
            </a:extLst>
          </p:cNvPr>
          <p:cNvSpPr/>
          <p:nvPr/>
        </p:nvSpPr>
        <p:spPr>
          <a:xfrm>
            <a:off x="5905862" y="2532071"/>
            <a:ext cx="6096000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EU and its Member States deploy a mix of green innovation policy instruments,  combining carbon pricing,  targets, regulations with public support for R&amp;D and early deployment,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Trend towards PPPs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encompassing all players operating in a value chain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Yet, appears more as a collection of policy initiatives – than as a truly coherent green industrial policy framework.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Missing is a convincing strong policy governance. 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93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C3DCA-FB1B-437A-B1ED-CACD3E2B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353" y="1095588"/>
            <a:ext cx="10396967" cy="706964"/>
          </a:xfrm>
        </p:spPr>
        <p:txBody>
          <a:bodyPr/>
          <a:lstStyle/>
          <a:p>
            <a:r>
              <a:rPr lang="en-US" b="1" i="1" dirty="0"/>
              <a:t> EU reaction to IRA: NZIA, (CRM), TCTF, (STEP)</a:t>
            </a:r>
            <a:br>
              <a:rPr lang="nl-BE" b="1" i="1" dirty="0"/>
            </a:b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6A79-DFDA-4C2A-97D8-21DE0580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95" y="2812506"/>
            <a:ext cx="5271971" cy="3046989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GB" sz="3500" b="1" dirty="0"/>
              <a:t>Net Zero Industry Act (reaction to IRA)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GB" sz="3500" dirty="0"/>
              <a:t>List of net-zero technologies considered to be “strategic”;  </a:t>
            </a:r>
            <a:r>
              <a:rPr lang="en-GB" sz="2350" dirty="0"/>
              <a:t>Close to market:   TRL 8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GB" sz="3500" dirty="0"/>
              <a:t>Adoption of a 40% target for EU domestic clean tech manufacturing over deployment in 2030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GB" sz="3500" dirty="0"/>
              <a:t>MS select  Net-Zero Strategic Projects (NZSPs)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GB" sz="3500" dirty="0"/>
              <a:t>NZSPs to get priority status at national level, and fast-track in permitting procedures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GB" sz="3500" dirty="0"/>
              <a:t>“Sustainability and resilience” criteria included in public procurement and auctions (15-30% award criteria weighting) + disadvantage bids using tech from country with &gt;65% supply share</a:t>
            </a:r>
            <a:endParaRPr lang="nl-B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6B2983-8340-4A6E-BD5F-BD4CF8585D05}"/>
              </a:ext>
            </a:extLst>
          </p:cNvPr>
          <p:cNvSpPr/>
          <p:nvPr/>
        </p:nvSpPr>
        <p:spPr>
          <a:xfrm>
            <a:off x="6291943" y="2812506"/>
            <a:ext cx="5476622" cy="3293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 new EU-funding in NZIA,  has to come from MS:   Importance of State Aid Control: 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Temporary Crisis &amp; Transition Framework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Revision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514350" marR="0" lvl="0" indent="-5143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Allows to provide higher support to  SMEs and companies in disadvantaged regions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514350" marR="0" lvl="0" indent="-5143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Allows to also cover OPEX, up to the identified funding gap</a:t>
            </a:r>
          </a:p>
          <a:p>
            <a:pPr marL="514350" marR="0" lvl="0" indent="-5143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514350" marR="0" lvl="0" indent="-5143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Allows to do “matching aid” in exceptional cases and respecting several safeguards </a:t>
            </a:r>
            <a:endParaRPr kumimoji="0" lang="nl-B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28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00F3-97DC-45AD-B8F3-9E572A00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Concerns on EU NZIA concerns</a:t>
            </a:r>
            <a:endParaRPr lang="nl-B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94FE-D04C-45C3-BAB8-E03415291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66" y="2472872"/>
            <a:ext cx="11990634" cy="3948248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2200" dirty="0"/>
              <a:t>It adopts a top-down approach, cherry-picking NZIA technologies and strategic NZIA projects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It exclusively focuses on the deployment of high TRL technologies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2200" dirty="0"/>
              <a:t>It adopts a one-size-fits-all 40% target that is arbitrary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2200" dirty="0"/>
              <a:t>A key focus is fast-tracking of permitting procedures: not sure how defining this really is for all technologies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2200" dirty="0"/>
              <a:t>Strategic use of public procurement risks irrelevance, given 10% higher cost safeguard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2200" dirty="0"/>
              <a:t>Governance is weak. how EC will implement and monitor?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2200" dirty="0"/>
              <a:t>NZIA does not leverage the European scale and lacks a sufficiently strong EU-level funding strategy;  risk of  intra-EU subsidy race </a:t>
            </a:r>
          </a:p>
          <a:p>
            <a:pPr marL="457200" lvl="1" indent="0">
              <a:buNone/>
            </a:pPr>
            <a:endParaRPr lang="en-US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4511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0</TotalTime>
  <Words>1553</Words>
  <Application>Microsoft Office PowerPoint</Application>
  <PresentationFormat>Widescreen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Aktiv Grotesk SemiBold</vt:lpstr>
      <vt:lpstr>Arial</vt:lpstr>
      <vt:lpstr>Calibri</vt:lpstr>
      <vt:lpstr>Calibri Light</vt:lpstr>
      <vt:lpstr>Century Gothic</vt:lpstr>
      <vt:lpstr>Helvetica</vt:lpstr>
      <vt:lpstr>Verdana</vt:lpstr>
      <vt:lpstr>Wingdings</vt:lpstr>
      <vt:lpstr>Wingdings 3</vt:lpstr>
      <vt:lpstr>Ion Boardroom</vt:lpstr>
      <vt:lpstr>Office Theme</vt:lpstr>
      <vt:lpstr>Green Industrial/Innovation Policy Making in Europe  REINHILDE VEUGELERS Prof at KULeuven Senior Fellow at Bruegel (Brussels) &amp; PIIE (Washington DC)</vt:lpstr>
      <vt:lpstr>PowerPoint Presentation</vt:lpstr>
      <vt:lpstr>THE INNOVATION ANGLE  IN GREEN INDUSTRIAL POLICY.    </vt:lpstr>
      <vt:lpstr>The innovation machine for  resilience/strategic autonomy </vt:lpstr>
      <vt:lpstr>Making the innovation machine working for green industrial policy</vt:lpstr>
      <vt:lpstr>Some principles for GIP from insights from “new industrial policy” </vt:lpstr>
      <vt:lpstr>EU public funding for green innovation</vt:lpstr>
      <vt:lpstr> EU reaction to IRA: NZIA, (CRM), TCTF, (STEP) </vt:lpstr>
      <vt:lpstr>Concerns on EU NZIA concerns</vt:lpstr>
      <vt:lpstr>How the EU should respond to IRA?   Next steps for EU GIP </vt:lpstr>
      <vt:lpstr>How the EU should respond to IRA?   Next steps for EU GIP Revamp EU subsidies for RDD</vt:lpstr>
      <vt:lpstr>How the EU should respond to IRA?  Revamp directed green subsidies for RDD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 for an  Open Strategic Autonomy Clean Energy Industrial Policy  REINHILDE VEUGELERS Prof at KULeuven Senior Fellow at Bruegel &amp; PIIE</dc:title>
  <dc:creator>Reinhilde Veugelers</dc:creator>
  <cp:lastModifiedBy>BOOSTEN Karl</cp:lastModifiedBy>
  <cp:revision>89</cp:revision>
  <dcterms:created xsi:type="dcterms:W3CDTF">2023-06-05T01:29:27Z</dcterms:created>
  <dcterms:modified xsi:type="dcterms:W3CDTF">2024-04-24T16:42:47Z</dcterms:modified>
</cp:coreProperties>
</file>